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95" r:id="rId3"/>
    <p:sldMasterId id="2147483713" r:id="rId4"/>
  </p:sldMasterIdLst>
  <p:notesMasterIdLst>
    <p:notesMasterId r:id="rId71"/>
  </p:notesMasterIdLst>
  <p:sldIdLst>
    <p:sldId id="261" r:id="rId5"/>
    <p:sldId id="257" r:id="rId6"/>
    <p:sldId id="258" r:id="rId7"/>
    <p:sldId id="625" r:id="rId8"/>
    <p:sldId id="613" r:id="rId9"/>
    <p:sldId id="571" r:id="rId10"/>
    <p:sldId id="575" r:id="rId11"/>
    <p:sldId id="436" r:id="rId12"/>
    <p:sldId id="570" r:id="rId13"/>
    <p:sldId id="466" r:id="rId14"/>
    <p:sldId id="569" r:id="rId15"/>
    <p:sldId id="467" r:id="rId16"/>
    <p:sldId id="468" r:id="rId17"/>
    <p:sldId id="469" r:id="rId18"/>
    <p:sldId id="398" r:id="rId19"/>
    <p:sldId id="396" r:id="rId20"/>
    <p:sldId id="626" r:id="rId21"/>
    <p:sldId id="604" r:id="rId22"/>
    <p:sldId id="601" r:id="rId23"/>
    <p:sldId id="616" r:id="rId24"/>
    <p:sldId id="617" r:id="rId25"/>
    <p:sldId id="602" r:id="rId26"/>
    <p:sldId id="603" r:id="rId27"/>
    <p:sldId id="628" r:id="rId28"/>
    <p:sldId id="629" r:id="rId29"/>
    <p:sldId id="630" r:id="rId30"/>
    <p:sldId id="631" r:id="rId31"/>
    <p:sldId id="632" r:id="rId32"/>
    <p:sldId id="633" r:id="rId33"/>
    <p:sldId id="634" r:id="rId34"/>
    <p:sldId id="649" r:id="rId35"/>
    <p:sldId id="353" r:id="rId36"/>
    <p:sldId id="371" r:id="rId37"/>
    <p:sldId id="375" r:id="rId38"/>
    <p:sldId id="389" r:id="rId39"/>
    <p:sldId id="521" r:id="rId40"/>
    <p:sldId id="522" r:id="rId41"/>
    <p:sldId id="523" r:id="rId42"/>
    <p:sldId id="524" r:id="rId43"/>
    <p:sldId id="606" r:id="rId44"/>
    <p:sldId id="607" r:id="rId45"/>
    <p:sldId id="608" r:id="rId46"/>
    <p:sldId id="609" r:id="rId47"/>
    <p:sldId id="611" r:id="rId48"/>
    <p:sldId id="612" r:id="rId49"/>
    <p:sldId id="532" r:id="rId50"/>
    <p:sldId id="614" r:id="rId51"/>
    <p:sldId id="615" r:id="rId52"/>
    <p:sldId id="534" r:id="rId53"/>
    <p:sldId id="536" r:id="rId54"/>
    <p:sldId id="650" r:id="rId55"/>
    <p:sldId id="635" r:id="rId56"/>
    <p:sldId id="653" r:id="rId57"/>
    <p:sldId id="638" r:id="rId58"/>
    <p:sldId id="641" r:id="rId59"/>
    <p:sldId id="642" r:id="rId60"/>
    <p:sldId id="643" r:id="rId61"/>
    <p:sldId id="644" r:id="rId62"/>
    <p:sldId id="647" r:id="rId63"/>
    <p:sldId id="627" r:id="rId64"/>
    <p:sldId id="654" r:id="rId65"/>
    <p:sldId id="648" r:id="rId66"/>
    <p:sldId id="331" r:id="rId67"/>
    <p:sldId id="456" r:id="rId68"/>
    <p:sldId id="651" r:id="rId69"/>
    <p:sldId id="652" r:id="rId7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rry Xie" initials="HX" lastIdx="1" clrIdx="0"/>
  <p:cmAuthor id="2" name="辰龍 鄭" initials="辰龍" lastIdx="1" clrIdx="1">
    <p:extLst>
      <p:ext uri="{19B8F6BF-5375-455C-9EA6-DF929625EA0E}">
        <p15:presenceInfo xmlns:p15="http://schemas.microsoft.com/office/powerpoint/2012/main" userId="81d4d07372ecab4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FFFF"/>
    <a:srgbClr val="008000"/>
    <a:srgbClr val="0033CC"/>
    <a:srgbClr val="D1E8FF"/>
    <a:srgbClr val="C5E2FF"/>
    <a:srgbClr val="99CCFF"/>
    <a:srgbClr val="0066FF"/>
    <a:srgbClr val="3366CC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5484" autoAdjust="0"/>
  </p:normalViewPr>
  <p:slideViewPr>
    <p:cSldViewPr snapToGrid="0">
      <p:cViewPr varScale="1">
        <p:scale>
          <a:sx n="55" d="100"/>
          <a:sy n="55" d="100"/>
        </p:scale>
        <p:origin x="1096" y="36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-428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9-02-22T19:57:19.928" idx="1">
    <p:pos x="10" y="10"/>
    <p:text/>
    <p:extLst>
      <p:ext uri="{C676402C-5697-4E1C-873F-D02D1690AC5C}">
        <p15:threadingInfo xmlns:p15="http://schemas.microsoft.com/office/powerpoint/2012/main" timeZoneBias="-480"/>
      </p:ext>
    </p:extLst>
  </p:cm>
</p:cmLst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69.vml.rels><?xml version="1.0" encoding="UTF-8" standalone="yes"?>
<Relationships xmlns="http://schemas.openxmlformats.org/package/2006/relationships"><Relationship Id="rId2" Type="http://schemas.openxmlformats.org/officeDocument/2006/relationships/image" Target="../media/image70.wmf"/><Relationship Id="rId1" Type="http://schemas.openxmlformats.org/officeDocument/2006/relationships/image" Target="../media/image6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70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image" Target="../media/image76.wmf"/><Relationship Id="rId1" Type="http://schemas.openxmlformats.org/officeDocument/2006/relationships/image" Target="../media/image75.wmf"/><Relationship Id="rId6" Type="http://schemas.openxmlformats.org/officeDocument/2006/relationships/image" Target="../media/image80.wmf"/><Relationship Id="rId5" Type="http://schemas.openxmlformats.org/officeDocument/2006/relationships/image" Target="../media/image79.wmf"/><Relationship Id="rId4" Type="http://schemas.openxmlformats.org/officeDocument/2006/relationships/image" Target="../media/image78.wmf"/></Relationships>
</file>

<file path=ppt/drawings/_rels/vmlDrawing7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image" Target="../media/image85.wmf"/><Relationship Id="rId1" Type="http://schemas.openxmlformats.org/officeDocument/2006/relationships/image" Target="../media/image84.wmf"/><Relationship Id="rId4" Type="http://schemas.openxmlformats.org/officeDocument/2006/relationships/image" Target="../media/image87.wmf"/></Relationships>
</file>

<file path=ppt/drawings/_rels/vmlDrawing7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wmf"/><Relationship Id="rId2" Type="http://schemas.openxmlformats.org/officeDocument/2006/relationships/image" Target="../media/image101.wmf"/><Relationship Id="rId1" Type="http://schemas.openxmlformats.org/officeDocument/2006/relationships/image" Target="../media/image100.wmf"/></Relationships>
</file>

<file path=ppt/drawings/_rels/vmlDrawing7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wmf"/><Relationship Id="rId1" Type="http://schemas.openxmlformats.org/officeDocument/2006/relationships/image" Target="../media/image105.wmf"/></Relationships>
</file>

<file path=ppt/drawings/_rels/vmlDrawing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wmf"/></Relationships>
</file>

<file path=ppt/drawings/_rels/vmlDrawing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wmf"/></Relationships>
</file>

<file path=ppt/drawings/_rels/vmlDrawing7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image" Target="../media/image114.png"/></Relationships>
</file>

<file path=ppt/drawings/_rels/vmlDrawing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wmf"/></Relationships>
</file>

<file path=ppt/drawings/_rels/vmlDrawing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wmf"/></Relationships>
</file>

<file path=ppt/drawings/_rels/vmlDrawing7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wmf"/><Relationship Id="rId1" Type="http://schemas.openxmlformats.org/officeDocument/2006/relationships/image" Target="../media/image12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3AACFA-C204-496F-9669-80F93678105B}" type="datetimeFigureOut">
              <a:rPr lang="zh-TW" altLang="en-US" smtClean="0"/>
              <a:t>2022/5/6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504A9-D993-4B6D-8D6E-3B07527E409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8660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 dirty="0">
                <a:ea typeface="新細明體" charset="-120"/>
              </a:rPr>
              <a:t>各位口試委員大家好，我是謝幀廷，我的指導教授是許晉瑋教授，而我的論文口試題目是：</a:t>
            </a:r>
            <a:r>
              <a:rPr lang="en-US" altLang="zh-TW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High-Speed Zn-Diffusion/Oxide-Relief VCSELs at 940 nm Wavelength with Stable High-Temperature Performance for &gt; 50 </a:t>
            </a:r>
            <a:r>
              <a:rPr lang="en-US" altLang="zh-TW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Gbit</a:t>
            </a:r>
            <a:r>
              <a:rPr lang="en-US" altLang="zh-TW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/sec Transmission</a:t>
            </a:r>
          </a:p>
          <a:p>
            <a:r>
              <a:rPr lang="zh-TW" altLang="en-US" sz="1200" dirty="0">
                <a:solidFill>
                  <a:srgbClr val="002060"/>
                </a:solidFill>
                <a:latin typeface="Times New Roman" panose="02020603050405020304" pitchFamily="18" charset="0"/>
                <a:ea typeface="新細明體" charset="-120"/>
                <a:cs typeface="Times New Roman" panose="02020603050405020304" pitchFamily="18" charset="0"/>
              </a:rPr>
              <a:t>藉由鋅擴散跟氧化掏離的技術，讓</a:t>
            </a:r>
            <a:r>
              <a:rPr lang="en-US" altLang="zh-TW" sz="1200" dirty="0">
                <a:solidFill>
                  <a:srgbClr val="002060"/>
                </a:solidFill>
                <a:latin typeface="Times New Roman" panose="02020603050405020304" pitchFamily="18" charset="0"/>
                <a:ea typeface="新細明體" charset="-120"/>
                <a:cs typeface="Times New Roman" panose="02020603050405020304" pitchFamily="18" charset="0"/>
              </a:rPr>
              <a:t>940nm</a:t>
            </a:r>
            <a:r>
              <a:rPr lang="zh-TW" altLang="en-US" sz="1200" dirty="0">
                <a:solidFill>
                  <a:srgbClr val="002060"/>
                </a:solidFill>
                <a:latin typeface="Times New Roman" panose="02020603050405020304" pitchFamily="18" charset="0"/>
                <a:ea typeface="新細明體" charset="-120"/>
                <a:cs typeface="Times New Roman" panose="02020603050405020304" pitchFamily="18" charset="0"/>
              </a:rPr>
              <a:t>的</a:t>
            </a:r>
            <a:r>
              <a:rPr lang="en-US" altLang="zh-TW" sz="1200" dirty="0">
                <a:solidFill>
                  <a:srgbClr val="002060"/>
                </a:solidFill>
                <a:latin typeface="Times New Roman" panose="02020603050405020304" pitchFamily="18" charset="0"/>
                <a:ea typeface="新細明體" charset="-120"/>
                <a:cs typeface="Times New Roman" panose="02020603050405020304" pitchFamily="18" charset="0"/>
              </a:rPr>
              <a:t>VCSEL</a:t>
            </a:r>
            <a:r>
              <a:rPr lang="zh-TW" altLang="en-US" sz="1200" dirty="0">
                <a:solidFill>
                  <a:srgbClr val="002060"/>
                </a:solidFill>
                <a:latin typeface="Times New Roman" panose="02020603050405020304" pitchFamily="18" charset="0"/>
                <a:ea typeface="新細明體" charset="-120"/>
                <a:cs typeface="Times New Roman" panose="02020603050405020304" pitchFamily="18" charset="0"/>
              </a:rPr>
              <a:t>能有穩定的高溫表現，並且在高溫狀態下也能達到</a:t>
            </a:r>
            <a:r>
              <a:rPr lang="en-US" altLang="zh-TW" sz="1200" dirty="0">
                <a:solidFill>
                  <a:srgbClr val="002060"/>
                </a:solidFill>
                <a:latin typeface="Times New Roman" panose="02020603050405020304" pitchFamily="18" charset="0"/>
                <a:ea typeface="新細明體" charset="-120"/>
                <a:cs typeface="Times New Roman" panose="02020603050405020304" pitchFamily="18" charset="0"/>
              </a:rPr>
              <a:t>50G</a:t>
            </a:r>
            <a:r>
              <a:rPr lang="zh-TW" altLang="en-US" sz="1200" dirty="0">
                <a:solidFill>
                  <a:srgbClr val="002060"/>
                </a:solidFill>
                <a:latin typeface="Times New Roman" panose="02020603050405020304" pitchFamily="18" charset="0"/>
                <a:ea typeface="新細明體" charset="-120"/>
                <a:cs typeface="Times New Roman" panose="02020603050405020304" pitchFamily="18" charset="0"/>
              </a:rPr>
              <a:t>的高速傳輸</a:t>
            </a:r>
            <a:endParaRPr lang="en-US" altLang="zh-TW" dirty="0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268095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接下來我會先簡單的介紹一下我的研究動機，以及我們</a:t>
            </a:r>
            <a:r>
              <a:rPr lang="en-US" altLang="zh-TW" dirty="0"/>
              <a:t>VCSEL</a:t>
            </a:r>
            <a:r>
              <a:rPr lang="zh-TW" altLang="en-US" dirty="0"/>
              <a:t>的架構，討論元件的量測結果，最後做個總結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504A9-D993-4B6D-8D6E-3B07527E4091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64742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接下來我會先簡單的介紹一下我的研究動機，以及我們</a:t>
            </a:r>
            <a:r>
              <a:rPr lang="en-US" altLang="zh-TW" dirty="0"/>
              <a:t>VCSEL</a:t>
            </a:r>
            <a:r>
              <a:rPr lang="zh-TW" altLang="en-US" dirty="0"/>
              <a:t>的架構，討論元件的量測結果，最後做個總結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504A9-D993-4B6D-8D6E-3B07527E4091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73281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備忘稿版面配置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TW" altLang="en-US">
                <a:latin typeface="Arial" panose="020B0604020202020204" pitchFamily="34" charset="0"/>
              </a:rPr>
              <a:t>我們可以想像一下，若在小面積的時候要做成ｓｉｎｇｌｅ　ｍｏｄｅ其實沒有這麼困難，但是面積變大之後雖然ｐｏｗｅｒ會上升，但容易形成ｍｕｌｔｉ　ｍｏｄｅ這是我們不樂見的</a:t>
            </a:r>
          </a:p>
        </p:txBody>
      </p:sp>
      <p:sp>
        <p:nvSpPr>
          <p:cNvPr id="1946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711E3383-6541-461D-BDB6-77B98291FFBB}" type="slidenum">
              <a:rPr lang="en-US" altLang="zh-TW" smtClean="0"/>
              <a:pPr>
                <a:spcBef>
                  <a:spcPct val="0"/>
                </a:spcBef>
              </a:pPr>
              <a:t>28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261353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如何去提升在單模態</a:t>
            </a:r>
            <a:r>
              <a:rPr lang="en-US" altLang="zh-TW" dirty="0"/>
              <a:t>VCSEL</a:t>
            </a:r>
            <a:r>
              <a:rPr lang="zh-TW" altLang="en-US" dirty="0"/>
              <a:t>的亮度呢？</a:t>
            </a:r>
            <a:endParaRPr lang="en-US" altLang="zh-TW" dirty="0"/>
          </a:p>
          <a:p>
            <a:r>
              <a:rPr lang="zh-TW" altLang="en-US" dirty="0"/>
              <a:t>已經有許多研究團隊提出，例如：表面浮雕</a:t>
            </a:r>
            <a:r>
              <a:rPr lang="en-US" altLang="zh-TW" dirty="0"/>
              <a:t>(surface relief)</a:t>
            </a:r>
            <a:r>
              <a:rPr lang="zh-TW" altLang="en-US" dirty="0"/>
              <a:t>的方法來製作單模態</a:t>
            </a:r>
            <a:r>
              <a:rPr lang="en-US" altLang="zh-TW" dirty="0"/>
              <a:t>VCSEL</a:t>
            </a:r>
            <a:r>
              <a:rPr lang="zh-TW" altLang="en-US" dirty="0"/>
              <a:t>，及三角結構環狀，但製作方法非常不容易。</a:t>
            </a:r>
            <a:endParaRPr lang="en-US" altLang="zh-TW" dirty="0"/>
          </a:p>
          <a:p>
            <a:r>
              <a:rPr lang="zh-TW" altLang="en-US" dirty="0"/>
              <a:t>當然也有利用離子佈值的方式，</a:t>
            </a:r>
            <a:r>
              <a:rPr lang="en-US" altLang="zh-TW" dirty="0">
                <a:solidFill>
                  <a:srgbClr val="FF0000"/>
                </a:solidFill>
              </a:rPr>
              <a:t>(</a:t>
            </a:r>
            <a:r>
              <a:rPr lang="zh-TW" altLang="en-US" dirty="0">
                <a:solidFill>
                  <a:srgbClr val="FF0000"/>
                </a:solidFill>
              </a:rPr>
              <a:t>按</a:t>
            </a:r>
            <a:r>
              <a:rPr lang="en-US" altLang="zh-TW" dirty="0">
                <a:solidFill>
                  <a:srgbClr val="FF0000"/>
                </a:solidFill>
              </a:rPr>
              <a:t>)</a:t>
            </a:r>
            <a:r>
              <a:rPr lang="zh-TW" altLang="en-US" dirty="0"/>
              <a:t>不過會讓元件電阻上升。</a:t>
            </a:r>
            <a:endParaRPr lang="en-US" altLang="zh-TW" dirty="0"/>
          </a:p>
          <a:p>
            <a:r>
              <a:rPr lang="en-US" altLang="zh-TW" dirty="0"/>
              <a:t>(</a:t>
            </a:r>
            <a:r>
              <a:rPr lang="zh-TW" altLang="en-US" dirty="0"/>
              <a:t>按</a:t>
            </a:r>
            <a:r>
              <a:rPr lang="en-US" altLang="zh-TW" dirty="0"/>
              <a:t>)</a:t>
            </a:r>
            <a:r>
              <a:rPr lang="zh-TW" altLang="en-US" dirty="0"/>
              <a:t>而上述這些製程方式都是複雜的</a:t>
            </a:r>
            <a:r>
              <a:rPr lang="en-US" altLang="zh-TW" dirty="0"/>
              <a:t>!!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C672B-86C7-4EE7-BDE9-16A973687866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780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接下來我會先簡單的介紹一下我的研究動機，以及我們</a:t>
            </a:r>
            <a:r>
              <a:rPr lang="en-US" altLang="zh-TW" dirty="0"/>
              <a:t>VCSEL</a:t>
            </a:r>
            <a:r>
              <a:rPr lang="zh-TW" altLang="en-US" dirty="0"/>
              <a:t>的架構，討論元件的量測結果，最後做個總結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504A9-D993-4B6D-8D6E-3B07527E4091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47046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為了增加</a:t>
            </a:r>
            <a:r>
              <a:rPr lang="en-US" altLang="zh-TW" dirty="0"/>
              <a:t>VCSEL</a:t>
            </a:r>
            <a:r>
              <a:rPr lang="zh-TW" altLang="en-US" dirty="0"/>
              <a:t>的</a:t>
            </a:r>
            <a:r>
              <a:rPr lang="en-US" altLang="zh-TW" dirty="0"/>
              <a:t>3dB</a:t>
            </a:r>
            <a:r>
              <a:rPr lang="zh-TW" altLang="en-US" dirty="0"/>
              <a:t>頻寬，我們實驗室採用了</a:t>
            </a:r>
            <a:r>
              <a:rPr lang="en-US" altLang="zh-TW" dirty="0"/>
              <a:t>2</a:t>
            </a:r>
            <a:r>
              <a:rPr lang="zh-TW" altLang="en-US" dirty="0"/>
              <a:t>個要點：增加</a:t>
            </a:r>
            <a:r>
              <a:rPr lang="en-US" altLang="zh-TW" dirty="0"/>
              <a:t>differential</a:t>
            </a:r>
            <a:r>
              <a:rPr lang="zh-TW" altLang="en-US" dirty="0"/>
              <a:t> </a:t>
            </a:r>
            <a:r>
              <a:rPr lang="en-US" altLang="zh-TW" dirty="0"/>
              <a:t>gain</a:t>
            </a:r>
            <a:r>
              <a:rPr lang="zh-TW" altLang="en-US" dirty="0"/>
              <a:t>以及降低</a:t>
            </a:r>
            <a:r>
              <a:rPr lang="en-US" altLang="zh-TW" dirty="0"/>
              <a:t>RC</a:t>
            </a:r>
            <a:r>
              <a:rPr lang="zh-TW" altLang="en-US" dirty="0"/>
              <a:t> </a:t>
            </a:r>
            <a:r>
              <a:rPr lang="en-US" altLang="zh-TW" dirty="0"/>
              <a:t>delay</a:t>
            </a:r>
            <a:r>
              <a:rPr lang="zh-TW" altLang="en-US" dirty="0"/>
              <a:t>，首先先討論如何增加</a:t>
            </a:r>
            <a:r>
              <a:rPr lang="en-US" altLang="zh-TW" dirty="0"/>
              <a:t>differential</a:t>
            </a:r>
            <a:r>
              <a:rPr lang="zh-TW" altLang="en-US" dirty="0"/>
              <a:t> </a:t>
            </a:r>
            <a:r>
              <a:rPr lang="en-US" altLang="zh-TW" dirty="0"/>
              <a:t>gain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DBEA6-386A-4DA9-B3EF-C1C2550328A4}" type="slidenum">
              <a:rPr lang="en-US" altLang="zh-TW" smtClean="0"/>
              <a:pPr>
                <a:defRPr/>
              </a:pPr>
              <a:t>32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145169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我們使用鋅擴散製程，鋅擴散可以將一層一層高反射率的</a:t>
            </a:r>
            <a:r>
              <a:rPr lang="en-US" altLang="zh-TW" dirty="0"/>
              <a:t>DBR</a:t>
            </a:r>
            <a:r>
              <a:rPr lang="zh-TW" altLang="en-US" dirty="0"/>
              <a:t>打亂，使反射率下降，因而降低電阻值，除此之外，鋅擴散還有抑制膜態的功用，使膜態乾淨，甚至達到</a:t>
            </a:r>
            <a:r>
              <a:rPr lang="en-US" altLang="zh-TW" dirty="0"/>
              <a:t>SM</a:t>
            </a:r>
            <a:r>
              <a:rPr lang="zh-TW" altLang="en-US" dirty="0"/>
              <a:t>的效果。</a:t>
            </a:r>
            <a:endParaRPr lang="en-US" altLang="zh-TW" dirty="0"/>
          </a:p>
          <a:p>
            <a:r>
              <a:rPr lang="zh-TW" altLang="en-US" dirty="0"/>
              <a:t>而鋅擴散製程有一個非常關鍵的需求，他需要品質非常好的</a:t>
            </a:r>
            <a:r>
              <a:rPr lang="en-US" altLang="zh-TW" dirty="0" err="1"/>
              <a:t>SiN</a:t>
            </a:r>
            <a:r>
              <a:rPr lang="zh-TW" altLang="en-US" dirty="0"/>
              <a:t>當作</a:t>
            </a:r>
            <a:r>
              <a:rPr lang="en-US" altLang="zh-TW" dirty="0"/>
              <a:t>hard mask</a:t>
            </a:r>
            <a:r>
              <a:rPr lang="zh-TW" altLang="en-US" dirty="0"/>
              <a:t>，如左下左邊這張圖，膜的品質不夠好，則會有嚴重的鳥嘴效應，右邊才是理想的擴散結果。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504A9-D993-4B6D-8D6E-3B07527E4091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58451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這是我們與</a:t>
            </a:r>
            <a:r>
              <a:rPr lang="en-US" altLang="zh-TW" dirty="0" err="1"/>
              <a:t>Bimberg</a:t>
            </a:r>
            <a:r>
              <a:rPr lang="zh-TW" altLang="en-US" dirty="0"/>
              <a:t>團隊的元件比較，我們</a:t>
            </a:r>
            <a:r>
              <a:rPr lang="en-US" altLang="zh-TW" dirty="0"/>
              <a:t>940nm</a:t>
            </a:r>
            <a:r>
              <a:rPr lang="zh-TW" altLang="en-US" dirty="0"/>
              <a:t>波段的</a:t>
            </a:r>
            <a:r>
              <a:rPr lang="en-US" altLang="zh-TW" dirty="0"/>
              <a:t>VCSEL</a:t>
            </a:r>
            <a:r>
              <a:rPr lang="zh-TW" altLang="en-US" dirty="0"/>
              <a:t>，和他們</a:t>
            </a:r>
            <a:r>
              <a:rPr lang="en-US" altLang="zh-TW" dirty="0"/>
              <a:t>980nm</a:t>
            </a:r>
            <a:r>
              <a:rPr lang="zh-TW" altLang="en-US" dirty="0"/>
              <a:t> 波段的</a:t>
            </a:r>
            <a:r>
              <a:rPr lang="en-US" altLang="zh-TW" dirty="0"/>
              <a:t>VCSEL</a:t>
            </a:r>
            <a:r>
              <a:rPr lang="zh-TW" altLang="en-US" dirty="0"/>
              <a:t>同樣都是氧化孔徑約</a:t>
            </a:r>
            <a:r>
              <a:rPr lang="en-US" altLang="zh-TW" dirty="0"/>
              <a:t>5um</a:t>
            </a:r>
            <a:r>
              <a:rPr lang="zh-TW" altLang="en-US" dirty="0"/>
              <a:t>，</a:t>
            </a:r>
            <a:r>
              <a:rPr lang="en-US" altLang="zh-TW" dirty="0" err="1"/>
              <a:t>Ith</a:t>
            </a:r>
            <a:r>
              <a:rPr lang="zh-TW" altLang="en-US" dirty="0"/>
              <a:t>約</a:t>
            </a:r>
            <a:r>
              <a:rPr lang="en-US" altLang="zh-TW" dirty="0"/>
              <a:t>0.4mA</a:t>
            </a:r>
            <a:r>
              <a:rPr lang="zh-TW" altLang="en-US" dirty="0"/>
              <a:t>，他們電阻值約</a:t>
            </a:r>
            <a:r>
              <a:rPr lang="en-US" altLang="zh-TW" dirty="0"/>
              <a:t>140</a:t>
            </a:r>
            <a:r>
              <a:rPr lang="zh-TW" altLang="en-US" dirty="0"/>
              <a:t>歐姆，而我們的阻值才約</a:t>
            </a:r>
            <a:r>
              <a:rPr lang="en-US" altLang="zh-TW" dirty="0"/>
              <a:t>35</a:t>
            </a:r>
            <a:r>
              <a:rPr lang="zh-TW" altLang="en-US" dirty="0"/>
              <a:t>歐姆 遠小於</a:t>
            </a:r>
            <a:r>
              <a:rPr lang="en-US" altLang="zh-TW" dirty="0"/>
              <a:t>140</a:t>
            </a:r>
            <a:r>
              <a:rPr lang="zh-TW" altLang="en-US" dirty="0"/>
              <a:t>歐姆 因此證實藉由鋅擴散和</a:t>
            </a:r>
            <a:r>
              <a:rPr lang="en-US" altLang="zh-TW" dirty="0"/>
              <a:t>current spreading</a:t>
            </a:r>
            <a:r>
              <a:rPr lang="zh-TW" altLang="en-US" dirty="0"/>
              <a:t> 是真的可以有效的降低電阻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504A9-D993-4B6D-8D6E-3B07527E4091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45851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這是我們</a:t>
            </a:r>
            <a:r>
              <a:rPr lang="en-US" altLang="zh-TW" dirty="0"/>
              <a:t>VCSEL</a:t>
            </a:r>
            <a:r>
              <a:rPr lang="zh-TW" altLang="en-US" dirty="0"/>
              <a:t>簡單的示意圖，如果要提升元件速度，最直接的方式就是將氧化孔徑做小，由這個公式可以看到，氧化孔徑變小，</a:t>
            </a:r>
            <a:r>
              <a:rPr lang="en-US" altLang="zh-TW" dirty="0"/>
              <a:t>confine</a:t>
            </a:r>
            <a:r>
              <a:rPr lang="en-US" altLang="zh-TW" baseline="0" dirty="0"/>
              <a:t> factor</a:t>
            </a:r>
            <a:r>
              <a:rPr lang="zh-TW" altLang="en-US" baseline="0" dirty="0"/>
              <a:t>就會上升，連帶的共振頻率也會跟著上升，同時縮小孔徑也會造成</a:t>
            </a:r>
            <a:r>
              <a:rPr lang="en-US" altLang="zh-TW" baseline="0" dirty="0"/>
              <a:t>current density</a:t>
            </a:r>
            <a:r>
              <a:rPr lang="zh-TW" altLang="en-US" baseline="0" dirty="0"/>
              <a:t>上升，導致熱效應會更嚴重，那麼</a:t>
            </a:r>
            <a:r>
              <a:rPr lang="en-US" altLang="zh-TW" baseline="0" dirty="0"/>
              <a:t>reliability</a:t>
            </a:r>
            <a:r>
              <a:rPr lang="zh-TW" altLang="en-US" baseline="0" dirty="0"/>
              <a:t>可能會是個問題，加上氧化後，氧化層會有些許</a:t>
            </a:r>
            <a:r>
              <a:rPr lang="en-US" altLang="zh-TW" baseline="0" dirty="0"/>
              <a:t>defect</a:t>
            </a:r>
            <a:r>
              <a:rPr lang="zh-TW" altLang="en-US" baseline="0" dirty="0"/>
              <a:t>，也會影響可靠度，因此為了提高</a:t>
            </a:r>
            <a:r>
              <a:rPr lang="en-US" altLang="zh-TW" baseline="0" dirty="0"/>
              <a:t>reliability</a:t>
            </a:r>
            <a:r>
              <a:rPr lang="zh-TW" altLang="en-US" baseline="0" dirty="0"/>
              <a:t>，並且使元件維持高速，我們使用了氧化掏離的技術，去除</a:t>
            </a:r>
            <a:r>
              <a:rPr lang="en-US" altLang="zh-TW" baseline="0" dirty="0"/>
              <a:t>defect</a:t>
            </a:r>
            <a:r>
              <a:rPr lang="zh-TW" altLang="en-US" baseline="0" dirty="0"/>
              <a:t>，並且將氧化層變成空氣，由於空氣的折射係數比氧化層要小，所以氧化掏離後能夠有效地降低寄生電容。</a:t>
            </a:r>
            <a:endParaRPr lang="en-US" altLang="zh-TW" baseline="0" dirty="0"/>
          </a:p>
          <a:p>
            <a:r>
              <a:rPr lang="zh-TW" altLang="en-US" baseline="0" dirty="0">
                <a:solidFill>
                  <a:srgbClr val="FF0000"/>
                </a:solidFill>
              </a:rPr>
              <a:t>電容攻勢</a:t>
            </a:r>
            <a:endParaRPr lang="en-US" altLang="zh-TW" baseline="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DBEA6-386A-4DA9-B3EF-C1C2550328A4}" type="slidenum">
              <a:rPr lang="en-US" altLang="zh-TW" smtClean="0"/>
              <a:pPr>
                <a:defRPr/>
              </a:pPr>
              <a:t>35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769972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左邊是我們的</a:t>
            </a:r>
            <a:r>
              <a:rPr lang="en-US" altLang="zh-TW" dirty="0"/>
              <a:t>VCSEL</a:t>
            </a:r>
            <a:r>
              <a:rPr lang="zh-TW" altLang="en-US" dirty="0"/>
              <a:t>結構圖，藉由鋅擴散以及</a:t>
            </a:r>
            <a:r>
              <a:rPr lang="en-US" altLang="zh-TW" dirty="0"/>
              <a:t>current spreading</a:t>
            </a:r>
            <a:r>
              <a:rPr lang="zh-TW" altLang="en-US" dirty="0"/>
              <a:t>降低電阻，氧化層進行掏離降低電容並提高可靠度，</a:t>
            </a:r>
            <a:r>
              <a:rPr lang="en-US" altLang="zh-TW" dirty="0"/>
              <a:t>QW</a:t>
            </a:r>
            <a:r>
              <a:rPr lang="zh-TW" altLang="en-US" dirty="0"/>
              <a:t>則是設計成</a:t>
            </a:r>
            <a:r>
              <a:rPr lang="en-US" altLang="zh-TW" dirty="0"/>
              <a:t>strained</a:t>
            </a:r>
            <a:r>
              <a:rPr lang="zh-TW" altLang="en-US" dirty="0"/>
              <a:t> </a:t>
            </a:r>
            <a:r>
              <a:rPr lang="en-US" altLang="zh-TW" dirty="0"/>
              <a:t>MQW</a:t>
            </a:r>
            <a:r>
              <a:rPr lang="zh-TW" altLang="en-US" dirty="0"/>
              <a:t>來增加增益以及改善熱效應。右邊是我們元件的俯視圖。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504A9-D993-4B6D-8D6E-3B07527E4091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6519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首先，我要感謝這兩年不斷給予我支持與協助的公司、學校以及我們的許團隊。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504A9-D993-4B6D-8D6E-3B07527E4091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42932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電阻方面有無掏離也沒有太大影響，阻值都在約</a:t>
            </a:r>
            <a:r>
              <a:rPr lang="en-US" altLang="zh-TW" dirty="0"/>
              <a:t>30</a:t>
            </a:r>
            <a:r>
              <a:rPr lang="zh-TW" altLang="en-US" dirty="0"/>
              <a:t>歐姆左右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504A9-D993-4B6D-8D6E-3B07527E4091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03172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但是</a:t>
            </a:r>
            <a:r>
              <a:rPr lang="en-US" altLang="zh-TW" dirty="0"/>
              <a:t>S11</a:t>
            </a:r>
            <a:r>
              <a:rPr lang="zh-TW" altLang="en-US" dirty="0"/>
              <a:t>可以明顯看出 有掏離的元件，動態電阻較小，證實了氧化掏離可以使電容下降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504A9-D993-4B6D-8D6E-3B07527E4091}" type="slidenum">
              <a:rPr lang="zh-TW" altLang="en-US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44159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鋅擴散的</a:t>
            </a:r>
            <a:r>
              <a:rPr lang="en-US" altLang="zh-TW" dirty="0"/>
              <a:t>VCSEL</a:t>
            </a:r>
            <a:r>
              <a:rPr lang="zh-TW" altLang="en-US" dirty="0"/>
              <a:t>，</a:t>
            </a:r>
            <a:r>
              <a:rPr lang="en-US" altLang="zh-TW" dirty="0"/>
              <a:t>(</a:t>
            </a:r>
            <a:r>
              <a:rPr lang="zh-TW" altLang="en-US" dirty="0"/>
              <a:t>按</a:t>
            </a:r>
            <a:r>
              <a:rPr lang="en-US" altLang="zh-TW" dirty="0"/>
              <a:t>)</a:t>
            </a:r>
            <a:r>
              <a:rPr lang="zh-TW" altLang="en-US" dirty="0"/>
              <a:t>會因為水氧孔徑大於鋅擴散孔徑，使光場看到更多的衰減，來達到單模態的表現。</a:t>
            </a:r>
            <a:endParaRPr lang="en-US" altLang="zh-TW" dirty="0"/>
          </a:p>
          <a:p>
            <a:r>
              <a:rPr lang="en-US" altLang="zh-TW" dirty="0"/>
              <a:t>(</a:t>
            </a:r>
            <a:r>
              <a:rPr lang="zh-TW" altLang="en-US" dirty="0"/>
              <a:t>按</a:t>
            </a:r>
            <a:r>
              <a:rPr lang="en-US" altLang="zh-TW" dirty="0"/>
              <a:t>)</a:t>
            </a:r>
            <a:r>
              <a:rPr lang="zh-TW" altLang="en-US" dirty="0"/>
              <a:t>下圖可看到兩張</a:t>
            </a:r>
            <a:r>
              <a:rPr lang="en-US" altLang="zh-TW" dirty="0"/>
              <a:t>L-I</a:t>
            </a:r>
            <a:r>
              <a:rPr lang="zh-TW" altLang="en-US" dirty="0"/>
              <a:t>曲線，右邊因為水氧孔徑較大使得臨限電流較大，且因水氧孔徑大於鋅擴散，造成</a:t>
            </a:r>
            <a:r>
              <a:rPr lang="en-US" altLang="zh-TW" dirty="0"/>
              <a:t>power</a:t>
            </a:r>
            <a:r>
              <a:rPr lang="zh-TW" altLang="en-US" dirty="0"/>
              <a:t>損耗。</a:t>
            </a:r>
            <a:endParaRPr lang="en-US" altLang="zh-TW" dirty="0"/>
          </a:p>
          <a:p>
            <a:r>
              <a:rPr lang="en-US" altLang="zh-TW" dirty="0"/>
              <a:t>(</a:t>
            </a:r>
            <a:r>
              <a:rPr lang="zh-TW" altLang="en-US" dirty="0"/>
              <a:t>按</a:t>
            </a:r>
            <a:r>
              <a:rPr lang="en-US" altLang="zh-TW" dirty="0"/>
              <a:t>)</a:t>
            </a:r>
            <a:r>
              <a:rPr lang="zh-TW" altLang="en-US" dirty="0"/>
              <a:t>但同時也使得頻譜模態形成了</a:t>
            </a:r>
            <a:r>
              <a:rPr lang="en-US" altLang="zh-TW" dirty="0"/>
              <a:t>Single-mode</a:t>
            </a:r>
            <a:r>
              <a:rPr lang="zh-TW" altLang="en-US" dirty="0"/>
              <a:t>。</a:t>
            </a:r>
            <a:endParaRPr lang="en-US" altLang="zh-TW" dirty="0"/>
          </a:p>
          <a:p>
            <a:r>
              <a:rPr lang="en-US" altLang="zh-TW" dirty="0"/>
              <a:t>(</a:t>
            </a:r>
            <a:r>
              <a:rPr lang="zh-TW" altLang="en-US" dirty="0"/>
              <a:t>按</a:t>
            </a:r>
            <a:r>
              <a:rPr lang="en-US" altLang="zh-TW" dirty="0"/>
              <a:t>)</a:t>
            </a:r>
            <a:r>
              <a:rPr lang="zh-TW" altLang="en-US" dirty="0"/>
              <a:t>然而，這個方法會使得水氧孔徑大於發光孔徑，這與降低</a:t>
            </a:r>
            <a:r>
              <a:rPr lang="en-US" altLang="zh-TW" dirty="0"/>
              <a:t>spatial hole burning</a:t>
            </a:r>
            <a:r>
              <a:rPr lang="zh-TW" altLang="en-US" dirty="0"/>
              <a:t>效應有所違背，</a:t>
            </a:r>
            <a:r>
              <a:rPr lang="en-US" altLang="zh-TW" dirty="0"/>
              <a:t>(</a:t>
            </a:r>
            <a:r>
              <a:rPr lang="zh-TW" altLang="en-US" dirty="0"/>
              <a:t>按</a:t>
            </a:r>
            <a:r>
              <a:rPr lang="en-US" altLang="zh-TW" dirty="0"/>
              <a:t>)</a:t>
            </a:r>
            <a:r>
              <a:rPr lang="zh-TW" altLang="en-US" dirty="0"/>
              <a:t>那要如何解決此現象呢？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C672B-86C7-4EE7-BDE9-16A973687866}" type="slidenum">
              <a:rPr lang="zh-TW" altLang="en-US" smtClean="0"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08345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接下來我會先簡單的介紹一下我的研究動機，以及我們</a:t>
            </a:r>
            <a:r>
              <a:rPr lang="en-US" altLang="zh-TW" dirty="0"/>
              <a:t>VCSEL</a:t>
            </a:r>
            <a:r>
              <a:rPr lang="zh-TW" altLang="en-US" dirty="0"/>
              <a:t>的架構，討論元件的量測結果，最後做個總結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504A9-D993-4B6D-8D6E-3B07527E4091}" type="slidenum">
              <a:rPr lang="zh-TW" altLang="en-US" smtClean="0"/>
              <a:t>62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080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我們的並聯</a:t>
            </a:r>
            <a:r>
              <a:rPr lang="en-US" altLang="zh-TW" dirty="0"/>
              <a:t>VCSEL</a:t>
            </a:r>
            <a:r>
              <a:rPr lang="zh-TW" altLang="en-US" dirty="0"/>
              <a:t>陣列，使用了鋅擴散技術及氧化掏離技術，同時可以達到增強輸出光功率，即在其最大調製速度上並沒有劣化的結果。</a:t>
            </a:r>
            <a:endParaRPr lang="en-US" altLang="zh-TW" dirty="0"/>
          </a:p>
          <a:p>
            <a:r>
              <a:rPr lang="zh-TW" altLang="en-US" dirty="0"/>
              <a:t>當我們使用並聯的陣列進行傳輸，也能夠很清楚的看到他在較高的</a:t>
            </a:r>
            <a:r>
              <a:rPr lang="en-US" altLang="zh-TW" dirty="0"/>
              <a:t>data</a:t>
            </a:r>
            <a:r>
              <a:rPr lang="zh-TW" altLang="en-US" dirty="0"/>
              <a:t> </a:t>
            </a:r>
            <a:r>
              <a:rPr lang="en-US" altLang="zh-TW" dirty="0"/>
              <a:t>rate 46GHz</a:t>
            </a:r>
            <a:r>
              <a:rPr lang="zh-TW" altLang="en-US" dirty="0"/>
              <a:t>上的增強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504A9-D993-4B6D-8D6E-3B07527E4091}" type="slidenum">
              <a:rPr lang="zh-TW" altLang="en-US" smtClean="0"/>
              <a:t>63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9807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接下來我會先簡單的介紹一下我的研究動機，以及我們</a:t>
            </a:r>
            <a:r>
              <a:rPr lang="en-US" altLang="zh-TW" dirty="0"/>
              <a:t>VCSEL</a:t>
            </a:r>
            <a:r>
              <a:rPr lang="zh-TW" altLang="en-US" dirty="0"/>
              <a:t>的架構，討論元件的量測結果，最後做個總結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504A9-D993-4B6D-8D6E-3B07527E4091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3221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接下來我會先簡單的介紹一下我的研究動機，以及我們</a:t>
            </a:r>
            <a:r>
              <a:rPr lang="en-US" altLang="zh-TW" dirty="0"/>
              <a:t>VCSEL</a:t>
            </a:r>
            <a:r>
              <a:rPr lang="zh-TW" altLang="en-US" dirty="0"/>
              <a:t>的架構，討論元件的量測結果，最後做個總結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504A9-D993-4B6D-8D6E-3B07527E4091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7199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下一代將會發展</a:t>
            </a:r>
            <a:r>
              <a:rPr lang="en-US" altLang="zh-TW" dirty="0"/>
              <a:t>56g</a:t>
            </a:r>
            <a:r>
              <a:rPr lang="zh-TW" altLang="en-US" dirty="0"/>
              <a:t>，</a:t>
            </a:r>
            <a:r>
              <a:rPr lang="en-US" altLang="zh-TW" dirty="0" err="1"/>
              <a:t>oif</a:t>
            </a:r>
            <a:r>
              <a:rPr lang="zh-TW" altLang="en-US" dirty="0"/>
              <a:t>提出可以實現</a:t>
            </a:r>
            <a:r>
              <a:rPr lang="en-US" altLang="zh-TW" dirty="0"/>
              <a:t>56g</a:t>
            </a:r>
            <a:r>
              <a:rPr lang="zh-TW" altLang="en-US" dirty="0"/>
              <a:t>的幾個的方式，那終極的話就是不用光</a:t>
            </a:r>
            <a:r>
              <a:rPr lang="en-US" altLang="zh-TW" dirty="0"/>
              <a:t>3D</a:t>
            </a:r>
            <a:r>
              <a:rPr lang="zh-TW" altLang="en-US" dirty="0"/>
              <a:t>堆疊，但不太可能做到因為熱的問題會很嚴重，因為</a:t>
            </a:r>
            <a:r>
              <a:rPr lang="en-US" altLang="zh-TW" dirty="0"/>
              <a:t>56G</a:t>
            </a:r>
            <a:r>
              <a:rPr lang="zh-TW" altLang="en-US" dirty="0"/>
              <a:t> </a:t>
            </a:r>
            <a:r>
              <a:rPr lang="en-US" altLang="zh-TW" dirty="0"/>
              <a:t>LOSS</a:t>
            </a:r>
            <a:r>
              <a:rPr lang="zh-TW" altLang="en-US" dirty="0"/>
              <a:t>很大，需要把</a:t>
            </a:r>
            <a:r>
              <a:rPr lang="en-US" altLang="zh-TW" dirty="0"/>
              <a:t>optics</a:t>
            </a:r>
            <a:r>
              <a:rPr lang="zh-TW" altLang="en-US" dirty="0"/>
              <a:t>放的離</a:t>
            </a:r>
            <a:r>
              <a:rPr lang="en-US" altLang="zh-TW" dirty="0"/>
              <a:t>IC</a:t>
            </a:r>
            <a:r>
              <a:rPr lang="zh-TW" altLang="en-US" dirty="0"/>
              <a:t>越近越好，如離太遠的話，我們傳輸的距離稍微遠一點的話</a:t>
            </a:r>
            <a:r>
              <a:rPr lang="en-US" altLang="zh-TW" dirty="0"/>
              <a:t>loss</a:t>
            </a:r>
            <a:r>
              <a:rPr lang="zh-TW" altLang="en-US" dirty="0"/>
              <a:t>就會很大，，而我們現在用到的是</a:t>
            </a:r>
            <a:r>
              <a:rPr lang="en-US" altLang="zh-TW" dirty="0"/>
              <a:t>chip-module</a:t>
            </a:r>
            <a:r>
              <a:rPr lang="zh-TW" altLang="en-US" dirty="0"/>
              <a:t>擦拔式的</a:t>
            </a:r>
            <a:r>
              <a:rPr lang="en-US" altLang="zh-TW" dirty="0" err="1"/>
              <a:t>aoc</a:t>
            </a:r>
            <a:r>
              <a:rPr lang="zh-TW" altLang="en-US" dirty="0"/>
              <a:t>，而下一代的話就是做是</a:t>
            </a:r>
            <a:r>
              <a:rPr lang="en-US" altLang="zh-TW" dirty="0" err="1"/>
              <a:t>micropod</a:t>
            </a:r>
            <a:r>
              <a:rPr lang="zh-TW" altLang="en-US" dirty="0"/>
              <a:t>，是將主機板上放置電光光電模組，</a:t>
            </a:r>
            <a:r>
              <a:rPr lang="en-US" altLang="zh-TW" dirty="0" err="1"/>
              <a:t>ic</a:t>
            </a:r>
            <a:r>
              <a:rPr lang="zh-TW" altLang="en-US" dirty="0"/>
              <a:t>一出來就走</a:t>
            </a:r>
            <a:r>
              <a:rPr lang="en-US" altLang="zh-TW" dirty="0"/>
              <a:t>fiber</a:t>
            </a:r>
            <a:r>
              <a:rPr lang="zh-TW" altLang="en-US" dirty="0"/>
              <a:t>不走板子，應用在光連結兩種技術分別是</a:t>
            </a:r>
            <a:r>
              <a:rPr lang="en-US" altLang="zh-TW" dirty="0" err="1"/>
              <a:t>vcsel</a:t>
            </a:r>
            <a:r>
              <a:rPr lang="zh-TW" altLang="en-US" dirty="0"/>
              <a:t>和</a:t>
            </a:r>
            <a:r>
              <a:rPr lang="en-US" altLang="zh-TW" dirty="0" err="1"/>
              <a:t>pd</a:t>
            </a:r>
            <a:r>
              <a:rPr lang="zh-TW" altLang="en-US" dirty="0"/>
              <a:t>另一種是</a:t>
            </a:r>
            <a:r>
              <a:rPr lang="en-US" altLang="zh-TW" dirty="0" err="1"/>
              <a:t>si</a:t>
            </a:r>
            <a:r>
              <a:rPr lang="en-US" altLang="zh-TW" dirty="0"/>
              <a:t> photonic platform</a:t>
            </a:r>
            <a:r>
              <a:rPr lang="zh-TW" altLang="en-US" dirty="0"/>
              <a:t>，目前主流還是</a:t>
            </a:r>
            <a:r>
              <a:rPr lang="en-US" altLang="zh-TW" dirty="0" err="1"/>
              <a:t>aoc</a:t>
            </a:r>
            <a:r>
              <a:rPr lang="zh-TW" altLang="en-US" dirty="0"/>
              <a:t>，如果進入下一個世代</a:t>
            </a:r>
            <a:r>
              <a:rPr lang="en-US" altLang="zh-TW" dirty="0"/>
              <a:t>50gb/s</a:t>
            </a:r>
            <a:r>
              <a:rPr lang="zh-TW" altLang="en-US" dirty="0"/>
              <a:t>的話</a:t>
            </a:r>
            <a:r>
              <a:rPr lang="en-US" altLang="zh-TW" dirty="0" err="1"/>
              <a:t>si</a:t>
            </a:r>
            <a:r>
              <a:rPr lang="en-US" altLang="zh-TW" baseline="0" dirty="0"/>
              <a:t> photonic </a:t>
            </a:r>
            <a:r>
              <a:rPr lang="zh-TW" altLang="en-US" baseline="0" dirty="0"/>
              <a:t>將有機會打敗</a:t>
            </a:r>
            <a:r>
              <a:rPr lang="en-US" altLang="zh-TW" baseline="0" dirty="0"/>
              <a:t>VCSEL </a:t>
            </a:r>
            <a:r>
              <a:rPr lang="zh-TW" altLang="en-US" dirty="0"/>
              <a:t>，因為</a:t>
            </a:r>
            <a:r>
              <a:rPr lang="en-US" altLang="zh-TW" dirty="0" err="1"/>
              <a:t>si</a:t>
            </a:r>
            <a:r>
              <a:rPr lang="en-US" altLang="zh-TW" baseline="0" dirty="0"/>
              <a:t> photonic </a:t>
            </a:r>
            <a:r>
              <a:rPr lang="zh-TW" altLang="en-US" baseline="0" dirty="0"/>
              <a:t>速度將會比</a:t>
            </a:r>
            <a:r>
              <a:rPr lang="en-US" altLang="zh-TW" baseline="0" dirty="0"/>
              <a:t>VCSEL</a:t>
            </a:r>
            <a:r>
              <a:rPr lang="zh-TW" altLang="en-US" baseline="0" dirty="0"/>
              <a:t>快且可以和</a:t>
            </a:r>
            <a:r>
              <a:rPr lang="en-US" altLang="zh-TW" baseline="0" dirty="0" err="1"/>
              <a:t>cmos</a:t>
            </a:r>
            <a:r>
              <a:rPr lang="zh-TW" altLang="en-US" baseline="0" dirty="0"/>
              <a:t>整合，所以我們必須提升</a:t>
            </a:r>
            <a:r>
              <a:rPr lang="en-US" altLang="zh-TW" baseline="0" dirty="0"/>
              <a:t>VCSEL</a:t>
            </a:r>
            <a:r>
              <a:rPr lang="zh-TW" altLang="en-US" baseline="0" dirty="0"/>
              <a:t>的速度</a:t>
            </a:r>
            <a:endParaRPr lang="en-US" altLang="zh-TW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DBEA6-386A-4DA9-B3EF-C1C2550328A4}" type="slidenum">
              <a:rPr lang="en-US" altLang="zh-TW" smtClean="0"/>
              <a:pPr>
                <a:defRPr/>
              </a:pPr>
              <a:t>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448113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為什麼需要很長的傳輸距離呢</a:t>
            </a:r>
            <a:r>
              <a:rPr lang="en-US" altLang="zh-TW" dirty="0"/>
              <a:t>!?</a:t>
            </a:r>
            <a:r>
              <a:rPr lang="zh-TW" altLang="en-US" dirty="0"/>
              <a:t> </a:t>
            </a:r>
            <a:r>
              <a:rPr lang="en-US" altLang="zh-TW" dirty="0"/>
              <a:t>(</a:t>
            </a:r>
            <a:r>
              <a:rPr lang="zh-TW" altLang="en-US" dirty="0"/>
              <a:t>點</a:t>
            </a:r>
            <a:r>
              <a:rPr lang="en-US" altLang="zh-TW" dirty="0"/>
              <a:t>)</a:t>
            </a:r>
            <a:br>
              <a:rPr lang="en-US" altLang="zh-TW" dirty="0"/>
            </a:br>
            <a:r>
              <a:rPr lang="zh-TW" altLang="en-US" dirty="0"/>
              <a:t>因為，大部分的</a:t>
            </a:r>
            <a:r>
              <a:rPr lang="en-US" altLang="zh-TW" dirty="0"/>
              <a:t>datacenter</a:t>
            </a:r>
            <a:r>
              <a:rPr lang="zh-TW" altLang="en-US" dirty="0"/>
              <a:t> 為了 </a:t>
            </a:r>
            <a:r>
              <a:rPr lang="en-US" altLang="zh-TW" dirty="0"/>
              <a:t>cooling </a:t>
            </a:r>
            <a:r>
              <a:rPr lang="zh-TW" altLang="en-US" dirty="0"/>
              <a:t>方便，會將廠房建造在靠近水源河川的郊區，然而要從位於郊區的數據中心連接到大都市內的各公司、住家內部就需要較長的傳輸距離。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再來就是</a:t>
            </a:r>
            <a:r>
              <a:rPr lang="en-US" altLang="zh-TW" dirty="0"/>
              <a:t>datacenter </a:t>
            </a:r>
            <a:r>
              <a:rPr lang="zh-TW" altLang="en-US" dirty="0"/>
              <a:t>內部的傳輸。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DBEA6-386A-4DA9-B3EF-C1C2550328A4}" type="slidenum">
              <a:rPr lang="en-US" altLang="zh-TW" smtClean="0"/>
              <a:pPr>
                <a:defRPr/>
              </a:pPr>
              <a:t>10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412099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要實現這樣的</a:t>
            </a:r>
            <a:r>
              <a:rPr lang="en-US" altLang="zh-TW" dirty="0"/>
              <a:t>VCSEL</a:t>
            </a:r>
            <a:r>
              <a:rPr lang="zh-TW" altLang="en-US" dirty="0"/>
              <a:t>，主要有三個重點。 低能耗、高速、以及遠距傳輸。</a:t>
            </a: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接下來我將會解釋，要如何達成我的元件特性需求。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DBEA6-386A-4DA9-B3EF-C1C2550328A4}" type="slidenum">
              <a:rPr lang="en-US" altLang="zh-TW" smtClean="0"/>
              <a:pPr>
                <a:defRPr/>
              </a:pPr>
              <a:t>14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921938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下一代的</a:t>
            </a:r>
            <a:r>
              <a:rPr lang="en-US" altLang="zh-TW" dirty="0"/>
              <a:t>VCSEL</a:t>
            </a:r>
            <a:r>
              <a:rPr lang="zh-TW" altLang="en-US" dirty="0"/>
              <a:t>將會朝</a:t>
            </a:r>
            <a:r>
              <a:rPr lang="en-US" altLang="zh-TW" dirty="0"/>
              <a:t>56g</a:t>
            </a:r>
            <a:r>
              <a:rPr lang="zh-TW" altLang="en-US" dirty="0"/>
              <a:t>的</a:t>
            </a:r>
            <a:r>
              <a:rPr lang="en-US" altLang="zh-TW" dirty="0"/>
              <a:t>data</a:t>
            </a:r>
            <a:r>
              <a:rPr lang="zh-TW" altLang="en-US" dirty="0"/>
              <a:t> </a:t>
            </a:r>
            <a:r>
              <a:rPr lang="en-US" altLang="zh-TW" dirty="0"/>
              <a:t>rate</a:t>
            </a:r>
            <a:r>
              <a:rPr lang="zh-TW" altLang="en-US" dirty="0"/>
              <a:t>發展，</a:t>
            </a:r>
            <a:r>
              <a:rPr lang="en-US" altLang="zh-TW" dirty="0" err="1"/>
              <a:t>oif</a:t>
            </a:r>
            <a:r>
              <a:rPr lang="zh-TW" altLang="en-US" dirty="0"/>
              <a:t>提出幾個可以實現</a:t>
            </a:r>
            <a:r>
              <a:rPr lang="en-US" altLang="zh-TW" dirty="0"/>
              <a:t>56g</a:t>
            </a:r>
            <a:r>
              <a:rPr lang="zh-TW" altLang="en-US" dirty="0"/>
              <a:t>的傳輸方式，那最終目標是採用</a:t>
            </a:r>
            <a:r>
              <a:rPr lang="en-US" altLang="zh-TW" dirty="0"/>
              <a:t>3D</a:t>
            </a:r>
            <a:r>
              <a:rPr lang="zh-TW" altLang="en-US" dirty="0"/>
              <a:t>堆疊，但技術性太高且熱的問題會很嚴重，因此目前傳輸是</a:t>
            </a:r>
            <a:r>
              <a:rPr lang="en-US" altLang="zh-TW" dirty="0"/>
              <a:t>optical</a:t>
            </a:r>
            <a:r>
              <a:rPr lang="zh-TW" altLang="en-US" dirty="0"/>
              <a:t> </a:t>
            </a:r>
            <a:r>
              <a:rPr lang="en-US" altLang="zh-TW" dirty="0"/>
              <a:t>to chip</a:t>
            </a:r>
            <a:r>
              <a:rPr lang="zh-TW" altLang="en-US" dirty="0"/>
              <a:t>的方式</a:t>
            </a:r>
            <a:endParaRPr lang="en-US" altLang="zh-TW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56G</a:t>
            </a:r>
            <a:r>
              <a:rPr lang="zh-TW" altLang="en-US" dirty="0"/>
              <a:t> </a:t>
            </a:r>
            <a:r>
              <a:rPr lang="en-US" altLang="zh-TW" dirty="0"/>
              <a:t>LOSS</a:t>
            </a:r>
            <a:r>
              <a:rPr lang="zh-TW" altLang="en-US" dirty="0"/>
              <a:t>很大，需要把</a:t>
            </a:r>
            <a:r>
              <a:rPr lang="en-US" altLang="zh-TW" dirty="0"/>
              <a:t>optics</a:t>
            </a:r>
            <a:r>
              <a:rPr lang="zh-TW" altLang="en-US" dirty="0"/>
              <a:t>放的離</a:t>
            </a:r>
            <a:r>
              <a:rPr lang="en-US" altLang="zh-TW" dirty="0"/>
              <a:t>IC</a:t>
            </a:r>
            <a:r>
              <a:rPr lang="zh-TW" altLang="en-US" dirty="0"/>
              <a:t>越近越好，但是</a:t>
            </a:r>
            <a:r>
              <a:rPr lang="en-US" altLang="zh-TW" dirty="0"/>
              <a:t>IC</a:t>
            </a:r>
            <a:r>
              <a:rPr lang="zh-TW" altLang="en-US" dirty="0"/>
              <a:t>會產生熱，會使得</a:t>
            </a:r>
            <a:r>
              <a:rPr lang="en-US" altLang="zh-TW" dirty="0"/>
              <a:t>VCSEL</a:t>
            </a:r>
            <a:r>
              <a:rPr lang="zh-TW" altLang="en-US" dirty="0"/>
              <a:t>的頻寬下降</a:t>
            </a:r>
            <a:endParaRPr lang="en-US" altLang="zh-TW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那麼溫度升高時，</a:t>
            </a:r>
            <a:r>
              <a:rPr lang="en-US" altLang="zh-TW" dirty="0"/>
              <a:t>VCSEL</a:t>
            </a:r>
            <a:r>
              <a:rPr lang="zh-TW" altLang="en-US" dirty="0"/>
              <a:t>還能夠達到</a:t>
            </a:r>
            <a:r>
              <a:rPr lang="en-US" altLang="zh-TW" dirty="0"/>
              <a:t>56G</a:t>
            </a:r>
            <a:r>
              <a:rPr lang="zh-TW" altLang="en-US" dirty="0"/>
              <a:t>嗎</a:t>
            </a:r>
            <a:r>
              <a:rPr lang="en-US" altLang="zh-TW" dirty="0"/>
              <a:t>?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DBEA6-386A-4DA9-B3EF-C1C2550328A4}" type="slidenum">
              <a:rPr lang="en-US" altLang="zh-TW" smtClean="0"/>
              <a:pPr>
                <a:defRPr/>
              </a:pPr>
              <a:t>15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9065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DBEA6-386A-4DA9-B3EF-C1C2550328A4}" type="slidenum">
              <a:rPr lang="en-US" altLang="zh-TW" smtClean="0"/>
              <a:pPr>
                <a:defRPr/>
              </a:pPr>
              <a:t>16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05672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6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7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8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5.jpeg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oleObject" Target="../embeddings/oleObject10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5.jpeg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oleObject" Target="../embeddings/oleObject11.bin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5.jpeg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oleObject" Target="../embeddings/oleObject12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5.jpeg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oleObject" Target="../embeddings/oleObject13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5.jpeg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oleObject" Target="../embeddings/oleObject14.bin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5.jpeg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oleObject" Target="../embeddings/oleObject15.bin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5.jpeg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oleObject" Target="../embeddings/oleObject16.bin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5.jpeg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oleObject" Target="../embeddings/oleObject17.bin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5.jpeg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oleObject" Target="../embeddings/oleObject18.bin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5.jpeg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oleObject" Target="../embeddings/oleObject19.bin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5.jpeg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oleObject" Target="../embeddings/oleObject20.bin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5.jpeg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oleObject" Target="../embeddings/oleObject21.bin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5.jpeg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oleObject" Target="../embeddings/oleObject22.bin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5.jpeg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oleObject" Target="../embeddings/oleObject23.bin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5.jpeg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oleObject" Target="../embeddings/oleObject24.bin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5.jpeg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oleObject" Target="../embeddings/oleObject25.bin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5.jpeg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oleObject" Target="../embeddings/oleObject26.bin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5.jpeg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oleObject" Target="../embeddings/oleObject27.bin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5.jpeg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oleObject" Target="../embeddings/oleObject28.bin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29.bin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30.bin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27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31.bin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29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33.bin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30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34.bin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31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35.bin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32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36.bin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33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37.bin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34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38.bin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35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39.bin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36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40.bin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37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41.bin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38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42.bin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39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43.bin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40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44.bin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41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45.bin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42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46.bin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43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47.bin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44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48.bin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45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49.bin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47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51.bin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48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52.bin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49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53.bin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50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54.bin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51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55.bin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52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56.bin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53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57.bin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54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58.bin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55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59.bin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56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60.bin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57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61.bin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58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62.bin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59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63.bin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60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64.bin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61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65.bin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62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66.bin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63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67.bin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64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68.bin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88913"/>
            <a:ext cx="12192000" cy="1657350"/>
          </a:xfrm>
          <a:prstGeom prst="rect">
            <a:avLst/>
          </a:prstGeom>
          <a:gradFill rotWithShape="1">
            <a:gsLst>
              <a:gs pos="0">
                <a:srgbClr val="33CCCC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txBody>
          <a:bodyPr wrap="none" anchor="ctr"/>
          <a:lstStyle>
            <a:lvl1pPr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 sz="140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5373689"/>
            <a:ext cx="12192000" cy="115252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CCCC"/>
              </a:gs>
            </a:gsLst>
            <a:lin ang="5400000" scaled="1"/>
          </a:gradFill>
          <a:ln>
            <a:noFill/>
          </a:ln>
        </p:spPr>
        <p:txBody>
          <a:bodyPr wrap="none" anchor="ctr"/>
          <a:lstStyle>
            <a:lvl1pPr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 sz="1400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0"/>
            <a:ext cx="12192000" cy="260350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none" anchor="ctr"/>
          <a:lstStyle>
            <a:lvl1pPr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 sz="1400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159000" y="1"/>
            <a:ext cx="9408584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TW" sz="2000">
                <a:solidFill>
                  <a:schemeClr val="bg1"/>
                </a:solidFill>
                <a:latin typeface="Arial Black" pitchFamily="34" charset="0"/>
              </a:rPr>
              <a:t>National Central University</a:t>
            </a:r>
            <a:endParaRPr lang="en-US" altLang="zh-TW" sz="2000" b="1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6576485" y="333375"/>
            <a:ext cx="5615516" cy="215900"/>
          </a:xfrm>
          <a:prstGeom prst="rect">
            <a:avLst/>
          </a:prstGeom>
          <a:gradFill rotWithShape="1">
            <a:gsLst>
              <a:gs pos="0">
                <a:srgbClr val="33CCCC">
                  <a:alpha val="31000"/>
                </a:srgbClr>
              </a:gs>
              <a:gs pos="100000">
                <a:srgbClr val="FFFFFF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 sz="1400"/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6527800" y="260351"/>
            <a:ext cx="5664200" cy="3667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TW" sz="1800" b="1" i="1">
                <a:solidFill>
                  <a:srgbClr val="008080"/>
                </a:solidFill>
              </a:rPr>
              <a:t>Department of Electrical Engineering</a:t>
            </a:r>
            <a:r>
              <a:rPr lang="en-US" altLang="zh-TW" sz="1800" i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0" y="6524626"/>
            <a:ext cx="12192000" cy="333375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none" anchor="ctr"/>
          <a:lstStyle>
            <a:lvl1pPr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 sz="1400"/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2159000" y="6453188"/>
            <a:ext cx="7442200" cy="40011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TW" sz="2000" i="1">
                <a:solidFill>
                  <a:schemeClr val="bg1"/>
                </a:solidFill>
                <a:latin typeface="MisterEarl BT" pitchFamily="66" charset="0"/>
              </a:rPr>
              <a:t>Superfast Photonic &amp; Electronic Device Group</a:t>
            </a:r>
          </a:p>
        </p:txBody>
      </p:sp>
      <p:grpSp>
        <p:nvGrpSpPr>
          <p:cNvPr id="12" name="Group 15"/>
          <p:cNvGrpSpPr>
            <a:grpSpLocks/>
          </p:cNvGrpSpPr>
          <p:nvPr/>
        </p:nvGrpSpPr>
        <p:grpSpPr bwMode="auto">
          <a:xfrm>
            <a:off x="11472334" y="5373688"/>
            <a:ext cx="383117" cy="1484312"/>
            <a:chOff x="5330" y="3385"/>
            <a:chExt cx="181" cy="935"/>
          </a:xfrm>
        </p:grpSpPr>
        <p:sp>
          <p:nvSpPr>
            <p:cNvPr id="13" name="Line 16"/>
            <p:cNvSpPr>
              <a:spLocks noChangeShapeType="1"/>
            </p:cNvSpPr>
            <p:nvPr/>
          </p:nvSpPr>
          <p:spPr bwMode="auto">
            <a:xfrm>
              <a:off x="5330" y="3385"/>
              <a:ext cx="0" cy="93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4" name="Line 17"/>
            <p:cNvSpPr>
              <a:spLocks noChangeShapeType="1"/>
            </p:cNvSpPr>
            <p:nvPr/>
          </p:nvSpPr>
          <p:spPr bwMode="auto">
            <a:xfrm>
              <a:off x="5375" y="4020"/>
              <a:ext cx="0" cy="3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5" name="Line 18"/>
            <p:cNvSpPr>
              <a:spLocks noChangeShapeType="1"/>
            </p:cNvSpPr>
            <p:nvPr/>
          </p:nvSpPr>
          <p:spPr bwMode="auto">
            <a:xfrm>
              <a:off x="5420" y="4020"/>
              <a:ext cx="0" cy="3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6" name="Line 19"/>
            <p:cNvSpPr>
              <a:spLocks noChangeShapeType="1"/>
            </p:cNvSpPr>
            <p:nvPr/>
          </p:nvSpPr>
          <p:spPr bwMode="auto">
            <a:xfrm>
              <a:off x="5466" y="4020"/>
              <a:ext cx="0" cy="3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7" name="Line 20"/>
            <p:cNvSpPr>
              <a:spLocks noChangeShapeType="1"/>
            </p:cNvSpPr>
            <p:nvPr/>
          </p:nvSpPr>
          <p:spPr bwMode="auto">
            <a:xfrm>
              <a:off x="5511" y="4020"/>
              <a:ext cx="0" cy="3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8" name="Line 21"/>
            <p:cNvSpPr>
              <a:spLocks noChangeShapeType="1"/>
            </p:cNvSpPr>
            <p:nvPr/>
          </p:nvSpPr>
          <p:spPr bwMode="auto">
            <a:xfrm>
              <a:off x="5375" y="3385"/>
              <a:ext cx="0" cy="93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9" name="Line 22"/>
            <p:cNvSpPr>
              <a:spLocks noChangeShapeType="1"/>
            </p:cNvSpPr>
            <p:nvPr/>
          </p:nvSpPr>
          <p:spPr bwMode="auto">
            <a:xfrm>
              <a:off x="5420" y="3385"/>
              <a:ext cx="0" cy="93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0" name="Line 23"/>
            <p:cNvSpPr>
              <a:spLocks noChangeShapeType="1"/>
            </p:cNvSpPr>
            <p:nvPr/>
          </p:nvSpPr>
          <p:spPr bwMode="auto">
            <a:xfrm>
              <a:off x="5466" y="3385"/>
              <a:ext cx="0" cy="93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1" name="Line 24"/>
            <p:cNvSpPr>
              <a:spLocks noChangeShapeType="1"/>
            </p:cNvSpPr>
            <p:nvPr/>
          </p:nvSpPr>
          <p:spPr bwMode="auto">
            <a:xfrm>
              <a:off x="5511" y="3385"/>
              <a:ext cx="0" cy="93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grpSp>
        <p:nvGrpSpPr>
          <p:cNvPr id="22" name="Group 25"/>
          <p:cNvGrpSpPr>
            <a:grpSpLocks/>
          </p:cNvGrpSpPr>
          <p:nvPr/>
        </p:nvGrpSpPr>
        <p:grpSpPr bwMode="auto">
          <a:xfrm>
            <a:off x="334434" y="333375"/>
            <a:ext cx="383117" cy="2636838"/>
            <a:chOff x="5330" y="3385"/>
            <a:chExt cx="181" cy="935"/>
          </a:xfrm>
        </p:grpSpPr>
        <p:sp>
          <p:nvSpPr>
            <p:cNvPr id="23" name="Line 26"/>
            <p:cNvSpPr>
              <a:spLocks noChangeShapeType="1"/>
            </p:cNvSpPr>
            <p:nvPr/>
          </p:nvSpPr>
          <p:spPr bwMode="auto">
            <a:xfrm>
              <a:off x="5330" y="3385"/>
              <a:ext cx="0" cy="93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4" name="Line 27"/>
            <p:cNvSpPr>
              <a:spLocks noChangeShapeType="1"/>
            </p:cNvSpPr>
            <p:nvPr/>
          </p:nvSpPr>
          <p:spPr bwMode="auto">
            <a:xfrm>
              <a:off x="5375" y="4020"/>
              <a:ext cx="0" cy="3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5" name="Line 28"/>
            <p:cNvSpPr>
              <a:spLocks noChangeShapeType="1"/>
            </p:cNvSpPr>
            <p:nvPr/>
          </p:nvSpPr>
          <p:spPr bwMode="auto">
            <a:xfrm>
              <a:off x="5420" y="4020"/>
              <a:ext cx="0" cy="3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6" name="Line 29"/>
            <p:cNvSpPr>
              <a:spLocks noChangeShapeType="1"/>
            </p:cNvSpPr>
            <p:nvPr/>
          </p:nvSpPr>
          <p:spPr bwMode="auto">
            <a:xfrm>
              <a:off x="5466" y="4020"/>
              <a:ext cx="0" cy="3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7" name="Line 30"/>
            <p:cNvSpPr>
              <a:spLocks noChangeShapeType="1"/>
            </p:cNvSpPr>
            <p:nvPr/>
          </p:nvSpPr>
          <p:spPr bwMode="auto">
            <a:xfrm>
              <a:off x="5511" y="4020"/>
              <a:ext cx="0" cy="3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8" name="Line 31"/>
            <p:cNvSpPr>
              <a:spLocks noChangeShapeType="1"/>
            </p:cNvSpPr>
            <p:nvPr/>
          </p:nvSpPr>
          <p:spPr bwMode="auto">
            <a:xfrm>
              <a:off x="5375" y="3385"/>
              <a:ext cx="0" cy="93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9" name="Line 32"/>
            <p:cNvSpPr>
              <a:spLocks noChangeShapeType="1"/>
            </p:cNvSpPr>
            <p:nvPr/>
          </p:nvSpPr>
          <p:spPr bwMode="auto">
            <a:xfrm>
              <a:off x="5420" y="3385"/>
              <a:ext cx="0" cy="93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30" name="Line 33"/>
            <p:cNvSpPr>
              <a:spLocks noChangeShapeType="1"/>
            </p:cNvSpPr>
            <p:nvPr/>
          </p:nvSpPr>
          <p:spPr bwMode="auto">
            <a:xfrm>
              <a:off x="5466" y="3385"/>
              <a:ext cx="0" cy="93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31" name="Line 34"/>
            <p:cNvSpPr>
              <a:spLocks noChangeShapeType="1"/>
            </p:cNvSpPr>
            <p:nvPr/>
          </p:nvSpPr>
          <p:spPr bwMode="auto">
            <a:xfrm>
              <a:off x="5511" y="3385"/>
              <a:ext cx="0" cy="93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grpSp>
        <p:nvGrpSpPr>
          <p:cNvPr id="32" name="Group 35"/>
          <p:cNvGrpSpPr>
            <a:grpSpLocks/>
          </p:cNvGrpSpPr>
          <p:nvPr/>
        </p:nvGrpSpPr>
        <p:grpSpPr bwMode="auto">
          <a:xfrm rot="-5400000">
            <a:off x="5952331" y="-5044281"/>
            <a:ext cx="287338" cy="12192000"/>
            <a:chOff x="5330" y="3385"/>
            <a:chExt cx="181" cy="935"/>
          </a:xfrm>
        </p:grpSpPr>
        <p:sp>
          <p:nvSpPr>
            <p:cNvPr id="33" name="Line 36"/>
            <p:cNvSpPr>
              <a:spLocks noChangeShapeType="1"/>
            </p:cNvSpPr>
            <p:nvPr/>
          </p:nvSpPr>
          <p:spPr bwMode="auto">
            <a:xfrm>
              <a:off x="5311" y="3385"/>
              <a:ext cx="0" cy="93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34" name="Line 37"/>
            <p:cNvSpPr>
              <a:spLocks noChangeShapeType="1"/>
            </p:cNvSpPr>
            <p:nvPr/>
          </p:nvSpPr>
          <p:spPr bwMode="auto">
            <a:xfrm>
              <a:off x="5356" y="4020"/>
              <a:ext cx="0" cy="3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35" name="Line 38"/>
            <p:cNvSpPr>
              <a:spLocks noChangeShapeType="1"/>
            </p:cNvSpPr>
            <p:nvPr/>
          </p:nvSpPr>
          <p:spPr bwMode="auto">
            <a:xfrm>
              <a:off x="5401" y="4020"/>
              <a:ext cx="0" cy="3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36" name="Line 39"/>
            <p:cNvSpPr>
              <a:spLocks noChangeShapeType="1"/>
            </p:cNvSpPr>
            <p:nvPr/>
          </p:nvSpPr>
          <p:spPr bwMode="auto">
            <a:xfrm>
              <a:off x="5447" y="4020"/>
              <a:ext cx="0" cy="3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37" name="Line 40"/>
            <p:cNvSpPr>
              <a:spLocks noChangeShapeType="1"/>
            </p:cNvSpPr>
            <p:nvPr/>
          </p:nvSpPr>
          <p:spPr bwMode="auto">
            <a:xfrm>
              <a:off x="5492" y="4020"/>
              <a:ext cx="0" cy="3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38" name="Line 41"/>
            <p:cNvSpPr>
              <a:spLocks noChangeShapeType="1"/>
            </p:cNvSpPr>
            <p:nvPr/>
          </p:nvSpPr>
          <p:spPr bwMode="auto">
            <a:xfrm>
              <a:off x="5356" y="3385"/>
              <a:ext cx="0" cy="93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39" name="Line 42"/>
            <p:cNvSpPr>
              <a:spLocks noChangeShapeType="1"/>
            </p:cNvSpPr>
            <p:nvPr/>
          </p:nvSpPr>
          <p:spPr bwMode="auto">
            <a:xfrm>
              <a:off x="5401" y="3385"/>
              <a:ext cx="0" cy="93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40" name="Line 43"/>
            <p:cNvSpPr>
              <a:spLocks noChangeShapeType="1"/>
            </p:cNvSpPr>
            <p:nvPr/>
          </p:nvSpPr>
          <p:spPr bwMode="auto">
            <a:xfrm>
              <a:off x="5447" y="3385"/>
              <a:ext cx="0" cy="93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41" name="Line 44"/>
            <p:cNvSpPr>
              <a:spLocks noChangeShapeType="1"/>
            </p:cNvSpPr>
            <p:nvPr/>
          </p:nvSpPr>
          <p:spPr bwMode="auto">
            <a:xfrm>
              <a:off x="5492" y="3385"/>
              <a:ext cx="0" cy="93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grpSp>
        <p:nvGrpSpPr>
          <p:cNvPr id="42" name="Group 45"/>
          <p:cNvGrpSpPr>
            <a:grpSpLocks/>
          </p:cNvGrpSpPr>
          <p:nvPr/>
        </p:nvGrpSpPr>
        <p:grpSpPr bwMode="auto">
          <a:xfrm rot="-5400000">
            <a:off x="5952332" y="69057"/>
            <a:ext cx="287337" cy="12192000"/>
            <a:chOff x="5330" y="3385"/>
            <a:chExt cx="181" cy="935"/>
          </a:xfrm>
        </p:grpSpPr>
        <p:sp>
          <p:nvSpPr>
            <p:cNvPr id="43" name="Line 46"/>
            <p:cNvSpPr>
              <a:spLocks noChangeShapeType="1"/>
            </p:cNvSpPr>
            <p:nvPr/>
          </p:nvSpPr>
          <p:spPr bwMode="auto">
            <a:xfrm>
              <a:off x="5311" y="3385"/>
              <a:ext cx="0" cy="93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44" name="Line 47"/>
            <p:cNvSpPr>
              <a:spLocks noChangeShapeType="1"/>
            </p:cNvSpPr>
            <p:nvPr/>
          </p:nvSpPr>
          <p:spPr bwMode="auto">
            <a:xfrm>
              <a:off x="5356" y="4020"/>
              <a:ext cx="0" cy="3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45" name="Line 48"/>
            <p:cNvSpPr>
              <a:spLocks noChangeShapeType="1"/>
            </p:cNvSpPr>
            <p:nvPr/>
          </p:nvSpPr>
          <p:spPr bwMode="auto">
            <a:xfrm>
              <a:off x="5401" y="4020"/>
              <a:ext cx="0" cy="3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46" name="Line 49"/>
            <p:cNvSpPr>
              <a:spLocks noChangeShapeType="1"/>
            </p:cNvSpPr>
            <p:nvPr/>
          </p:nvSpPr>
          <p:spPr bwMode="auto">
            <a:xfrm>
              <a:off x="5447" y="4020"/>
              <a:ext cx="0" cy="3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47" name="Line 50"/>
            <p:cNvSpPr>
              <a:spLocks noChangeShapeType="1"/>
            </p:cNvSpPr>
            <p:nvPr/>
          </p:nvSpPr>
          <p:spPr bwMode="auto">
            <a:xfrm>
              <a:off x="5492" y="4020"/>
              <a:ext cx="0" cy="3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48" name="Line 51"/>
            <p:cNvSpPr>
              <a:spLocks noChangeShapeType="1"/>
            </p:cNvSpPr>
            <p:nvPr/>
          </p:nvSpPr>
          <p:spPr bwMode="auto">
            <a:xfrm>
              <a:off x="5356" y="3385"/>
              <a:ext cx="0" cy="93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49" name="Line 52"/>
            <p:cNvSpPr>
              <a:spLocks noChangeShapeType="1"/>
            </p:cNvSpPr>
            <p:nvPr/>
          </p:nvSpPr>
          <p:spPr bwMode="auto">
            <a:xfrm>
              <a:off x="5401" y="3385"/>
              <a:ext cx="0" cy="93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50" name="Line 53"/>
            <p:cNvSpPr>
              <a:spLocks noChangeShapeType="1"/>
            </p:cNvSpPr>
            <p:nvPr/>
          </p:nvSpPr>
          <p:spPr bwMode="auto">
            <a:xfrm>
              <a:off x="5447" y="3385"/>
              <a:ext cx="0" cy="93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51" name="Line 54"/>
            <p:cNvSpPr>
              <a:spLocks noChangeShapeType="1"/>
            </p:cNvSpPr>
            <p:nvPr/>
          </p:nvSpPr>
          <p:spPr bwMode="auto">
            <a:xfrm>
              <a:off x="5492" y="3385"/>
              <a:ext cx="0" cy="93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52" name="AutoShape 55"/>
          <p:cNvSpPr>
            <a:spLocks noChangeArrowheads="1"/>
          </p:cNvSpPr>
          <p:nvPr/>
        </p:nvSpPr>
        <p:spPr bwMode="auto">
          <a:xfrm rot="10800000">
            <a:off x="814918" y="836614"/>
            <a:ext cx="673100" cy="433387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txBody>
          <a:bodyPr wrap="none" anchor="ctr"/>
          <a:lstStyle>
            <a:lvl1pPr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 sz="1400"/>
          </a:p>
        </p:txBody>
      </p:sp>
      <p:pic>
        <p:nvPicPr>
          <p:cNvPr id="53" name="Picture 56" descr="未命名 -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256367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7" descr="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29857">
            <a:off x="10033000" y="5373688"/>
            <a:ext cx="2048933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8" descr="未命名 -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9" t="3796" r="14021" b="50000"/>
          <a:stretch>
            <a:fillRect/>
          </a:stretch>
        </p:blipFill>
        <p:spPr bwMode="auto">
          <a:xfrm>
            <a:off x="1" y="836613"/>
            <a:ext cx="1200151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5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12284" y="1700214"/>
            <a:ext cx="10363200" cy="1470025"/>
          </a:xfrm>
        </p:spPr>
        <p:txBody>
          <a:bodyPr/>
          <a:lstStyle>
            <a:lvl1pPr>
              <a:defRPr>
                <a:solidFill>
                  <a:srgbClr val="990033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67585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775884" y="3357563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 b="0">
                <a:solidFill>
                  <a:srgbClr val="006699"/>
                </a:solidFill>
              </a:defRPr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5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8110B2-5AF4-4998-B262-A7A8AF9C31A2}" type="datetime1">
              <a:rPr lang="zh-TW" altLang="en-US" smtClean="0"/>
              <a:t>2022/5/6</a:t>
            </a:fld>
            <a:endParaRPr lang="zh-TW" altLang="en-US"/>
          </a:p>
        </p:txBody>
      </p:sp>
      <p:sp>
        <p:nvSpPr>
          <p:cNvPr id="5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358217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58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930217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71595C01-E43F-4FE7-9054-C9F0A0A01B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3611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E502FC-57C7-4612-8301-F81BD4B36EE1}" type="datetime1">
              <a:rPr lang="zh-TW" altLang="en-US" smtClean="0"/>
              <a:t>2022/5/6</a:t>
            </a:fld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595C01-E43F-4FE7-9054-C9F0A0A01B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1985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165167" y="404814"/>
            <a:ext cx="2815167" cy="5894387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719667" y="404814"/>
            <a:ext cx="8242300" cy="589438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641387-D141-4F04-946F-6644D57FCC57}" type="datetime1">
              <a:rPr lang="zh-TW" altLang="en-US" smtClean="0"/>
              <a:t>2022/5/6</a:t>
            </a:fld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595C01-E43F-4FE7-9054-C9F0A0A01B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4479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719667" y="404814"/>
            <a:ext cx="11260667" cy="589438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B51826-1C5E-4DEC-8F56-7D3EC4427C02}" type="datetime1">
              <a:rPr lang="zh-TW" altLang="en-US" smtClean="0"/>
              <a:t>2022/5/6</a:t>
            </a:fld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595C01-E43F-4FE7-9054-C9F0A0A01B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49808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0"/>
          <p:cNvSpPr>
            <a:spLocks noChangeArrowheads="1"/>
          </p:cNvSpPr>
          <p:nvPr userDrawn="1"/>
        </p:nvSpPr>
        <p:spPr bwMode="auto">
          <a:xfrm>
            <a:off x="0" y="0"/>
            <a:ext cx="12192000" cy="2873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 sz="2800"/>
          </a:p>
        </p:txBody>
      </p:sp>
      <p:sp>
        <p:nvSpPr>
          <p:cNvPr id="5" name="Rectangle 31"/>
          <p:cNvSpPr>
            <a:spLocks noChangeArrowheads="1"/>
          </p:cNvSpPr>
          <p:nvPr/>
        </p:nvSpPr>
        <p:spPr bwMode="auto">
          <a:xfrm>
            <a:off x="0" y="287338"/>
            <a:ext cx="12192000" cy="900112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  <a:gs pos="5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 sz="2800"/>
          </a:p>
        </p:txBody>
      </p:sp>
      <p:sp>
        <p:nvSpPr>
          <p:cNvPr id="6" name="Rectangle 34"/>
          <p:cNvSpPr>
            <a:spLocks noChangeArrowheads="1"/>
          </p:cNvSpPr>
          <p:nvPr userDrawn="1"/>
        </p:nvSpPr>
        <p:spPr bwMode="auto">
          <a:xfrm>
            <a:off x="0" y="6480175"/>
            <a:ext cx="12192000" cy="395288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zh-TW" sz="1800" b="0"/>
          </a:p>
        </p:txBody>
      </p:sp>
      <p:sp>
        <p:nvSpPr>
          <p:cNvPr id="8" name="Text Box 35"/>
          <p:cNvSpPr txBox="1">
            <a:spLocks noChangeArrowheads="1"/>
          </p:cNvSpPr>
          <p:nvPr/>
        </p:nvSpPr>
        <p:spPr bwMode="auto">
          <a:xfrm>
            <a:off x="0" y="0"/>
            <a:ext cx="12192000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TW" sz="2000" b="0" dirty="0">
                <a:solidFill>
                  <a:schemeClr val="bg1"/>
                </a:solidFill>
                <a:latin typeface="Arial Black" pitchFamily="34" charset="0"/>
              </a:rPr>
              <a:t>National Central University 	    </a:t>
            </a:r>
            <a:r>
              <a:rPr lang="en-US" altLang="zh-TW" sz="1800" i="1" dirty="0">
                <a:solidFill>
                  <a:srgbClr val="FFFFFF"/>
                </a:solidFill>
              </a:rPr>
              <a:t>Department of Electrical Engineering</a:t>
            </a:r>
            <a:r>
              <a:rPr lang="en-US" altLang="zh-TW" sz="1800" b="0" i="1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9" name="Picture 40" descr="SP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0175"/>
            <a:ext cx="2863851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群組 6"/>
          <p:cNvGrpSpPr>
            <a:grpSpLocks/>
          </p:cNvGrpSpPr>
          <p:nvPr userDrawn="1"/>
        </p:nvGrpSpPr>
        <p:grpSpPr bwMode="auto">
          <a:xfrm>
            <a:off x="239185" y="360363"/>
            <a:ext cx="383116" cy="2519362"/>
            <a:chOff x="-1620688" y="288000"/>
            <a:chExt cx="287338" cy="2520000"/>
          </a:xfrm>
        </p:grpSpPr>
        <p:sp>
          <p:nvSpPr>
            <p:cNvPr id="11" name="Line 75"/>
            <p:cNvSpPr>
              <a:spLocks noChangeShapeType="1"/>
            </p:cNvSpPr>
            <p:nvPr userDrawn="1"/>
          </p:nvSpPr>
          <p:spPr bwMode="auto">
            <a:xfrm>
              <a:off x="-1620688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2" name="Line 80"/>
            <p:cNvSpPr>
              <a:spLocks noChangeShapeType="1"/>
            </p:cNvSpPr>
            <p:nvPr userDrawn="1"/>
          </p:nvSpPr>
          <p:spPr bwMode="auto">
            <a:xfrm>
              <a:off x="-1548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3" name="Line 81"/>
            <p:cNvSpPr>
              <a:spLocks noChangeShapeType="1"/>
            </p:cNvSpPr>
            <p:nvPr userDrawn="1"/>
          </p:nvSpPr>
          <p:spPr bwMode="auto">
            <a:xfrm>
              <a:off x="-1476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4" name="Line 82"/>
            <p:cNvSpPr>
              <a:spLocks noChangeShapeType="1"/>
            </p:cNvSpPr>
            <p:nvPr userDrawn="1"/>
          </p:nvSpPr>
          <p:spPr bwMode="auto">
            <a:xfrm>
              <a:off x="-1404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5" name="Line 83"/>
            <p:cNvSpPr>
              <a:spLocks noChangeShapeType="1"/>
            </p:cNvSpPr>
            <p:nvPr userDrawn="1"/>
          </p:nvSpPr>
          <p:spPr bwMode="auto">
            <a:xfrm>
              <a:off x="-133335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16" name="Rectangle 39"/>
          <p:cNvSpPr>
            <a:spLocks noChangeArrowheads="1"/>
          </p:cNvSpPr>
          <p:nvPr userDrawn="1"/>
        </p:nvSpPr>
        <p:spPr bwMode="auto">
          <a:xfrm>
            <a:off x="0" y="1079500"/>
            <a:ext cx="12192000" cy="107950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 sz="2800"/>
          </a:p>
        </p:txBody>
      </p:sp>
      <p:sp>
        <p:nvSpPr>
          <p:cNvPr id="17" name="Rectangle 8"/>
          <p:cNvSpPr>
            <a:spLocks noChangeArrowheads="1"/>
          </p:cNvSpPr>
          <p:nvPr userDrawn="1"/>
        </p:nvSpPr>
        <p:spPr bwMode="auto">
          <a:xfrm>
            <a:off x="0" y="5616575"/>
            <a:ext cx="12192000" cy="863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 sz="2800"/>
          </a:p>
        </p:txBody>
      </p:sp>
      <p:graphicFrame>
        <p:nvGraphicFramePr>
          <p:cNvPr id="18" name="Object 126"/>
          <p:cNvGraphicFramePr>
            <a:graphicFrameLocks noChangeAspect="1"/>
          </p:cNvGraphicFramePr>
          <p:nvPr userDrawn="1"/>
        </p:nvGraphicFramePr>
        <p:xfrm>
          <a:off x="2927352" y="6516689"/>
          <a:ext cx="8401049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685" name="PhotoImpact" r:id="rId4" imgW="8482540" imgH="368254" progId="PI3.Image">
                  <p:embed/>
                </p:oleObj>
              </mc:Choice>
              <mc:Fallback>
                <p:oleObj name="PhotoImpact" r:id="rId4" imgW="8482540" imgH="368254" progId="PI3.Image">
                  <p:embed/>
                  <p:pic>
                    <p:nvPicPr>
                      <p:cNvPr id="18" name="Object 1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001C69"/>
                          </a:clrFrom>
                          <a:clrTo>
                            <a:srgbClr val="001C69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2" y="6516689"/>
                        <a:ext cx="8401049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群組 7"/>
          <p:cNvGrpSpPr>
            <a:grpSpLocks/>
          </p:cNvGrpSpPr>
          <p:nvPr userDrawn="1"/>
        </p:nvGrpSpPr>
        <p:grpSpPr bwMode="auto">
          <a:xfrm>
            <a:off x="0" y="576264"/>
            <a:ext cx="12192000" cy="287337"/>
            <a:chOff x="-1800000" y="1800000"/>
            <a:chExt cx="9144000" cy="288000"/>
          </a:xfrm>
        </p:grpSpPr>
        <p:sp>
          <p:nvSpPr>
            <p:cNvPr id="20" name="Line 72"/>
            <p:cNvSpPr>
              <a:spLocks noChangeShapeType="1"/>
            </p:cNvSpPr>
            <p:nvPr userDrawn="1"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1" name="Line 72"/>
            <p:cNvSpPr>
              <a:spLocks noChangeShapeType="1"/>
            </p:cNvSpPr>
            <p:nvPr userDrawn="1"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2" name="Line 72"/>
            <p:cNvSpPr>
              <a:spLocks noChangeShapeType="1"/>
            </p:cNvSpPr>
            <p:nvPr userDrawn="1"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3" name="Line 72"/>
            <p:cNvSpPr>
              <a:spLocks noChangeShapeType="1"/>
            </p:cNvSpPr>
            <p:nvPr userDrawn="1"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4" name="Line 72"/>
            <p:cNvSpPr>
              <a:spLocks noChangeShapeType="1"/>
            </p:cNvSpPr>
            <p:nvPr userDrawn="1"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grpSp>
        <p:nvGrpSpPr>
          <p:cNvPr id="25" name="群組 57"/>
          <p:cNvGrpSpPr>
            <a:grpSpLocks/>
          </p:cNvGrpSpPr>
          <p:nvPr userDrawn="1"/>
        </p:nvGrpSpPr>
        <p:grpSpPr bwMode="auto">
          <a:xfrm>
            <a:off x="0" y="6048375"/>
            <a:ext cx="12192000" cy="287338"/>
            <a:chOff x="-1800000" y="1800000"/>
            <a:chExt cx="9144000" cy="288000"/>
          </a:xfrm>
        </p:grpSpPr>
        <p:sp>
          <p:nvSpPr>
            <p:cNvPr id="26" name="Line 72"/>
            <p:cNvSpPr>
              <a:spLocks noChangeShapeType="1"/>
            </p:cNvSpPr>
            <p:nvPr userDrawn="1"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7" name="Line 72"/>
            <p:cNvSpPr>
              <a:spLocks noChangeShapeType="1"/>
            </p:cNvSpPr>
            <p:nvPr userDrawn="1"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8" name="Line 72"/>
            <p:cNvSpPr>
              <a:spLocks noChangeShapeType="1"/>
            </p:cNvSpPr>
            <p:nvPr userDrawn="1"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9" name="Line 72"/>
            <p:cNvSpPr>
              <a:spLocks noChangeShapeType="1"/>
            </p:cNvSpPr>
            <p:nvPr userDrawn="1"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30" name="Line 72"/>
            <p:cNvSpPr>
              <a:spLocks noChangeShapeType="1"/>
            </p:cNvSpPr>
            <p:nvPr userDrawn="1"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188000"/>
            <a:ext cx="12192000" cy="5292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3pPr>
              <a:defRPr sz="2000"/>
            </a:lvl3pPr>
            <a:lvl5pPr>
              <a:defRPr sz="1800"/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0" y="432000"/>
            <a:ext cx="12192000" cy="612000"/>
          </a:xfrm>
          <a:prstGeom prst="rect">
            <a:avLst/>
          </a:prstGeom>
        </p:spPr>
        <p:txBody>
          <a:bodyPr/>
          <a:lstStyle>
            <a:lvl1pPr algn="ctr">
              <a:defRPr sz="360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1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374967" y="6443663"/>
            <a:ext cx="912284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3BA324C-42E2-4778-9B1F-4DB9B1D385D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359858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0"/>
          <p:cNvSpPr>
            <a:spLocks noChangeArrowheads="1"/>
          </p:cNvSpPr>
          <p:nvPr userDrawn="1"/>
        </p:nvSpPr>
        <p:spPr bwMode="auto">
          <a:xfrm>
            <a:off x="0" y="0"/>
            <a:ext cx="12192000" cy="2873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 sz="2800"/>
          </a:p>
        </p:txBody>
      </p:sp>
      <p:sp>
        <p:nvSpPr>
          <p:cNvPr id="5" name="Rectangle 31"/>
          <p:cNvSpPr>
            <a:spLocks noChangeArrowheads="1"/>
          </p:cNvSpPr>
          <p:nvPr/>
        </p:nvSpPr>
        <p:spPr bwMode="auto">
          <a:xfrm>
            <a:off x="0" y="287338"/>
            <a:ext cx="12192000" cy="900112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  <a:gs pos="5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 sz="2800"/>
          </a:p>
        </p:txBody>
      </p:sp>
      <p:sp>
        <p:nvSpPr>
          <p:cNvPr id="6" name="Rectangle 34"/>
          <p:cNvSpPr>
            <a:spLocks noChangeArrowheads="1"/>
          </p:cNvSpPr>
          <p:nvPr userDrawn="1"/>
        </p:nvSpPr>
        <p:spPr bwMode="auto">
          <a:xfrm>
            <a:off x="0" y="6480175"/>
            <a:ext cx="12192000" cy="395288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zh-TW" sz="1800" b="0"/>
          </a:p>
        </p:txBody>
      </p:sp>
      <p:sp>
        <p:nvSpPr>
          <p:cNvPr id="8" name="Text Box 35"/>
          <p:cNvSpPr txBox="1">
            <a:spLocks noChangeArrowheads="1"/>
          </p:cNvSpPr>
          <p:nvPr/>
        </p:nvSpPr>
        <p:spPr bwMode="auto">
          <a:xfrm>
            <a:off x="0" y="0"/>
            <a:ext cx="12192000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TW" sz="2000" b="0" dirty="0">
                <a:solidFill>
                  <a:schemeClr val="bg1"/>
                </a:solidFill>
                <a:latin typeface="Arial Black" pitchFamily="34" charset="0"/>
              </a:rPr>
              <a:t>National Central University 	    </a:t>
            </a:r>
            <a:r>
              <a:rPr lang="en-US" altLang="zh-TW" sz="1800" i="1" dirty="0">
                <a:solidFill>
                  <a:srgbClr val="FFFFFF"/>
                </a:solidFill>
              </a:rPr>
              <a:t>Department of Electrical Engineering</a:t>
            </a:r>
            <a:r>
              <a:rPr lang="en-US" altLang="zh-TW" sz="1800" b="0" i="1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9" name="Picture 40" descr="SP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0175"/>
            <a:ext cx="2863851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群組 6"/>
          <p:cNvGrpSpPr>
            <a:grpSpLocks/>
          </p:cNvGrpSpPr>
          <p:nvPr userDrawn="1"/>
        </p:nvGrpSpPr>
        <p:grpSpPr bwMode="auto">
          <a:xfrm>
            <a:off x="239185" y="360363"/>
            <a:ext cx="383116" cy="2519362"/>
            <a:chOff x="-1620688" y="288000"/>
            <a:chExt cx="287338" cy="2520000"/>
          </a:xfrm>
        </p:grpSpPr>
        <p:sp>
          <p:nvSpPr>
            <p:cNvPr id="11" name="Line 75"/>
            <p:cNvSpPr>
              <a:spLocks noChangeShapeType="1"/>
            </p:cNvSpPr>
            <p:nvPr userDrawn="1"/>
          </p:nvSpPr>
          <p:spPr bwMode="auto">
            <a:xfrm>
              <a:off x="-1620688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2" name="Line 80"/>
            <p:cNvSpPr>
              <a:spLocks noChangeShapeType="1"/>
            </p:cNvSpPr>
            <p:nvPr userDrawn="1"/>
          </p:nvSpPr>
          <p:spPr bwMode="auto">
            <a:xfrm>
              <a:off x="-1548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3" name="Line 81"/>
            <p:cNvSpPr>
              <a:spLocks noChangeShapeType="1"/>
            </p:cNvSpPr>
            <p:nvPr userDrawn="1"/>
          </p:nvSpPr>
          <p:spPr bwMode="auto">
            <a:xfrm>
              <a:off x="-1476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4" name="Line 82"/>
            <p:cNvSpPr>
              <a:spLocks noChangeShapeType="1"/>
            </p:cNvSpPr>
            <p:nvPr userDrawn="1"/>
          </p:nvSpPr>
          <p:spPr bwMode="auto">
            <a:xfrm>
              <a:off x="-1404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5" name="Line 83"/>
            <p:cNvSpPr>
              <a:spLocks noChangeShapeType="1"/>
            </p:cNvSpPr>
            <p:nvPr userDrawn="1"/>
          </p:nvSpPr>
          <p:spPr bwMode="auto">
            <a:xfrm>
              <a:off x="-133335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16" name="Rectangle 39"/>
          <p:cNvSpPr>
            <a:spLocks noChangeArrowheads="1"/>
          </p:cNvSpPr>
          <p:nvPr userDrawn="1"/>
        </p:nvSpPr>
        <p:spPr bwMode="auto">
          <a:xfrm>
            <a:off x="0" y="1079500"/>
            <a:ext cx="12192000" cy="107950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 sz="2800"/>
          </a:p>
        </p:txBody>
      </p:sp>
      <p:sp>
        <p:nvSpPr>
          <p:cNvPr id="17" name="Rectangle 8"/>
          <p:cNvSpPr>
            <a:spLocks noChangeArrowheads="1"/>
          </p:cNvSpPr>
          <p:nvPr userDrawn="1"/>
        </p:nvSpPr>
        <p:spPr bwMode="auto">
          <a:xfrm>
            <a:off x="0" y="5616575"/>
            <a:ext cx="12192000" cy="863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 sz="2800"/>
          </a:p>
        </p:txBody>
      </p:sp>
      <p:graphicFrame>
        <p:nvGraphicFramePr>
          <p:cNvPr id="18" name="Object 126"/>
          <p:cNvGraphicFramePr>
            <a:graphicFrameLocks noChangeAspect="1"/>
          </p:cNvGraphicFramePr>
          <p:nvPr userDrawn="1"/>
        </p:nvGraphicFramePr>
        <p:xfrm>
          <a:off x="2927352" y="6516689"/>
          <a:ext cx="8401049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709" name="PhotoImpact" r:id="rId4" imgW="8482540" imgH="368254" progId="PI3.Image">
                  <p:embed/>
                </p:oleObj>
              </mc:Choice>
              <mc:Fallback>
                <p:oleObj name="PhotoImpact" r:id="rId4" imgW="8482540" imgH="368254" progId="PI3.Image">
                  <p:embed/>
                  <p:pic>
                    <p:nvPicPr>
                      <p:cNvPr id="18" name="Object 1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001C69"/>
                          </a:clrFrom>
                          <a:clrTo>
                            <a:srgbClr val="001C69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2" y="6516689"/>
                        <a:ext cx="8401049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群組 7"/>
          <p:cNvGrpSpPr>
            <a:grpSpLocks/>
          </p:cNvGrpSpPr>
          <p:nvPr userDrawn="1"/>
        </p:nvGrpSpPr>
        <p:grpSpPr bwMode="auto">
          <a:xfrm>
            <a:off x="0" y="576264"/>
            <a:ext cx="12192000" cy="287337"/>
            <a:chOff x="-1800000" y="1800000"/>
            <a:chExt cx="9144000" cy="288000"/>
          </a:xfrm>
        </p:grpSpPr>
        <p:sp>
          <p:nvSpPr>
            <p:cNvPr id="20" name="Line 72"/>
            <p:cNvSpPr>
              <a:spLocks noChangeShapeType="1"/>
            </p:cNvSpPr>
            <p:nvPr userDrawn="1"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1" name="Line 72"/>
            <p:cNvSpPr>
              <a:spLocks noChangeShapeType="1"/>
            </p:cNvSpPr>
            <p:nvPr userDrawn="1"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2" name="Line 72"/>
            <p:cNvSpPr>
              <a:spLocks noChangeShapeType="1"/>
            </p:cNvSpPr>
            <p:nvPr userDrawn="1"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3" name="Line 72"/>
            <p:cNvSpPr>
              <a:spLocks noChangeShapeType="1"/>
            </p:cNvSpPr>
            <p:nvPr userDrawn="1"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4" name="Line 72"/>
            <p:cNvSpPr>
              <a:spLocks noChangeShapeType="1"/>
            </p:cNvSpPr>
            <p:nvPr userDrawn="1"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grpSp>
        <p:nvGrpSpPr>
          <p:cNvPr id="25" name="群組 57"/>
          <p:cNvGrpSpPr>
            <a:grpSpLocks/>
          </p:cNvGrpSpPr>
          <p:nvPr userDrawn="1"/>
        </p:nvGrpSpPr>
        <p:grpSpPr bwMode="auto">
          <a:xfrm>
            <a:off x="0" y="6048375"/>
            <a:ext cx="12192000" cy="287338"/>
            <a:chOff x="-1800000" y="1800000"/>
            <a:chExt cx="9144000" cy="288000"/>
          </a:xfrm>
        </p:grpSpPr>
        <p:sp>
          <p:nvSpPr>
            <p:cNvPr id="26" name="Line 72"/>
            <p:cNvSpPr>
              <a:spLocks noChangeShapeType="1"/>
            </p:cNvSpPr>
            <p:nvPr userDrawn="1"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7" name="Line 72"/>
            <p:cNvSpPr>
              <a:spLocks noChangeShapeType="1"/>
            </p:cNvSpPr>
            <p:nvPr userDrawn="1"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8" name="Line 72"/>
            <p:cNvSpPr>
              <a:spLocks noChangeShapeType="1"/>
            </p:cNvSpPr>
            <p:nvPr userDrawn="1"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9" name="Line 72"/>
            <p:cNvSpPr>
              <a:spLocks noChangeShapeType="1"/>
            </p:cNvSpPr>
            <p:nvPr userDrawn="1"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30" name="Line 72"/>
            <p:cNvSpPr>
              <a:spLocks noChangeShapeType="1"/>
            </p:cNvSpPr>
            <p:nvPr userDrawn="1"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188000"/>
            <a:ext cx="12192000" cy="5292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3pPr>
              <a:defRPr sz="2000"/>
            </a:lvl3pPr>
            <a:lvl5pPr>
              <a:defRPr sz="1800"/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0" y="432000"/>
            <a:ext cx="12192000" cy="612000"/>
          </a:xfrm>
          <a:prstGeom prst="rect">
            <a:avLst/>
          </a:prstGeom>
        </p:spPr>
        <p:txBody>
          <a:bodyPr/>
          <a:lstStyle>
            <a:lvl1pPr algn="ctr">
              <a:defRPr sz="360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1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374967" y="6443663"/>
            <a:ext cx="912284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E3043D8-DB2D-4597-8F2B-96E4CC62435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924446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0"/>
          <p:cNvSpPr>
            <a:spLocks noChangeArrowheads="1"/>
          </p:cNvSpPr>
          <p:nvPr userDrawn="1"/>
        </p:nvSpPr>
        <p:spPr bwMode="auto">
          <a:xfrm>
            <a:off x="0" y="0"/>
            <a:ext cx="12192000" cy="2873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 sz="2800"/>
          </a:p>
        </p:txBody>
      </p:sp>
      <p:sp>
        <p:nvSpPr>
          <p:cNvPr id="5" name="Rectangle 31"/>
          <p:cNvSpPr>
            <a:spLocks noChangeArrowheads="1"/>
          </p:cNvSpPr>
          <p:nvPr/>
        </p:nvSpPr>
        <p:spPr bwMode="auto">
          <a:xfrm>
            <a:off x="0" y="287338"/>
            <a:ext cx="12192000" cy="900112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  <a:gs pos="5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 sz="2800"/>
          </a:p>
        </p:txBody>
      </p:sp>
      <p:sp>
        <p:nvSpPr>
          <p:cNvPr id="6" name="Rectangle 34"/>
          <p:cNvSpPr>
            <a:spLocks noChangeArrowheads="1"/>
          </p:cNvSpPr>
          <p:nvPr userDrawn="1"/>
        </p:nvSpPr>
        <p:spPr bwMode="auto">
          <a:xfrm>
            <a:off x="0" y="6480175"/>
            <a:ext cx="12192000" cy="395288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zh-TW" sz="1800" b="0"/>
          </a:p>
        </p:txBody>
      </p:sp>
      <p:sp>
        <p:nvSpPr>
          <p:cNvPr id="8" name="Text Box 35"/>
          <p:cNvSpPr txBox="1">
            <a:spLocks noChangeArrowheads="1"/>
          </p:cNvSpPr>
          <p:nvPr/>
        </p:nvSpPr>
        <p:spPr bwMode="auto">
          <a:xfrm>
            <a:off x="0" y="0"/>
            <a:ext cx="12192000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TW" sz="2000" b="0" dirty="0">
                <a:solidFill>
                  <a:schemeClr val="bg1"/>
                </a:solidFill>
                <a:latin typeface="Arial Black" pitchFamily="34" charset="0"/>
              </a:rPr>
              <a:t>National Central University 	    </a:t>
            </a:r>
            <a:r>
              <a:rPr lang="en-US" altLang="zh-TW" sz="1800" i="1" dirty="0">
                <a:solidFill>
                  <a:srgbClr val="FFFFFF"/>
                </a:solidFill>
              </a:rPr>
              <a:t>Department of Electrical Engineering</a:t>
            </a:r>
            <a:r>
              <a:rPr lang="en-US" altLang="zh-TW" sz="1800" b="0" i="1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9" name="Picture 40" descr="SP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0175"/>
            <a:ext cx="2863851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群組 6"/>
          <p:cNvGrpSpPr>
            <a:grpSpLocks/>
          </p:cNvGrpSpPr>
          <p:nvPr userDrawn="1"/>
        </p:nvGrpSpPr>
        <p:grpSpPr bwMode="auto">
          <a:xfrm>
            <a:off x="239185" y="360363"/>
            <a:ext cx="383116" cy="2519362"/>
            <a:chOff x="-1620688" y="288000"/>
            <a:chExt cx="287338" cy="2520000"/>
          </a:xfrm>
        </p:grpSpPr>
        <p:sp>
          <p:nvSpPr>
            <p:cNvPr id="11" name="Line 75"/>
            <p:cNvSpPr>
              <a:spLocks noChangeShapeType="1"/>
            </p:cNvSpPr>
            <p:nvPr userDrawn="1"/>
          </p:nvSpPr>
          <p:spPr bwMode="auto">
            <a:xfrm>
              <a:off x="-1620688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2" name="Line 80"/>
            <p:cNvSpPr>
              <a:spLocks noChangeShapeType="1"/>
            </p:cNvSpPr>
            <p:nvPr userDrawn="1"/>
          </p:nvSpPr>
          <p:spPr bwMode="auto">
            <a:xfrm>
              <a:off x="-1548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3" name="Line 81"/>
            <p:cNvSpPr>
              <a:spLocks noChangeShapeType="1"/>
            </p:cNvSpPr>
            <p:nvPr userDrawn="1"/>
          </p:nvSpPr>
          <p:spPr bwMode="auto">
            <a:xfrm>
              <a:off x="-1476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4" name="Line 82"/>
            <p:cNvSpPr>
              <a:spLocks noChangeShapeType="1"/>
            </p:cNvSpPr>
            <p:nvPr userDrawn="1"/>
          </p:nvSpPr>
          <p:spPr bwMode="auto">
            <a:xfrm>
              <a:off x="-1404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5" name="Line 83"/>
            <p:cNvSpPr>
              <a:spLocks noChangeShapeType="1"/>
            </p:cNvSpPr>
            <p:nvPr userDrawn="1"/>
          </p:nvSpPr>
          <p:spPr bwMode="auto">
            <a:xfrm>
              <a:off x="-133335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16" name="Rectangle 39"/>
          <p:cNvSpPr>
            <a:spLocks noChangeArrowheads="1"/>
          </p:cNvSpPr>
          <p:nvPr userDrawn="1"/>
        </p:nvSpPr>
        <p:spPr bwMode="auto">
          <a:xfrm>
            <a:off x="0" y="1079500"/>
            <a:ext cx="12192000" cy="107950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 sz="2800"/>
          </a:p>
        </p:txBody>
      </p:sp>
      <p:sp>
        <p:nvSpPr>
          <p:cNvPr id="17" name="Rectangle 8"/>
          <p:cNvSpPr>
            <a:spLocks noChangeArrowheads="1"/>
          </p:cNvSpPr>
          <p:nvPr userDrawn="1"/>
        </p:nvSpPr>
        <p:spPr bwMode="auto">
          <a:xfrm>
            <a:off x="0" y="5616575"/>
            <a:ext cx="12192000" cy="863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 sz="2800"/>
          </a:p>
        </p:txBody>
      </p:sp>
      <p:graphicFrame>
        <p:nvGraphicFramePr>
          <p:cNvPr id="18" name="Object 126"/>
          <p:cNvGraphicFramePr>
            <a:graphicFrameLocks noChangeAspect="1"/>
          </p:cNvGraphicFramePr>
          <p:nvPr userDrawn="1"/>
        </p:nvGraphicFramePr>
        <p:xfrm>
          <a:off x="2927352" y="6516689"/>
          <a:ext cx="8401049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733" name="PhotoImpact" r:id="rId4" imgW="8482540" imgH="368254" progId="PI3.Image">
                  <p:embed/>
                </p:oleObj>
              </mc:Choice>
              <mc:Fallback>
                <p:oleObj name="PhotoImpact" r:id="rId4" imgW="8482540" imgH="368254" progId="PI3.Image">
                  <p:embed/>
                  <p:pic>
                    <p:nvPicPr>
                      <p:cNvPr id="18" name="Object 1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001C69"/>
                          </a:clrFrom>
                          <a:clrTo>
                            <a:srgbClr val="001C69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2" y="6516689"/>
                        <a:ext cx="8401049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群組 7"/>
          <p:cNvGrpSpPr>
            <a:grpSpLocks/>
          </p:cNvGrpSpPr>
          <p:nvPr userDrawn="1"/>
        </p:nvGrpSpPr>
        <p:grpSpPr bwMode="auto">
          <a:xfrm>
            <a:off x="0" y="576264"/>
            <a:ext cx="12192000" cy="287337"/>
            <a:chOff x="-1800000" y="1800000"/>
            <a:chExt cx="9144000" cy="288000"/>
          </a:xfrm>
        </p:grpSpPr>
        <p:sp>
          <p:nvSpPr>
            <p:cNvPr id="20" name="Line 72"/>
            <p:cNvSpPr>
              <a:spLocks noChangeShapeType="1"/>
            </p:cNvSpPr>
            <p:nvPr userDrawn="1"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1" name="Line 72"/>
            <p:cNvSpPr>
              <a:spLocks noChangeShapeType="1"/>
            </p:cNvSpPr>
            <p:nvPr userDrawn="1"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2" name="Line 72"/>
            <p:cNvSpPr>
              <a:spLocks noChangeShapeType="1"/>
            </p:cNvSpPr>
            <p:nvPr userDrawn="1"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3" name="Line 72"/>
            <p:cNvSpPr>
              <a:spLocks noChangeShapeType="1"/>
            </p:cNvSpPr>
            <p:nvPr userDrawn="1"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4" name="Line 72"/>
            <p:cNvSpPr>
              <a:spLocks noChangeShapeType="1"/>
            </p:cNvSpPr>
            <p:nvPr userDrawn="1"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grpSp>
        <p:nvGrpSpPr>
          <p:cNvPr id="25" name="群組 57"/>
          <p:cNvGrpSpPr>
            <a:grpSpLocks/>
          </p:cNvGrpSpPr>
          <p:nvPr userDrawn="1"/>
        </p:nvGrpSpPr>
        <p:grpSpPr bwMode="auto">
          <a:xfrm>
            <a:off x="0" y="6048375"/>
            <a:ext cx="12192000" cy="287338"/>
            <a:chOff x="-1800000" y="1800000"/>
            <a:chExt cx="9144000" cy="288000"/>
          </a:xfrm>
        </p:grpSpPr>
        <p:sp>
          <p:nvSpPr>
            <p:cNvPr id="26" name="Line 72"/>
            <p:cNvSpPr>
              <a:spLocks noChangeShapeType="1"/>
            </p:cNvSpPr>
            <p:nvPr userDrawn="1"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7" name="Line 72"/>
            <p:cNvSpPr>
              <a:spLocks noChangeShapeType="1"/>
            </p:cNvSpPr>
            <p:nvPr userDrawn="1"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8" name="Line 72"/>
            <p:cNvSpPr>
              <a:spLocks noChangeShapeType="1"/>
            </p:cNvSpPr>
            <p:nvPr userDrawn="1"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9" name="Line 72"/>
            <p:cNvSpPr>
              <a:spLocks noChangeShapeType="1"/>
            </p:cNvSpPr>
            <p:nvPr userDrawn="1"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30" name="Line 72"/>
            <p:cNvSpPr>
              <a:spLocks noChangeShapeType="1"/>
            </p:cNvSpPr>
            <p:nvPr userDrawn="1"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188000"/>
            <a:ext cx="12192000" cy="5292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3pPr>
              <a:defRPr sz="2000"/>
            </a:lvl3pPr>
            <a:lvl5pPr>
              <a:defRPr sz="1800"/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0" y="432000"/>
            <a:ext cx="12192000" cy="612000"/>
          </a:xfrm>
          <a:prstGeom prst="rect">
            <a:avLst/>
          </a:prstGeom>
        </p:spPr>
        <p:txBody>
          <a:bodyPr/>
          <a:lstStyle>
            <a:lvl1pPr algn="ctr">
              <a:defRPr sz="360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1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374967" y="6443663"/>
            <a:ext cx="912284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E3043D8-DB2D-4597-8F2B-96E4CC62435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051139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測試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0"/>
          <p:cNvSpPr>
            <a:spLocks noChangeArrowheads="1"/>
          </p:cNvSpPr>
          <p:nvPr/>
        </p:nvSpPr>
        <p:spPr bwMode="auto">
          <a:xfrm>
            <a:off x="0" y="0"/>
            <a:ext cx="12192000" cy="2873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5" name="Rectangle 31"/>
          <p:cNvSpPr>
            <a:spLocks noChangeArrowheads="1"/>
          </p:cNvSpPr>
          <p:nvPr/>
        </p:nvSpPr>
        <p:spPr bwMode="auto">
          <a:xfrm>
            <a:off x="0" y="287339"/>
            <a:ext cx="12192000" cy="1368425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  <a:gs pos="5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6" name="Rectangle 34"/>
          <p:cNvSpPr>
            <a:spLocks noChangeArrowheads="1"/>
          </p:cNvSpPr>
          <p:nvPr/>
        </p:nvSpPr>
        <p:spPr bwMode="auto">
          <a:xfrm>
            <a:off x="0" y="6480175"/>
            <a:ext cx="12192000" cy="395288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zh-TW" sz="1800" b="0"/>
          </a:p>
        </p:txBody>
      </p:sp>
      <p:pic>
        <p:nvPicPr>
          <p:cNvPr id="8" name="Picture 40" descr="SP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0175"/>
            <a:ext cx="2863851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群組 6"/>
          <p:cNvGrpSpPr>
            <a:grpSpLocks/>
          </p:cNvGrpSpPr>
          <p:nvPr/>
        </p:nvGrpSpPr>
        <p:grpSpPr bwMode="auto">
          <a:xfrm>
            <a:off x="239185" y="360363"/>
            <a:ext cx="383116" cy="2519362"/>
            <a:chOff x="-1620688" y="288000"/>
            <a:chExt cx="287338" cy="2520000"/>
          </a:xfrm>
        </p:grpSpPr>
        <p:sp>
          <p:nvSpPr>
            <p:cNvPr id="10" name="Line 75"/>
            <p:cNvSpPr>
              <a:spLocks noChangeShapeType="1"/>
            </p:cNvSpPr>
            <p:nvPr/>
          </p:nvSpPr>
          <p:spPr bwMode="auto">
            <a:xfrm>
              <a:off x="-1620688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1" name="Line 80"/>
            <p:cNvSpPr>
              <a:spLocks noChangeShapeType="1"/>
            </p:cNvSpPr>
            <p:nvPr/>
          </p:nvSpPr>
          <p:spPr bwMode="auto">
            <a:xfrm>
              <a:off x="-1548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2" name="Line 81"/>
            <p:cNvSpPr>
              <a:spLocks noChangeShapeType="1"/>
            </p:cNvSpPr>
            <p:nvPr/>
          </p:nvSpPr>
          <p:spPr bwMode="auto">
            <a:xfrm>
              <a:off x="-1476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3" name="Line 82"/>
            <p:cNvSpPr>
              <a:spLocks noChangeShapeType="1"/>
            </p:cNvSpPr>
            <p:nvPr/>
          </p:nvSpPr>
          <p:spPr bwMode="auto">
            <a:xfrm>
              <a:off x="-1404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4" name="Line 83"/>
            <p:cNvSpPr>
              <a:spLocks noChangeShapeType="1"/>
            </p:cNvSpPr>
            <p:nvPr/>
          </p:nvSpPr>
          <p:spPr bwMode="auto">
            <a:xfrm>
              <a:off x="-133335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5616575"/>
            <a:ext cx="12192000" cy="863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graphicFrame>
        <p:nvGraphicFramePr>
          <p:cNvPr id="16" name="Object 126"/>
          <p:cNvGraphicFramePr>
            <a:graphicFrameLocks noChangeAspect="1"/>
          </p:cNvGraphicFramePr>
          <p:nvPr/>
        </p:nvGraphicFramePr>
        <p:xfrm>
          <a:off x="2927352" y="6516689"/>
          <a:ext cx="8401049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98" name="PhotoImpact" r:id="rId4" imgW="8482540" imgH="368254" progId="PI3.Image">
                  <p:embed/>
                </p:oleObj>
              </mc:Choice>
              <mc:Fallback>
                <p:oleObj name="PhotoImpact" r:id="rId4" imgW="8482540" imgH="368254" progId="PI3.Image">
                  <p:embed/>
                  <p:pic>
                    <p:nvPicPr>
                      <p:cNvPr id="16" name="Object 1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001C69"/>
                          </a:clrFrom>
                          <a:clrTo>
                            <a:srgbClr val="001C69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2" y="6516689"/>
                        <a:ext cx="8401049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群組 7"/>
          <p:cNvGrpSpPr>
            <a:grpSpLocks/>
          </p:cNvGrpSpPr>
          <p:nvPr/>
        </p:nvGrpSpPr>
        <p:grpSpPr bwMode="auto">
          <a:xfrm>
            <a:off x="0" y="576264"/>
            <a:ext cx="12192000" cy="287337"/>
            <a:chOff x="-1800000" y="1800000"/>
            <a:chExt cx="9144000" cy="288000"/>
          </a:xfrm>
        </p:grpSpPr>
        <p:sp>
          <p:nvSpPr>
            <p:cNvPr id="18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9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0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1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2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grpSp>
        <p:nvGrpSpPr>
          <p:cNvPr id="23" name="群組 57"/>
          <p:cNvGrpSpPr>
            <a:grpSpLocks/>
          </p:cNvGrpSpPr>
          <p:nvPr/>
        </p:nvGrpSpPr>
        <p:grpSpPr bwMode="auto">
          <a:xfrm>
            <a:off x="0" y="6048375"/>
            <a:ext cx="12192000" cy="287338"/>
            <a:chOff x="-1800000" y="1800000"/>
            <a:chExt cx="9144000" cy="288000"/>
          </a:xfrm>
        </p:grpSpPr>
        <p:sp>
          <p:nvSpPr>
            <p:cNvPr id="24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5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6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7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8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29" name="AutoShape 73"/>
          <p:cNvSpPr>
            <a:spLocks noChangeArrowheads="1"/>
          </p:cNvSpPr>
          <p:nvPr/>
        </p:nvSpPr>
        <p:spPr bwMode="auto">
          <a:xfrm rot="10800000">
            <a:off x="814918" y="908050"/>
            <a:ext cx="673100" cy="433388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pic>
        <p:nvPicPr>
          <p:cNvPr id="30" name="Picture 28" descr="未命名 -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292351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27" descr="未命名 -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9" t="3796" r="14021" b="50000"/>
          <a:stretch>
            <a:fillRect/>
          </a:stretch>
        </p:blipFill>
        <p:spPr bwMode="auto">
          <a:xfrm>
            <a:off x="-143933" y="863601"/>
            <a:ext cx="1200151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 Box 35"/>
          <p:cNvSpPr txBox="1">
            <a:spLocks noChangeArrowheads="1"/>
          </p:cNvSpPr>
          <p:nvPr/>
        </p:nvSpPr>
        <p:spPr bwMode="auto">
          <a:xfrm>
            <a:off x="2159000" y="0"/>
            <a:ext cx="9408584" cy="4000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TW" sz="2000" b="0" dirty="0">
                <a:solidFill>
                  <a:schemeClr val="bg1"/>
                </a:solidFill>
                <a:latin typeface="Arial Black" pitchFamily="34" charset="0"/>
              </a:rPr>
              <a:t>National Central University</a:t>
            </a:r>
            <a:endParaRPr lang="en-US" altLang="zh-TW" sz="20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33" name="Rectangle 37"/>
          <p:cNvSpPr>
            <a:spLocks noChangeArrowheads="1"/>
          </p:cNvSpPr>
          <p:nvPr/>
        </p:nvSpPr>
        <p:spPr bwMode="auto">
          <a:xfrm>
            <a:off x="6576485" y="333375"/>
            <a:ext cx="5615516" cy="215900"/>
          </a:xfrm>
          <a:prstGeom prst="rect">
            <a:avLst/>
          </a:prstGeom>
          <a:gradFill rotWithShape="1">
            <a:gsLst>
              <a:gs pos="0">
                <a:srgbClr val="33CCCC">
                  <a:alpha val="31000"/>
                </a:srgbClr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34" name="Text Box 38"/>
          <p:cNvSpPr txBox="1">
            <a:spLocks noChangeArrowheads="1"/>
          </p:cNvSpPr>
          <p:nvPr/>
        </p:nvSpPr>
        <p:spPr bwMode="auto">
          <a:xfrm>
            <a:off x="6527800" y="260350"/>
            <a:ext cx="5664200" cy="36988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TW" sz="1800" i="1" dirty="0">
                <a:solidFill>
                  <a:srgbClr val="003366"/>
                </a:solidFill>
              </a:rPr>
              <a:t>Department of Electrical Engineering</a:t>
            </a:r>
            <a:r>
              <a:rPr lang="en-US" altLang="zh-TW" sz="1800" b="0" i="1" dirty="0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188000"/>
            <a:ext cx="12192000" cy="529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0" y="432000"/>
            <a:ext cx="12192000" cy="612000"/>
          </a:xfrm>
          <a:prstGeom prst="rect">
            <a:avLst/>
          </a:prstGeom>
        </p:spPr>
        <p:txBody>
          <a:bodyPr/>
          <a:lstStyle>
            <a:lvl1pPr algn="ctr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374967" y="6443663"/>
            <a:ext cx="912284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fld id="{71595C01-E43F-4FE7-9054-C9F0A0A01B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7759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0"/>
          <p:cNvSpPr>
            <a:spLocks noChangeArrowheads="1"/>
          </p:cNvSpPr>
          <p:nvPr/>
        </p:nvSpPr>
        <p:spPr bwMode="auto">
          <a:xfrm>
            <a:off x="0" y="0"/>
            <a:ext cx="12192000" cy="2873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4" name="Rectangle 31"/>
          <p:cNvSpPr>
            <a:spLocks noChangeArrowheads="1"/>
          </p:cNvSpPr>
          <p:nvPr/>
        </p:nvSpPr>
        <p:spPr bwMode="auto">
          <a:xfrm>
            <a:off x="0" y="287339"/>
            <a:ext cx="12192000" cy="1368425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  <a:gs pos="5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5" name="Rectangle 34"/>
          <p:cNvSpPr>
            <a:spLocks noChangeArrowheads="1"/>
          </p:cNvSpPr>
          <p:nvPr/>
        </p:nvSpPr>
        <p:spPr bwMode="auto">
          <a:xfrm>
            <a:off x="0" y="6480175"/>
            <a:ext cx="12192000" cy="395288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zh-TW" sz="1800" b="0"/>
          </a:p>
        </p:txBody>
      </p:sp>
      <p:pic>
        <p:nvPicPr>
          <p:cNvPr id="6" name="Picture 40" descr="SP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0175"/>
            <a:ext cx="2863851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群組 35"/>
          <p:cNvGrpSpPr>
            <a:grpSpLocks/>
          </p:cNvGrpSpPr>
          <p:nvPr/>
        </p:nvGrpSpPr>
        <p:grpSpPr bwMode="auto">
          <a:xfrm>
            <a:off x="239185" y="360363"/>
            <a:ext cx="383116" cy="2519362"/>
            <a:chOff x="-1620688" y="288000"/>
            <a:chExt cx="287338" cy="2520000"/>
          </a:xfrm>
        </p:grpSpPr>
        <p:sp>
          <p:nvSpPr>
            <p:cNvPr id="8" name="Line 75"/>
            <p:cNvSpPr>
              <a:spLocks noChangeShapeType="1"/>
            </p:cNvSpPr>
            <p:nvPr/>
          </p:nvSpPr>
          <p:spPr bwMode="auto">
            <a:xfrm>
              <a:off x="-1620688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9" name="Line 80"/>
            <p:cNvSpPr>
              <a:spLocks noChangeShapeType="1"/>
            </p:cNvSpPr>
            <p:nvPr/>
          </p:nvSpPr>
          <p:spPr bwMode="auto">
            <a:xfrm>
              <a:off x="-1548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0" name="Line 81"/>
            <p:cNvSpPr>
              <a:spLocks noChangeShapeType="1"/>
            </p:cNvSpPr>
            <p:nvPr/>
          </p:nvSpPr>
          <p:spPr bwMode="auto">
            <a:xfrm>
              <a:off x="-1476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1" name="Line 82"/>
            <p:cNvSpPr>
              <a:spLocks noChangeShapeType="1"/>
            </p:cNvSpPr>
            <p:nvPr/>
          </p:nvSpPr>
          <p:spPr bwMode="auto">
            <a:xfrm>
              <a:off x="-1404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2" name="Line 83"/>
            <p:cNvSpPr>
              <a:spLocks noChangeShapeType="1"/>
            </p:cNvSpPr>
            <p:nvPr/>
          </p:nvSpPr>
          <p:spPr bwMode="auto">
            <a:xfrm>
              <a:off x="-133335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0" y="5616575"/>
            <a:ext cx="12192000" cy="863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graphicFrame>
        <p:nvGraphicFramePr>
          <p:cNvPr id="14" name="Object 126"/>
          <p:cNvGraphicFramePr>
            <a:graphicFrameLocks noChangeAspect="1"/>
          </p:cNvGraphicFramePr>
          <p:nvPr/>
        </p:nvGraphicFramePr>
        <p:xfrm>
          <a:off x="2927352" y="6516689"/>
          <a:ext cx="8401049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122" name="PhotoImpact" r:id="rId4" imgW="8482540" imgH="368254" progId="PI3.Image">
                  <p:embed/>
                </p:oleObj>
              </mc:Choice>
              <mc:Fallback>
                <p:oleObj name="PhotoImpact" r:id="rId4" imgW="8482540" imgH="368254" progId="PI3.Image">
                  <p:embed/>
                  <p:pic>
                    <p:nvPicPr>
                      <p:cNvPr id="14" name="Object 1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001C69"/>
                          </a:clrFrom>
                          <a:clrTo>
                            <a:srgbClr val="001C69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2" y="6516689"/>
                        <a:ext cx="8401049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群組 7"/>
          <p:cNvGrpSpPr>
            <a:grpSpLocks/>
          </p:cNvGrpSpPr>
          <p:nvPr/>
        </p:nvGrpSpPr>
        <p:grpSpPr bwMode="auto">
          <a:xfrm>
            <a:off x="0" y="576264"/>
            <a:ext cx="12192000" cy="287337"/>
            <a:chOff x="-1800000" y="1800000"/>
            <a:chExt cx="9144000" cy="288000"/>
          </a:xfrm>
        </p:grpSpPr>
        <p:sp>
          <p:nvSpPr>
            <p:cNvPr id="16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7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8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9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0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grpSp>
        <p:nvGrpSpPr>
          <p:cNvPr id="21" name="群組 57"/>
          <p:cNvGrpSpPr>
            <a:grpSpLocks/>
          </p:cNvGrpSpPr>
          <p:nvPr/>
        </p:nvGrpSpPr>
        <p:grpSpPr bwMode="auto">
          <a:xfrm>
            <a:off x="0" y="6048375"/>
            <a:ext cx="12192000" cy="287338"/>
            <a:chOff x="-1800000" y="1800000"/>
            <a:chExt cx="9144000" cy="288000"/>
          </a:xfrm>
        </p:grpSpPr>
        <p:sp>
          <p:nvSpPr>
            <p:cNvPr id="22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3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4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5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6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27" name="AutoShape 73"/>
          <p:cNvSpPr>
            <a:spLocks noChangeArrowheads="1"/>
          </p:cNvSpPr>
          <p:nvPr/>
        </p:nvSpPr>
        <p:spPr bwMode="auto">
          <a:xfrm rot="10800000">
            <a:off x="814918" y="908050"/>
            <a:ext cx="673100" cy="433388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pic>
        <p:nvPicPr>
          <p:cNvPr id="28" name="Picture 28" descr="未命名 -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292351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27" descr="未命名 -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9" t="3796" r="14021" b="50000"/>
          <a:stretch>
            <a:fillRect/>
          </a:stretch>
        </p:blipFill>
        <p:spPr bwMode="auto">
          <a:xfrm>
            <a:off x="-143933" y="863601"/>
            <a:ext cx="1200151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 Box 35"/>
          <p:cNvSpPr txBox="1">
            <a:spLocks noChangeArrowheads="1"/>
          </p:cNvSpPr>
          <p:nvPr/>
        </p:nvSpPr>
        <p:spPr bwMode="auto">
          <a:xfrm>
            <a:off x="2159000" y="0"/>
            <a:ext cx="9408584" cy="4000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TW" sz="2000" b="0" dirty="0">
                <a:solidFill>
                  <a:schemeClr val="bg1"/>
                </a:solidFill>
                <a:latin typeface="Arial Black" pitchFamily="34" charset="0"/>
              </a:rPr>
              <a:t>National Central University</a:t>
            </a:r>
            <a:endParaRPr lang="en-US" altLang="zh-TW" sz="20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31" name="Rectangle 37"/>
          <p:cNvSpPr>
            <a:spLocks noChangeArrowheads="1"/>
          </p:cNvSpPr>
          <p:nvPr/>
        </p:nvSpPr>
        <p:spPr bwMode="auto">
          <a:xfrm>
            <a:off x="6576485" y="333375"/>
            <a:ext cx="5615516" cy="215900"/>
          </a:xfrm>
          <a:prstGeom prst="rect">
            <a:avLst/>
          </a:prstGeom>
          <a:gradFill rotWithShape="1">
            <a:gsLst>
              <a:gs pos="0">
                <a:srgbClr val="33CCCC">
                  <a:alpha val="31000"/>
                </a:srgbClr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32" name="Text Box 38"/>
          <p:cNvSpPr txBox="1">
            <a:spLocks noChangeArrowheads="1"/>
          </p:cNvSpPr>
          <p:nvPr/>
        </p:nvSpPr>
        <p:spPr bwMode="auto">
          <a:xfrm>
            <a:off x="6527800" y="260350"/>
            <a:ext cx="5664200" cy="36988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TW" sz="1800" i="1" dirty="0">
                <a:solidFill>
                  <a:srgbClr val="003366"/>
                </a:solidFill>
              </a:rPr>
              <a:t>Department of Electrical Engineering</a:t>
            </a:r>
            <a:r>
              <a:rPr lang="en-US" altLang="zh-TW" sz="1800" b="0" i="1" dirty="0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07533" y="4048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fld id="{15DFCB00-19BF-4647-AFF7-16D5558E6CA2}" type="datetime1">
              <a:rPr lang="zh-TW" altLang="en-US" smtClean="0"/>
              <a:t>2022/5/6</a:t>
            </a:fld>
            <a:endParaRPr lang="zh-TW" altLang="en-US"/>
          </a:p>
        </p:txBody>
      </p:sp>
      <p:sp>
        <p:nvSpPr>
          <p:cNvPr id="3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endParaRPr lang="zh-TW" altLang="en-US"/>
          </a:p>
        </p:txBody>
      </p:sp>
      <p:sp>
        <p:nvSpPr>
          <p:cNvPr id="3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1595C01-E43F-4FE7-9054-C9F0A0A01B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12281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0"/>
          <p:cNvSpPr>
            <a:spLocks noChangeArrowheads="1"/>
          </p:cNvSpPr>
          <p:nvPr/>
        </p:nvSpPr>
        <p:spPr bwMode="auto">
          <a:xfrm>
            <a:off x="0" y="0"/>
            <a:ext cx="12192000" cy="2873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5" name="Rectangle 31"/>
          <p:cNvSpPr>
            <a:spLocks noChangeArrowheads="1"/>
          </p:cNvSpPr>
          <p:nvPr/>
        </p:nvSpPr>
        <p:spPr bwMode="auto">
          <a:xfrm>
            <a:off x="0" y="287339"/>
            <a:ext cx="12192000" cy="1368425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  <a:gs pos="5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6" name="Rectangle 34"/>
          <p:cNvSpPr>
            <a:spLocks noChangeArrowheads="1"/>
          </p:cNvSpPr>
          <p:nvPr/>
        </p:nvSpPr>
        <p:spPr bwMode="auto">
          <a:xfrm>
            <a:off x="0" y="6480175"/>
            <a:ext cx="12192000" cy="395288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zh-TW" sz="1800" b="0"/>
          </a:p>
        </p:txBody>
      </p:sp>
      <p:pic>
        <p:nvPicPr>
          <p:cNvPr id="7" name="Picture 40" descr="SP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0175"/>
            <a:ext cx="2863851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群組 6"/>
          <p:cNvGrpSpPr>
            <a:grpSpLocks/>
          </p:cNvGrpSpPr>
          <p:nvPr/>
        </p:nvGrpSpPr>
        <p:grpSpPr bwMode="auto">
          <a:xfrm>
            <a:off x="239185" y="360363"/>
            <a:ext cx="383116" cy="2519362"/>
            <a:chOff x="-1620688" y="288000"/>
            <a:chExt cx="287338" cy="2520000"/>
          </a:xfrm>
        </p:grpSpPr>
        <p:sp>
          <p:nvSpPr>
            <p:cNvPr id="9" name="Line 75"/>
            <p:cNvSpPr>
              <a:spLocks noChangeShapeType="1"/>
            </p:cNvSpPr>
            <p:nvPr/>
          </p:nvSpPr>
          <p:spPr bwMode="auto">
            <a:xfrm>
              <a:off x="-1620688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0" name="Line 80"/>
            <p:cNvSpPr>
              <a:spLocks noChangeShapeType="1"/>
            </p:cNvSpPr>
            <p:nvPr/>
          </p:nvSpPr>
          <p:spPr bwMode="auto">
            <a:xfrm>
              <a:off x="-1548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1" name="Line 81"/>
            <p:cNvSpPr>
              <a:spLocks noChangeShapeType="1"/>
            </p:cNvSpPr>
            <p:nvPr/>
          </p:nvSpPr>
          <p:spPr bwMode="auto">
            <a:xfrm>
              <a:off x="-1476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2" name="Line 82"/>
            <p:cNvSpPr>
              <a:spLocks noChangeShapeType="1"/>
            </p:cNvSpPr>
            <p:nvPr/>
          </p:nvSpPr>
          <p:spPr bwMode="auto">
            <a:xfrm>
              <a:off x="-1404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3" name="Line 83"/>
            <p:cNvSpPr>
              <a:spLocks noChangeShapeType="1"/>
            </p:cNvSpPr>
            <p:nvPr/>
          </p:nvSpPr>
          <p:spPr bwMode="auto">
            <a:xfrm>
              <a:off x="-133335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0" y="5616575"/>
            <a:ext cx="12192000" cy="863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graphicFrame>
        <p:nvGraphicFramePr>
          <p:cNvPr id="15" name="Object 126"/>
          <p:cNvGraphicFramePr>
            <a:graphicFrameLocks noChangeAspect="1"/>
          </p:cNvGraphicFramePr>
          <p:nvPr/>
        </p:nvGraphicFramePr>
        <p:xfrm>
          <a:off x="2927352" y="6516689"/>
          <a:ext cx="8401049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46" name="PhotoImpact" r:id="rId4" imgW="8482540" imgH="368254" progId="PI3.Image">
                  <p:embed/>
                </p:oleObj>
              </mc:Choice>
              <mc:Fallback>
                <p:oleObj name="PhotoImpact" r:id="rId4" imgW="8482540" imgH="368254" progId="PI3.Image">
                  <p:embed/>
                  <p:pic>
                    <p:nvPicPr>
                      <p:cNvPr id="15" name="Object 1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001C69"/>
                          </a:clrFrom>
                          <a:clrTo>
                            <a:srgbClr val="001C69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2" y="6516689"/>
                        <a:ext cx="8401049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群組 7"/>
          <p:cNvGrpSpPr>
            <a:grpSpLocks/>
          </p:cNvGrpSpPr>
          <p:nvPr/>
        </p:nvGrpSpPr>
        <p:grpSpPr bwMode="auto">
          <a:xfrm>
            <a:off x="0" y="576264"/>
            <a:ext cx="12192000" cy="287337"/>
            <a:chOff x="-1800000" y="1800000"/>
            <a:chExt cx="9144000" cy="288000"/>
          </a:xfrm>
        </p:grpSpPr>
        <p:sp>
          <p:nvSpPr>
            <p:cNvPr id="17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8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9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0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1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grpSp>
        <p:nvGrpSpPr>
          <p:cNvPr id="22" name="群組 57"/>
          <p:cNvGrpSpPr>
            <a:grpSpLocks/>
          </p:cNvGrpSpPr>
          <p:nvPr/>
        </p:nvGrpSpPr>
        <p:grpSpPr bwMode="auto">
          <a:xfrm>
            <a:off x="0" y="6048375"/>
            <a:ext cx="12192000" cy="287338"/>
            <a:chOff x="-1800000" y="1800000"/>
            <a:chExt cx="9144000" cy="288000"/>
          </a:xfrm>
        </p:grpSpPr>
        <p:sp>
          <p:nvSpPr>
            <p:cNvPr id="23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4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5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6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7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28" name="AutoShape 73"/>
          <p:cNvSpPr>
            <a:spLocks noChangeArrowheads="1"/>
          </p:cNvSpPr>
          <p:nvPr/>
        </p:nvSpPr>
        <p:spPr bwMode="auto">
          <a:xfrm rot="10800000">
            <a:off x="814918" y="908050"/>
            <a:ext cx="673100" cy="433388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pic>
        <p:nvPicPr>
          <p:cNvPr id="29" name="Picture 28" descr="未命名 -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292351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27" descr="未命名 -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9" t="3796" r="14021" b="50000"/>
          <a:stretch>
            <a:fillRect/>
          </a:stretch>
        </p:blipFill>
        <p:spPr bwMode="auto">
          <a:xfrm>
            <a:off x="-143933" y="863601"/>
            <a:ext cx="1200151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35"/>
          <p:cNvSpPr txBox="1">
            <a:spLocks noChangeArrowheads="1"/>
          </p:cNvSpPr>
          <p:nvPr/>
        </p:nvSpPr>
        <p:spPr bwMode="auto">
          <a:xfrm>
            <a:off x="2159000" y="0"/>
            <a:ext cx="9408584" cy="4000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TW" sz="2000" b="0" dirty="0">
                <a:solidFill>
                  <a:schemeClr val="bg1"/>
                </a:solidFill>
                <a:latin typeface="Arial Black" pitchFamily="34" charset="0"/>
              </a:rPr>
              <a:t>National Central University</a:t>
            </a:r>
            <a:endParaRPr lang="en-US" altLang="zh-TW" sz="20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32" name="Rectangle 37"/>
          <p:cNvSpPr>
            <a:spLocks noChangeArrowheads="1"/>
          </p:cNvSpPr>
          <p:nvPr/>
        </p:nvSpPr>
        <p:spPr bwMode="auto">
          <a:xfrm>
            <a:off x="6576485" y="333375"/>
            <a:ext cx="5615516" cy="215900"/>
          </a:xfrm>
          <a:prstGeom prst="rect">
            <a:avLst/>
          </a:prstGeom>
          <a:gradFill rotWithShape="1">
            <a:gsLst>
              <a:gs pos="0">
                <a:srgbClr val="33CCCC">
                  <a:alpha val="31000"/>
                </a:srgbClr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33" name="Text Box 38"/>
          <p:cNvSpPr txBox="1">
            <a:spLocks noChangeArrowheads="1"/>
          </p:cNvSpPr>
          <p:nvPr/>
        </p:nvSpPr>
        <p:spPr bwMode="auto">
          <a:xfrm>
            <a:off x="6527800" y="260350"/>
            <a:ext cx="5664200" cy="36988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TW" sz="1800" i="1" dirty="0">
                <a:solidFill>
                  <a:srgbClr val="003366"/>
                </a:solidFill>
              </a:rPr>
              <a:t>Department of Electrical Engineering</a:t>
            </a:r>
            <a:r>
              <a:rPr lang="en-US" altLang="zh-TW" sz="1800" b="0" i="1" dirty="0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fld id="{DB93B062-3E32-4D9D-A5CE-5069E8E181EC}" type="datetime1">
              <a:rPr lang="zh-TW" altLang="en-US" smtClean="0"/>
              <a:t>2022/5/6</a:t>
            </a:fld>
            <a:endParaRPr lang="zh-TW" altLang="en-US"/>
          </a:p>
        </p:txBody>
      </p:sp>
      <p:sp>
        <p:nvSpPr>
          <p:cNvPr id="3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endParaRPr lang="zh-TW" altLang="en-US"/>
          </a:p>
        </p:txBody>
      </p:sp>
      <p:sp>
        <p:nvSpPr>
          <p:cNvPr id="3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1595C01-E43F-4FE7-9054-C9F0A0A01B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09402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0"/>
          <p:cNvSpPr>
            <a:spLocks noChangeArrowheads="1"/>
          </p:cNvSpPr>
          <p:nvPr/>
        </p:nvSpPr>
        <p:spPr bwMode="auto">
          <a:xfrm>
            <a:off x="0" y="0"/>
            <a:ext cx="12192000" cy="2873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6" name="Rectangle 31"/>
          <p:cNvSpPr>
            <a:spLocks noChangeArrowheads="1"/>
          </p:cNvSpPr>
          <p:nvPr/>
        </p:nvSpPr>
        <p:spPr bwMode="auto">
          <a:xfrm>
            <a:off x="0" y="287339"/>
            <a:ext cx="12192000" cy="1368425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  <a:gs pos="5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7" name="Rectangle 34"/>
          <p:cNvSpPr>
            <a:spLocks noChangeArrowheads="1"/>
          </p:cNvSpPr>
          <p:nvPr/>
        </p:nvSpPr>
        <p:spPr bwMode="auto">
          <a:xfrm>
            <a:off x="0" y="6480175"/>
            <a:ext cx="12192000" cy="395288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zh-TW" sz="1800" b="0"/>
          </a:p>
        </p:txBody>
      </p:sp>
      <p:pic>
        <p:nvPicPr>
          <p:cNvPr id="8" name="Picture 40" descr="SP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0175"/>
            <a:ext cx="2863851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群組 6"/>
          <p:cNvGrpSpPr>
            <a:grpSpLocks/>
          </p:cNvGrpSpPr>
          <p:nvPr/>
        </p:nvGrpSpPr>
        <p:grpSpPr bwMode="auto">
          <a:xfrm>
            <a:off x="239185" y="360363"/>
            <a:ext cx="383116" cy="2519362"/>
            <a:chOff x="-1620688" y="288000"/>
            <a:chExt cx="287338" cy="2520000"/>
          </a:xfrm>
        </p:grpSpPr>
        <p:sp>
          <p:nvSpPr>
            <p:cNvPr id="10" name="Line 75"/>
            <p:cNvSpPr>
              <a:spLocks noChangeShapeType="1"/>
            </p:cNvSpPr>
            <p:nvPr/>
          </p:nvSpPr>
          <p:spPr bwMode="auto">
            <a:xfrm>
              <a:off x="-1620688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1" name="Line 80"/>
            <p:cNvSpPr>
              <a:spLocks noChangeShapeType="1"/>
            </p:cNvSpPr>
            <p:nvPr/>
          </p:nvSpPr>
          <p:spPr bwMode="auto">
            <a:xfrm>
              <a:off x="-1548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2" name="Line 81"/>
            <p:cNvSpPr>
              <a:spLocks noChangeShapeType="1"/>
            </p:cNvSpPr>
            <p:nvPr/>
          </p:nvSpPr>
          <p:spPr bwMode="auto">
            <a:xfrm>
              <a:off x="-1476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3" name="Line 82"/>
            <p:cNvSpPr>
              <a:spLocks noChangeShapeType="1"/>
            </p:cNvSpPr>
            <p:nvPr/>
          </p:nvSpPr>
          <p:spPr bwMode="auto">
            <a:xfrm>
              <a:off x="-1404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4" name="Line 83"/>
            <p:cNvSpPr>
              <a:spLocks noChangeShapeType="1"/>
            </p:cNvSpPr>
            <p:nvPr/>
          </p:nvSpPr>
          <p:spPr bwMode="auto">
            <a:xfrm>
              <a:off x="-133335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5616575"/>
            <a:ext cx="12192000" cy="863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graphicFrame>
        <p:nvGraphicFramePr>
          <p:cNvPr id="16" name="Object 126"/>
          <p:cNvGraphicFramePr>
            <a:graphicFrameLocks noChangeAspect="1"/>
          </p:cNvGraphicFramePr>
          <p:nvPr/>
        </p:nvGraphicFramePr>
        <p:xfrm>
          <a:off x="2927352" y="6516689"/>
          <a:ext cx="8401049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70" name="PhotoImpact" r:id="rId4" imgW="8482540" imgH="368254" progId="PI3.Image">
                  <p:embed/>
                </p:oleObj>
              </mc:Choice>
              <mc:Fallback>
                <p:oleObj name="PhotoImpact" r:id="rId4" imgW="8482540" imgH="368254" progId="PI3.Image">
                  <p:embed/>
                  <p:pic>
                    <p:nvPicPr>
                      <p:cNvPr id="16" name="Object 1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001C69"/>
                          </a:clrFrom>
                          <a:clrTo>
                            <a:srgbClr val="001C69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2" y="6516689"/>
                        <a:ext cx="8401049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群組 7"/>
          <p:cNvGrpSpPr>
            <a:grpSpLocks/>
          </p:cNvGrpSpPr>
          <p:nvPr/>
        </p:nvGrpSpPr>
        <p:grpSpPr bwMode="auto">
          <a:xfrm>
            <a:off x="0" y="576264"/>
            <a:ext cx="12192000" cy="287337"/>
            <a:chOff x="-1800000" y="1800000"/>
            <a:chExt cx="9144000" cy="288000"/>
          </a:xfrm>
        </p:grpSpPr>
        <p:sp>
          <p:nvSpPr>
            <p:cNvPr id="18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9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0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1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2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grpSp>
        <p:nvGrpSpPr>
          <p:cNvPr id="23" name="群組 57"/>
          <p:cNvGrpSpPr>
            <a:grpSpLocks/>
          </p:cNvGrpSpPr>
          <p:nvPr/>
        </p:nvGrpSpPr>
        <p:grpSpPr bwMode="auto">
          <a:xfrm>
            <a:off x="0" y="6048375"/>
            <a:ext cx="12192000" cy="287338"/>
            <a:chOff x="-1800000" y="1800000"/>
            <a:chExt cx="9144000" cy="288000"/>
          </a:xfrm>
        </p:grpSpPr>
        <p:sp>
          <p:nvSpPr>
            <p:cNvPr id="24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5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6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7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8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29" name="AutoShape 73"/>
          <p:cNvSpPr>
            <a:spLocks noChangeArrowheads="1"/>
          </p:cNvSpPr>
          <p:nvPr/>
        </p:nvSpPr>
        <p:spPr bwMode="auto">
          <a:xfrm rot="10800000">
            <a:off x="814918" y="908050"/>
            <a:ext cx="673100" cy="433388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pic>
        <p:nvPicPr>
          <p:cNvPr id="30" name="Picture 28" descr="未命名 -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292351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27" descr="未命名 -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9" t="3796" r="14021" b="50000"/>
          <a:stretch>
            <a:fillRect/>
          </a:stretch>
        </p:blipFill>
        <p:spPr bwMode="auto">
          <a:xfrm>
            <a:off x="-143933" y="863601"/>
            <a:ext cx="1200151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 Box 35"/>
          <p:cNvSpPr txBox="1">
            <a:spLocks noChangeArrowheads="1"/>
          </p:cNvSpPr>
          <p:nvPr/>
        </p:nvSpPr>
        <p:spPr bwMode="auto">
          <a:xfrm>
            <a:off x="2159000" y="0"/>
            <a:ext cx="9408584" cy="4000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TW" sz="2000" b="0" dirty="0">
                <a:solidFill>
                  <a:schemeClr val="bg1"/>
                </a:solidFill>
                <a:latin typeface="Arial Black" pitchFamily="34" charset="0"/>
              </a:rPr>
              <a:t>National Central University</a:t>
            </a:r>
            <a:endParaRPr lang="en-US" altLang="zh-TW" sz="20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33" name="Rectangle 37"/>
          <p:cNvSpPr>
            <a:spLocks noChangeArrowheads="1"/>
          </p:cNvSpPr>
          <p:nvPr/>
        </p:nvSpPr>
        <p:spPr bwMode="auto">
          <a:xfrm>
            <a:off x="6576485" y="333375"/>
            <a:ext cx="5615516" cy="215900"/>
          </a:xfrm>
          <a:prstGeom prst="rect">
            <a:avLst/>
          </a:prstGeom>
          <a:gradFill rotWithShape="1">
            <a:gsLst>
              <a:gs pos="0">
                <a:srgbClr val="33CCCC">
                  <a:alpha val="31000"/>
                </a:srgbClr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34" name="Text Box 38"/>
          <p:cNvSpPr txBox="1">
            <a:spLocks noChangeArrowheads="1"/>
          </p:cNvSpPr>
          <p:nvPr/>
        </p:nvSpPr>
        <p:spPr bwMode="auto">
          <a:xfrm>
            <a:off x="6527800" y="260350"/>
            <a:ext cx="5664200" cy="36988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TW" sz="1800" i="1" dirty="0">
                <a:solidFill>
                  <a:srgbClr val="003366"/>
                </a:solidFill>
              </a:rPr>
              <a:t>Department of Electrical Engineering</a:t>
            </a:r>
            <a:r>
              <a:rPr lang="en-US" altLang="zh-TW" sz="1800" b="0" i="1" dirty="0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07533" y="4048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719668" y="1773238"/>
            <a:ext cx="5384800" cy="45259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7668" y="1773238"/>
            <a:ext cx="5384800" cy="45259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fld id="{2FA96772-D0A7-4108-9A13-40CCFAF2CC5D}" type="datetime1">
              <a:rPr lang="zh-TW" altLang="en-US" smtClean="0"/>
              <a:t>2022/5/6</a:t>
            </a:fld>
            <a:endParaRPr lang="zh-TW" altLang="en-US"/>
          </a:p>
        </p:txBody>
      </p:sp>
      <p:sp>
        <p:nvSpPr>
          <p:cNvPr id="3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endParaRPr lang="zh-TW" altLang="en-US"/>
          </a:p>
        </p:txBody>
      </p:sp>
      <p:sp>
        <p:nvSpPr>
          <p:cNvPr id="3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1595C01-E43F-4FE7-9054-C9F0A0A01B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0817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4E4C97-6D87-4A25-98C7-75DB01D70129}" type="datetime1">
              <a:rPr lang="zh-TW" altLang="en-US" smtClean="0"/>
              <a:t>2022/5/6</a:t>
            </a:fld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595C01-E43F-4FE7-9054-C9F0A0A01B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32717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0"/>
          <p:cNvSpPr>
            <a:spLocks noChangeArrowheads="1"/>
          </p:cNvSpPr>
          <p:nvPr/>
        </p:nvSpPr>
        <p:spPr bwMode="auto">
          <a:xfrm>
            <a:off x="0" y="0"/>
            <a:ext cx="12192000" cy="2873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8" name="Rectangle 31"/>
          <p:cNvSpPr>
            <a:spLocks noChangeArrowheads="1"/>
          </p:cNvSpPr>
          <p:nvPr/>
        </p:nvSpPr>
        <p:spPr bwMode="auto">
          <a:xfrm>
            <a:off x="0" y="287339"/>
            <a:ext cx="12192000" cy="1368425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  <a:gs pos="5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9" name="Rectangle 34"/>
          <p:cNvSpPr>
            <a:spLocks noChangeArrowheads="1"/>
          </p:cNvSpPr>
          <p:nvPr/>
        </p:nvSpPr>
        <p:spPr bwMode="auto">
          <a:xfrm>
            <a:off x="0" y="6480175"/>
            <a:ext cx="12192000" cy="395288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zh-TW" sz="1800" b="0"/>
          </a:p>
        </p:txBody>
      </p:sp>
      <p:pic>
        <p:nvPicPr>
          <p:cNvPr id="10" name="Picture 40" descr="SP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0175"/>
            <a:ext cx="2863851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群組 6"/>
          <p:cNvGrpSpPr>
            <a:grpSpLocks/>
          </p:cNvGrpSpPr>
          <p:nvPr/>
        </p:nvGrpSpPr>
        <p:grpSpPr bwMode="auto">
          <a:xfrm>
            <a:off x="239185" y="360363"/>
            <a:ext cx="383116" cy="2519362"/>
            <a:chOff x="-1620688" y="288000"/>
            <a:chExt cx="287338" cy="2520000"/>
          </a:xfrm>
        </p:grpSpPr>
        <p:sp>
          <p:nvSpPr>
            <p:cNvPr id="12" name="Line 75"/>
            <p:cNvSpPr>
              <a:spLocks noChangeShapeType="1"/>
            </p:cNvSpPr>
            <p:nvPr/>
          </p:nvSpPr>
          <p:spPr bwMode="auto">
            <a:xfrm>
              <a:off x="-1620688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3" name="Line 80"/>
            <p:cNvSpPr>
              <a:spLocks noChangeShapeType="1"/>
            </p:cNvSpPr>
            <p:nvPr/>
          </p:nvSpPr>
          <p:spPr bwMode="auto">
            <a:xfrm>
              <a:off x="-1548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4" name="Line 81"/>
            <p:cNvSpPr>
              <a:spLocks noChangeShapeType="1"/>
            </p:cNvSpPr>
            <p:nvPr/>
          </p:nvSpPr>
          <p:spPr bwMode="auto">
            <a:xfrm>
              <a:off x="-1476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5" name="Line 82"/>
            <p:cNvSpPr>
              <a:spLocks noChangeShapeType="1"/>
            </p:cNvSpPr>
            <p:nvPr/>
          </p:nvSpPr>
          <p:spPr bwMode="auto">
            <a:xfrm>
              <a:off x="-1404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6" name="Line 83"/>
            <p:cNvSpPr>
              <a:spLocks noChangeShapeType="1"/>
            </p:cNvSpPr>
            <p:nvPr/>
          </p:nvSpPr>
          <p:spPr bwMode="auto">
            <a:xfrm>
              <a:off x="-133335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0" y="5616575"/>
            <a:ext cx="12192000" cy="863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graphicFrame>
        <p:nvGraphicFramePr>
          <p:cNvPr id="18" name="Object 126"/>
          <p:cNvGraphicFramePr>
            <a:graphicFrameLocks noChangeAspect="1"/>
          </p:cNvGraphicFramePr>
          <p:nvPr/>
        </p:nvGraphicFramePr>
        <p:xfrm>
          <a:off x="2927352" y="6516689"/>
          <a:ext cx="8401049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94" name="PhotoImpact" r:id="rId4" imgW="8482540" imgH="368254" progId="PI3.Image">
                  <p:embed/>
                </p:oleObj>
              </mc:Choice>
              <mc:Fallback>
                <p:oleObj name="PhotoImpact" r:id="rId4" imgW="8482540" imgH="368254" progId="PI3.Image">
                  <p:embed/>
                  <p:pic>
                    <p:nvPicPr>
                      <p:cNvPr id="18" name="Object 1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001C69"/>
                          </a:clrFrom>
                          <a:clrTo>
                            <a:srgbClr val="001C69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2" y="6516689"/>
                        <a:ext cx="8401049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群組 7"/>
          <p:cNvGrpSpPr>
            <a:grpSpLocks/>
          </p:cNvGrpSpPr>
          <p:nvPr/>
        </p:nvGrpSpPr>
        <p:grpSpPr bwMode="auto">
          <a:xfrm>
            <a:off x="0" y="576264"/>
            <a:ext cx="12192000" cy="287337"/>
            <a:chOff x="-1800000" y="1800000"/>
            <a:chExt cx="9144000" cy="288000"/>
          </a:xfrm>
        </p:grpSpPr>
        <p:sp>
          <p:nvSpPr>
            <p:cNvPr id="20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1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2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3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4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grpSp>
        <p:nvGrpSpPr>
          <p:cNvPr id="25" name="群組 57"/>
          <p:cNvGrpSpPr>
            <a:grpSpLocks/>
          </p:cNvGrpSpPr>
          <p:nvPr/>
        </p:nvGrpSpPr>
        <p:grpSpPr bwMode="auto">
          <a:xfrm>
            <a:off x="0" y="6048375"/>
            <a:ext cx="12192000" cy="287338"/>
            <a:chOff x="-1800000" y="1800000"/>
            <a:chExt cx="9144000" cy="288000"/>
          </a:xfrm>
        </p:grpSpPr>
        <p:sp>
          <p:nvSpPr>
            <p:cNvPr id="26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7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8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9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30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31" name="AutoShape 73"/>
          <p:cNvSpPr>
            <a:spLocks noChangeArrowheads="1"/>
          </p:cNvSpPr>
          <p:nvPr/>
        </p:nvSpPr>
        <p:spPr bwMode="auto">
          <a:xfrm rot="10800000">
            <a:off x="814918" y="908050"/>
            <a:ext cx="673100" cy="433388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pic>
        <p:nvPicPr>
          <p:cNvPr id="32" name="Picture 28" descr="未命名 -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292351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27" descr="未命名 -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9" t="3796" r="14021" b="50000"/>
          <a:stretch>
            <a:fillRect/>
          </a:stretch>
        </p:blipFill>
        <p:spPr bwMode="auto">
          <a:xfrm>
            <a:off x="-143933" y="863601"/>
            <a:ext cx="1200151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 Box 35"/>
          <p:cNvSpPr txBox="1">
            <a:spLocks noChangeArrowheads="1"/>
          </p:cNvSpPr>
          <p:nvPr/>
        </p:nvSpPr>
        <p:spPr bwMode="auto">
          <a:xfrm>
            <a:off x="2159000" y="0"/>
            <a:ext cx="9408584" cy="4000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TW" sz="2000" b="0" dirty="0">
                <a:solidFill>
                  <a:schemeClr val="bg1"/>
                </a:solidFill>
                <a:latin typeface="Arial Black" pitchFamily="34" charset="0"/>
              </a:rPr>
              <a:t>National Central University</a:t>
            </a:r>
            <a:endParaRPr lang="en-US" altLang="zh-TW" sz="20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35" name="Rectangle 37"/>
          <p:cNvSpPr>
            <a:spLocks noChangeArrowheads="1"/>
          </p:cNvSpPr>
          <p:nvPr/>
        </p:nvSpPr>
        <p:spPr bwMode="auto">
          <a:xfrm>
            <a:off x="6576485" y="333375"/>
            <a:ext cx="5615516" cy="215900"/>
          </a:xfrm>
          <a:prstGeom prst="rect">
            <a:avLst/>
          </a:prstGeom>
          <a:gradFill rotWithShape="1">
            <a:gsLst>
              <a:gs pos="0">
                <a:srgbClr val="33CCCC">
                  <a:alpha val="31000"/>
                </a:srgbClr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36" name="Text Box 38"/>
          <p:cNvSpPr txBox="1">
            <a:spLocks noChangeArrowheads="1"/>
          </p:cNvSpPr>
          <p:nvPr/>
        </p:nvSpPr>
        <p:spPr bwMode="auto">
          <a:xfrm>
            <a:off x="6527800" y="260350"/>
            <a:ext cx="5664200" cy="36988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TW" sz="1800" i="1" dirty="0">
                <a:solidFill>
                  <a:srgbClr val="003366"/>
                </a:solidFill>
              </a:rPr>
              <a:t>Department of Electrical Engineering</a:t>
            </a:r>
            <a:r>
              <a:rPr lang="en-US" altLang="zh-TW" sz="1800" b="0" i="1" dirty="0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fld id="{3A2F8CBC-4B2E-4221-95AE-A24F16E23EAB}" type="datetime1">
              <a:rPr lang="zh-TW" altLang="en-US" smtClean="0"/>
              <a:t>2022/5/6</a:t>
            </a:fld>
            <a:endParaRPr lang="zh-TW" altLang="en-US"/>
          </a:p>
        </p:txBody>
      </p:sp>
      <p:sp>
        <p:nvSpPr>
          <p:cNvPr id="3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endParaRPr lang="zh-TW" altLang="en-US"/>
          </a:p>
        </p:txBody>
      </p:sp>
      <p:sp>
        <p:nvSpPr>
          <p:cNvPr id="3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1595C01-E43F-4FE7-9054-C9F0A0A01B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3822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0"/>
          <p:cNvSpPr>
            <a:spLocks noChangeArrowheads="1"/>
          </p:cNvSpPr>
          <p:nvPr/>
        </p:nvSpPr>
        <p:spPr bwMode="auto">
          <a:xfrm>
            <a:off x="0" y="0"/>
            <a:ext cx="12192000" cy="2873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4" name="Rectangle 31"/>
          <p:cNvSpPr>
            <a:spLocks noChangeArrowheads="1"/>
          </p:cNvSpPr>
          <p:nvPr/>
        </p:nvSpPr>
        <p:spPr bwMode="auto">
          <a:xfrm>
            <a:off x="0" y="287339"/>
            <a:ext cx="12192000" cy="1368425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  <a:gs pos="5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5" name="Rectangle 34"/>
          <p:cNvSpPr>
            <a:spLocks noChangeArrowheads="1"/>
          </p:cNvSpPr>
          <p:nvPr/>
        </p:nvSpPr>
        <p:spPr bwMode="auto">
          <a:xfrm>
            <a:off x="0" y="6480175"/>
            <a:ext cx="12192000" cy="395288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zh-TW" sz="1800" b="0"/>
          </a:p>
        </p:txBody>
      </p:sp>
      <p:pic>
        <p:nvPicPr>
          <p:cNvPr id="6" name="Picture 40" descr="SP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0175"/>
            <a:ext cx="2863851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群組 35"/>
          <p:cNvGrpSpPr>
            <a:grpSpLocks/>
          </p:cNvGrpSpPr>
          <p:nvPr/>
        </p:nvGrpSpPr>
        <p:grpSpPr bwMode="auto">
          <a:xfrm>
            <a:off x="239185" y="360363"/>
            <a:ext cx="383116" cy="2519362"/>
            <a:chOff x="-1620688" y="288000"/>
            <a:chExt cx="287338" cy="2520000"/>
          </a:xfrm>
        </p:grpSpPr>
        <p:sp>
          <p:nvSpPr>
            <p:cNvPr id="8" name="Line 75"/>
            <p:cNvSpPr>
              <a:spLocks noChangeShapeType="1"/>
            </p:cNvSpPr>
            <p:nvPr/>
          </p:nvSpPr>
          <p:spPr bwMode="auto">
            <a:xfrm>
              <a:off x="-1620688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9" name="Line 80"/>
            <p:cNvSpPr>
              <a:spLocks noChangeShapeType="1"/>
            </p:cNvSpPr>
            <p:nvPr/>
          </p:nvSpPr>
          <p:spPr bwMode="auto">
            <a:xfrm>
              <a:off x="-1548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0" name="Line 81"/>
            <p:cNvSpPr>
              <a:spLocks noChangeShapeType="1"/>
            </p:cNvSpPr>
            <p:nvPr/>
          </p:nvSpPr>
          <p:spPr bwMode="auto">
            <a:xfrm>
              <a:off x="-1476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1" name="Line 82"/>
            <p:cNvSpPr>
              <a:spLocks noChangeShapeType="1"/>
            </p:cNvSpPr>
            <p:nvPr/>
          </p:nvSpPr>
          <p:spPr bwMode="auto">
            <a:xfrm>
              <a:off x="-1404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2" name="Line 83"/>
            <p:cNvSpPr>
              <a:spLocks noChangeShapeType="1"/>
            </p:cNvSpPr>
            <p:nvPr/>
          </p:nvSpPr>
          <p:spPr bwMode="auto">
            <a:xfrm>
              <a:off x="-133335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0" y="5616575"/>
            <a:ext cx="12192000" cy="863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graphicFrame>
        <p:nvGraphicFramePr>
          <p:cNvPr id="14" name="Object 126"/>
          <p:cNvGraphicFramePr>
            <a:graphicFrameLocks noChangeAspect="1"/>
          </p:cNvGraphicFramePr>
          <p:nvPr/>
        </p:nvGraphicFramePr>
        <p:xfrm>
          <a:off x="2927352" y="6516689"/>
          <a:ext cx="8401049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18" name="PhotoImpact" r:id="rId4" imgW="8482540" imgH="368254" progId="PI3.Image">
                  <p:embed/>
                </p:oleObj>
              </mc:Choice>
              <mc:Fallback>
                <p:oleObj name="PhotoImpact" r:id="rId4" imgW="8482540" imgH="368254" progId="PI3.Image">
                  <p:embed/>
                  <p:pic>
                    <p:nvPicPr>
                      <p:cNvPr id="14" name="Object 1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001C69"/>
                          </a:clrFrom>
                          <a:clrTo>
                            <a:srgbClr val="001C69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2" y="6516689"/>
                        <a:ext cx="8401049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群組 7"/>
          <p:cNvGrpSpPr>
            <a:grpSpLocks/>
          </p:cNvGrpSpPr>
          <p:nvPr/>
        </p:nvGrpSpPr>
        <p:grpSpPr bwMode="auto">
          <a:xfrm>
            <a:off x="0" y="576264"/>
            <a:ext cx="12192000" cy="287337"/>
            <a:chOff x="-1800000" y="1800000"/>
            <a:chExt cx="9144000" cy="288000"/>
          </a:xfrm>
        </p:grpSpPr>
        <p:sp>
          <p:nvSpPr>
            <p:cNvPr id="16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7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8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9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0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grpSp>
        <p:nvGrpSpPr>
          <p:cNvPr id="21" name="群組 57"/>
          <p:cNvGrpSpPr>
            <a:grpSpLocks/>
          </p:cNvGrpSpPr>
          <p:nvPr/>
        </p:nvGrpSpPr>
        <p:grpSpPr bwMode="auto">
          <a:xfrm>
            <a:off x="0" y="6048375"/>
            <a:ext cx="12192000" cy="287338"/>
            <a:chOff x="-1800000" y="1800000"/>
            <a:chExt cx="9144000" cy="288000"/>
          </a:xfrm>
        </p:grpSpPr>
        <p:sp>
          <p:nvSpPr>
            <p:cNvPr id="22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3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4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5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6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27" name="AutoShape 73"/>
          <p:cNvSpPr>
            <a:spLocks noChangeArrowheads="1"/>
          </p:cNvSpPr>
          <p:nvPr/>
        </p:nvSpPr>
        <p:spPr bwMode="auto">
          <a:xfrm rot="10800000">
            <a:off x="814918" y="908050"/>
            <a:ext cx="673100" cy="433388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pic>
        <p:nvPicPr>
          <p:cNvPr id="28" name="Picture 28" descr="未命名 -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292351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27" descr="未命名 -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9" t="3796" r="14021" b="50000"/>
          <a:stretch>
            <a:fillRect/>
          </a:stretch>
        </p:blipFill>
        <p:spPr bwMode="auto">
          <a:xfrm>
            <a:off x="-143933" y="863601"/>
            <a:ext cx="1200151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 Box 35"/>
          <p:cNvSpPr txBox="1">
            <a:spLocks noChangeArrowheads="1"/>
          </p:cNvSpPr>
          <p:nvPr/>
        </p:nvSpPr>
        <p:spPr bwMode="auto">
          <a:xfrm>
            <a:off x="2159000" y="0"/>
            <a:ext cx="9408584" cy="4000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TW" sz="2000" b="0" dirty="0">
                <a:solidFill>
                  <a:schemeClr val="bg1"/>
                </a:solidFill>
                <a:latin typeface="Arial Black" pitchFamily="34" charset="0"/>
              </a:rPr>
              <a:t>National Central University</a:t>
            </a:r>
            <a:endParaRPr lang="en-US" altLang="zh-TW" sz="20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31" name="Rectangle 37"/>
          <p:cNvSpPr>
            <a:spLocks noChangeArrowheads="1"/>
          </p:cNvSpPr>
          <p:nvPr/>
        </p:nvSpPr>
        <p:spPr bwMode="auto">
          <a:xfrm>
            <a:off x="6576485" y="333375"/>
            <a:ext cx="5615516" cy="215900"/>
          </a:xfrm>
          <a:prstGeom prst="rect">
            <a:avLst/>
          </a:prstGeom>
          <a:gradFill rotWithShape="1">
            <a:gsLst>
              <a:gs pos="0">
                <a:srgbClr val="33CCCC">
                  <a:alpha val="31000"/>
                </a:srgbClr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32" name="Text Box 38"/>
          <p:cNvSpPr txBox="1">
            <a:spLocks noChangeArrowheads="1"/>
          </p:cNvSpPr>
          <p:nvPr/>
        </p:nvSpPr>
        <p:spPr bwMode="auto">
          <a:xfrm>
            <a:off x="6527800" y="260350"/>
            <a:ext cx="5664200" cy="36988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TW" sz="1800" i="1" dirty="0">
                <a:solidFill>
                  <a:srgbClr val="003366"/>
                </a:solidFill>
              </a:rPr>
              <a:t>Department of Electrical Engineering</a:t>
            </a:r>
            <a:r>
              <a:rPr lang="en-US" altLang="zh-TW" sz="1800" b="0" i="1" dirty="0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07533" y="4048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fld id="{B0DBC640-AE4F-45BC-A112-FAEE7C86D241}" type="datetime1">
              <a:rPr lang="zh-TW" altLang="en-US" smtClean="0"/>
              <a:t>2022/5/6</a:t>
            </a:fld>
            <a:endParaRPr lang="zh-TW" altLang="en-US"/>
          </a:p>
        </p:txBody>
      </p:sp>
      <p:sp>
        <p:nvSpPr>
          <p:cNvPr id="3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endParaRPr lang="zh-TW" altLang="en-US"/>
          </a:p>
        </p:txBody>
      </p:sp>
      <p:sp>
        <p:nvSpPr>
          <p:cNvPr id="3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1595C01-E43F-4FE7-9054-C9F0A0A01B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61982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0"/>
          <p:cNvSpPr>
            <a:spLocks noChangeArrowheads="1"/>
          </p:cNvSpPr>
          <p:nvPr/>
        </p:nvSpPr>
        <p:spPr bwMode="auto">
          <a:xfrm>
            <a:off x="0" y="0"/>
            <a:ext cx="12192000" cy="2873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3" name="Rectangle 31"/>
          <p:cNvSpPr>
            <a:spLocks noChangeArrowheads="1"/>
          </p:cNvSpPr>
          <p:nvPr/>
        </p:nvSpPr>
        <p:spPr bwMode="auto">
          <a:xfrm>
            <a:off x="0" y="287339"/>
            <a:ext cx="12192000" cy="1368425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  <a:gs pos="5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4" name="Rectangle 34"/>
          <p:cNvSpPr>
            <a:spLocks noChangeArrowheads="1"/>
          </p:cNvSpPr>
          <p:nvPr/>
        </p:nvSpPr>
        <p:spPr bwMode="auto">
          <a:xfrm>
            <a:off x="0" y="6480175"/>
            <a:ext cx="12192000" cy="395288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zh-TW" sz="1800" b="0"/>
          </a:p>
        </p:txBody>
      </p:sp>
      <p:pic>
        <p:nvPicPr>
          <p:cNvPr id="5" name="Picture 40" descr="SP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0175"/>
            <a:ext cx="2863851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群組 6"/>
          <p:cNvGrpSpPr>
            <a:grpSpLocks/>
          </p:cNvGrpSpPr>
          <p:nvPr/>
        </p:nvGrpSpPr>
        <p:grpSpPr bwMode="auto">
          <a:xfrm>
            <a:off x="239185" y="360363"/>
            <a:ext cx="383116" cy="2519362"/>
            <a:chOff x="-1620688" y="288000"/>
            <a:chExt cx="287338" cy="2520000"/>
          </a:xfrm>
        </p:grpSpPr>
        <p:sp>
          <p:nvSpPr>
            <p:cNvPr id="7" name="Line 75"/>
            <p:cNvSpPr>
              <a:spLocks noChangeShapeType="1"/>
            </p:cNvSpPr>
            <p:nvPr/>
          </p:nvSpPr>
          <p:spPr bwMode="auto">
            <a:xfrm>
              <a:off x="-1620688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8" name="Line 80"/>
            <p:cNvSpPr>
              <a:spLocks noChangeShapeType="1"/>
            </p:cNvSpPr>
            <p:nvPr/>
          </p:nvSpPr>
          <p:spPr bwMode="auto">
            <a:xfrm>
              <a:off x="-1548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9" name="Line 81"/>
            <p:cNvSpPr>
              <a:spLocks noChangeShapeType="1"/>
            </p:cNvSpPr>
            <p:nvPr/>
          </p:nvSpPr>
          <p:spPr bwMode="auto">
            <a:xfrm>
              <a:off x="-1476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0" name="Line 82"/>
            <p:cNvSpPr>
              <a:spLocks noChangeShapeType="1"/>
            </p:cNvSpPr>
            <p:nvPr/>
          </p:nvSpPr>
          <p:spPr bwMode="auto">
            <a:xfrm>
              <a:off x="-1404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1" name="Line 83"/>
            <p:cNvSpPr>
              <a:spLocks noChangeShapeType="1"/>
            </p:cNvSpPr>
            <p:nvPr/>
          </p:nvSpPr>
          <p:spPr bwMode="auto">
            <a:xfrm>
              <a:off x="-133335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0" y="5616575"/>
            <a:ext cx="12192000" cy="863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graphicFrame>
        <p:nvGraphicFramePr>
          <p:cNvPr id="13" name="Object 126"/>
          <p:cNvGraphicFramePr>
            <a:graphicFrameLocks noChangeAspect="1"/>
          </p:cNvGraphicFramePr>
          <p:nvPr/>
        </p:nvGraphicFramePr>
        <p:xfrm>
          <a:off x="2927352" y="6516689"/>
          <a:ext cx="8401049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42" name="PhotoImpact" r:id="rId4" imgW="8482540" imgH="368254" progId="PI3.Image">
                  <p:embed/>
                </p:oleObj>
              </mc:Choice>
              <mc:Fallback>
                <p:oleObj name="PhotoImpact" r:id="rId4" imgW="8482540" imgH="368254" progId="PI3.Image">
                  <p:embed/>
                  <p:pic>
                    <p:nvPicPr>
                      <p:cNvPr id="13" name="Object 1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001C69"/>
                          </a:clrFrom>
                          <a:clrTo>
                            <a:srgbClr val="001C69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2" y="6516689"/>
                        <a:ext cx="8401049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群組 7"/>
          <p:cNvGrpSpPr>
            <a:grpSpLocks/>
          </p:cNvGrpSpPr>
          <p:nvPr/>
        </p:nvGrpSpPr>
        <p:grpSpPr bwMode="auto">
          <a:xfrm>
            <a:off x="0" y="576264"/>
            <a:ext cx="12192000" cy="287337"/>
            <a:chOff x="-1800000" y="1800000"/>
            <a:chExt cx="9144000" cy="288000"/>
          </a:xfrm>
        </p:grpSpPr>
        <p:sp>
          <p:nvSpPr>
            <p:cNvPr id="15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6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7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8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9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grpSp>
        <p:nvGrpSpPr>
          <p:cNvPr id="20" name="群組 57"/>
          <p:cNvGrpSpPr>
            <a:grpSpLocks/>
          </p:cNvGrpSpPr>
          <p:nvPr/>
        </p:nvGrpSpPr>
        <p:grpSpPr bwMode="auto">
          <a:xfrm>
            <a:off x="0" y="6048375"/>
            <a:ext cx="12192000" cy="287338"/>
            <a:chOff x="-1800000" y="1800000"/>
            <a:chExt cx="9144000" cy="288000"/>
          </a:xfrm>
        </p:grpSpPr>
        <p:sp>
          <p:nvSpPr>
            <p:cNvPr id="21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2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3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4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5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26" name="AutoShape 73"/>
          <p:cNvSpPr>
            <a:spLocks noChangeArrowheads="1"/>
          </p:cNvSpPr>
          <p:nvPr/>
        </p:nvSpPr>
        <p:spPr bwMode="auto">
          <a:xfrm rot="10800000">
            <a:off x="814918" y="908050"/>
            <a:ext cx="673100" cy="433388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pic>
        <p:nvPicPr>
          <p:cNvPr id="27" name="Picture 28" descr="未命名 -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292351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27" descr="未命名 -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9" t="3796" r="14021" b="50000"/>
          <a:stretch>
            <a:fillRect/>
          </a:stretch>
        </p:blipFill>
        <p:spPr bwMode="auto">
          <a:xfrm>
            <a:off x="-143933" y="863601"/>
            <a:ext cx="1200151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35"/>
          <p:cNvSpPr txBox="1">
            <a:spLocks noChangeArrowheads="1"/>
          </p:cNvSpPr>
          <p:nvPr/>
        </p:nvSpPr>
        <p:spPr bwMode="auto">
          <a:xfrm>
            <a:off x="2159000" y="0"/>
            <a:ext cx="9408584" cy="4000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TW" sz="2000" b="0" dirty="0">
                <a:solidFill>
                  <a:schemeClr val="bg1"/>
                </a:solidFill>
                <a:latin typeface="Arial Black" pitchFamily="34" charset="0"/>
              </a:rPr>
              <a:t>National Central University</a:t>
            </a:r>
            <a:endParaRPr lang="en-US" altLang="zh-TW" sz="20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30" name="Rectangle 37"/>
          <p:cNvSpPr>
            <a:spLocks noChangeArrowheads="1"/>
          </p:cNvSpPr>
          <p:nvPr/>
        </p:nvSpPr>
        <p:spPr bwMode="auto">
          <a:xfrm>
            <a:off x="6576485" y="333375"/>
            <a:ext cx="5615516" cy="215900"/>
          </a:xfrm>
          <a:prstGeom prst="rect">
            <a:avLst/>
          </a:prstGeom>
          <a:gradFill rotWithShape="1">
            <a:gsLst>
              <a:gs pos="0">
                <a:srgbClr val="33CCCC">
                  <a:alpha val="31000"/>
                </a:srgbClr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31" name="Text Box 38"/>
          <p:cNvSpPr txBox="1">
            <a:spLocks noChangeArrowheads="1"/>
          </p:cNvSpPr>
          <p:nvPr/>
        </p:nvSpPr>
        <p:spPr bwMode="auto">
          <a:xfrm>
            <a:off x="6527800" y="260350"/>
            <a:ext cx="5664200" cy="36988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TW" sz="1800" i="1" dirty="0">
                <a:solidFill>
                  <a:srgbClr val="003366"/>
                </a:solidFill>
              </a:rPr>
              <a:t>Department of Electrical Engineering</a:t>
            </a:r>
            <a:r>
              <a:rPr lang="en-US" altLang="zh-TW" sz="1800" b="0" i="1" dirty="0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3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fld id="{ADC0A065-F79A-4458-BB94-A6E9784BCCA9}" type="datetime1">
              <a:rPr lang="zh-TW" altLang="en-US" smtClean="0"/>
              <a:t>2022/5/6</a:t>
            </a:fld>
            <a:endParaRPr lang="zh-TW" altLang="en-US"/>
          </a:p>
        </p:txBody>
      </p:sp>
      <p:sp>
        <p:nvSpPr>
          <p:cNvPr id="3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endParaRPr lang="zh-TW" altLang="en-US"/>
          </a:p>
        </p:txBody>
      </p:sp>
      <p:sp>
        <p:nvSpPr>
          <p:cNvPr id="3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1595C01-E43F-4FE7-9054-C9F0A0A01B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98487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0"/>
          <p:cNvSpPr>
            <a:spLocks noChangeArrowheads="1"/>
          </p:cNvSpPr>
          <p:nvPr/>
        </p:nvSpPr>
        <p:spPr bwMode="auto">
          <a:xfrm>
            <a:off x="0" y="0"/>
            <a:ext cx="12192000" cy="2873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6" name="Rectangle 31"/>
          <p:cNvSpPr>
            <a:spLocks noChangeArrowheads="1"/>
          </p:cNvSpPr>
          <p:nvPr/>
        </p:nvSpPr>
        <p:spPr bwMode="auto">
          <a:xfrm>
            <a:off x="0" y="287339"/>
            <a:ext cx="12192000" cy="1368425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  <a:gs pos="5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7" name="Rectangle 34"/>
          <p:cNvSpPr>
            <a:spLocks noChangeArrowheads="1"/>
          </p:cNvSpPr>
          <p:nvPr/>
        </p:nvSpPr>
        <p:spPr bwMode="auto">
          <a:xfrm>
            <a:off x="0" y="6480175"/>
            <a:ext cx="12192000" cy="395288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zh-TW" sz="1800" b="0"/>
          </a:p>
        </p:txBody>
      </p:sp>
      <p:pic>
        <p:nvPicPr>
          <p:cNvPr id="8" name="Picture 40" descr="SP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0175"/>
            <a:ext cx="2863851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群組 6"/>
          <p:cNvGrpSpPr>
            <a:grpSpLocks/>
          </p:cNvGrpSpPr>
          <p:nvPr/>
        </p:nvGrpSpPr>
        <p:grpSpPr bwMode="auto">
          <a:xfrm>
            <a:off x="239185" y="360363"/>
            <a:ext cx="383116" cy="2519362"/>
            <a:chOff x="-1620688" y="288000"/>
            <a:chExt cx="287338" cy="2520000"/>
          </a:xfrm>
        </p:grpSpPr>
        <p:sp>
          <p:nvSpPr>
            <p:cNvPr id="10" name="Line 75"/>
            <p:cNvSpPr>
              <a:spLocks noChangeShapeType="1"/>
            </p:cNvSpPr>
            <p:nvPr/>
          </p:nvSpPr>
          <p:spPr bwMode="auto">
            <a:xfrm>
              <a:off x="-1620688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1" name="Line 80"/>
            <p:cNvSpPr>
              <a:spLocks noChangeShapeType="1"/>
            </p:cNvSpPr>
            <p:nvPr/>
          </p:nvSpPr>
          <p:spPr bwMode="auto">
            <a:xfrm>
              <a:off x="-1548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2" name="Line 81"/>
            <p:cNvSpPr>
              <a:spLocks noChangeShapeType="1"/>
            </p:cNvSpPr>
            <p:nvPr/>
          </p:nvSpPr>
          <p:spPr bwMode="auto">
            <a:xfrm>
              <a:off x="-1476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3" name="Line 82"/>
            <p:cNvSpPr>
              <a:spLocks noChangeShapeType="1"/>
            </p:cNvSpPr>
            <p:nvPr/>
          </p:nvSpPr>
          <p:spPr bwMode="auto">
            <a:xfrm>
              <a:off x="-1404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4" name="Line 83"/>
            <p:cNvSpPr>
              <a:spLocks noChangeShapeType="1"/>
            </p:cNvSpPr>
            <p:nvPr/>
          </p:nvSpPr>
          <p:spPr bwMode="auto">
            <a:xfrm>
              <a:off x="-133335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5616575"/>
            <a:ext cx="12192000" cy="863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graphicFrame>
        <p:nvGraphicFramePr>
          <p:cNvPr id="16" name="Object 126"/>
          <p:cNvGraphicFramePr>
            <a:graphicFrameLocks noChangeAspect="1"/>
          </p:cNvGraphicFramePr>
          <p:nvPr/>
        </p:nvGraphicFramePr>
        <p:xfrm>
          <a:off x="2927352" y="6516689"/>
          <a:ext cx="8401049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66" name="PhotoImpact" r:id="rId4" imgW="8482540" imgH="368254" progId="PI3.Image">
                  <p:embed/>
                </p:oleObj>
              </mc:Choice>
              <mc:Fallback>
                <p:oleObj name="PhotoImpact" r:id="rId4" imgW="8482540" imgH="368254" progId="PI3.Image">
                  <p:embed/>
                  <p:pic>
                    <p:nvPicPr>
                      <p:cNvPr id="16" name="Object 1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001C69"/>
                          </a:clrFrom>
                          <a:clrTo>
                            <a:srgbClr val="001C69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2" y="6516689"/>
                        <a:ext cx="8401049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群組 7"/>
          <p:cNvGrpSpPr>
            <a:grpSpLocks/>
          </p:cNvGrpSpPr>
          <p:nvPr/>
        </p:nvGrpSpPr>
        <p:grpSpPr bwMode="auto">
          <a:xfrm>
            <a:off x="0" y="576264"/>
            <a:ext cx="12192000" cy="287337"/>
            <a:chOff x="-1800000" y="1800000"/>
            <a:chExt cx="9144000" cy="288000"/>
          </a:xfrm>
        </p:grpSpPr>
        <p:sp>
          <p:nvSpPr>
            <p:cNvPr id="18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9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0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1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2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grpSp>
        <p:nvGrpSpPr>
          <p:cNvPr id="23" name="群組 57"/>
          <p:cNvGrpSpPr>
            <a:grpSpLocks/>
          </p:cNvGrpSpPr>
          <p:nvPr/>
        </p:nvGrpSpPr>
        <p:grpSpPr bwMode="auto">
          <a:xfrm>
            <a:off x="0" y="6048375"/>
            <a:ext cx="12192000" cy="287338"/>
            <a:chOff x="-1800000" y="1800000"/>
            <a:chExt cx="9144000" cy="288000"/>
          </a:xfrm>
        </p:grpSpPr>
        <p:sp>
          <p:nvSpPr>
            <p:cNvPr id="24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5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6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7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8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29" name="AutoShape 73"/>
          <p:cNvSpPr>
            <a:spLocks noChangeArrowheads="1"/>
          </p:cNvSpPr>
          <p:nvPr/>
        </p:nvSpPr>
        <p:spPr bwMode="auto">
          <a:xfrm rot="10800000">
            <a:off x="814918" y="908050"/>
            <a:ext cx="673100" cy="433388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pic>
        <p:nvPicPr>
          <p:cNvPr id="30" name="Picture 28" descr="未命名 -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292351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27" descr="未命名 -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9" t="3796" r="14021" b="50000"/>
          <a:stretch>
            <a:fillRect/>
          </a:stretch>
        </p:blipFill>
        <p:spPr bwMode="auto">
          <a:xfrm>
            <a:off x="-143933" y="863601"/>
            <a:ext cx="1200151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 Box 35"/>
          <p:cNvSpPr txBox="1">
            <a:spLocks noChangeArrowheads="1"/>
          </p:cNvSpPr>
          <p:nvPr/>
        </p:nvSpPr>
        <p:spPr bwMode="auto">
          <a:xfrm>
            <a:off x="2159000" y="0"/>
            <a:ext cx="9408584" cy="4000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TW" sz="2000" b="0" dirty="0">
                <a:solidFill>
                  <a:schemeClr val="bg1"/>
                </a:solidFill>
                <a:latin typeface="Arial Black" pitchFamily="34" charset="0"/>
              </a:rPr>
              <a:t>National Central University</a:t>
            </a:r>
            <a:endParaRPr lang="en-US" altLang="zh-TW" sz="20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33" name="Rectangle 37"/>
          <p:cNvSpPr>
            <a:spLocks noChangeArrowheads="1"/>
          </p:cNvSpPr>
          <p:nvPr/>
        </p:nvSpPr>
        <p:spPr bwMode="auto">
          <a:xfrm>
            <a:off x="6576485" y="333375"/>
            <a:ext cx="5615516" cy="215900"/>
          </a:xfrm>
          <a:prstGeom prst="rect">
            <a:avLst/>
          </a:prstGeom>
          <a:gradFill rotWithShape="1">
            <a:gsLst>
              <a:gs pos="0">
                <a:srgbClr val="33CCCC">
                  <a:alpha val="31000"/>
                </a:srgbClr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34" name="Text Box 38"/>
          <p:cNvSpPr txBox="1">
            <a:spLocks noChangeArrowheads="1"/>
          </p:cNvSpPr>
          <p:nvPr/>
        </p:nvSpPr>
        <p:spPr bwMode="auto">
          <a:xfrm>
            <a:off x="6527800" y="260350"/>
            <a:ext cx="5664200" cy="36988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TW" sz="1800" i="1" dirty="0">
                <a:solidFill>
                  <a:srgbClr val="003366"/>
                </a:solidFill>
              </a:rPr>
              <a:t>Department of Electrical Engineering</a:t>
            </a:r>
            <a:r>
              <a:rPr lang="en-US" altLang="zh-TW" sz="1800" b="0" i="1" dirty="0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8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fld id="{F1F551A2-7C20-408D-943B-45588CABF46E}" type="datetime1">
              <a:rPr lang="zh-TW" altLang="en-US" smtClean="0"/>
              <a:t>2022/5/6</a:t>
            </a:fld>
            <a:endParaRPr lang="zh-TW" altLang="en-US"/>
          </a:p>
        </p:txBody>
      </p:sp>
      <p:sp>
        <p:nvSpPr>
          <p:cNvPr id="3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endParaRPr lang="zh-TW" altLang="en-US"/>
          </a:p>
        </p:txBody>
      </p:sp>
      <p:sp>
        <p:nvSpPr>
          <p:cNvPr id="3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1595C01-E43F-4FE7-9054-C9F0A0A01B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24781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0"/>
          <p:cNvSpPr>
            <a:spLocks noChangeArrowheads="1"/>
          </p:cNvSpPr>
          <p:nvPr/>
        </p:nvSpPr>
        <p:spPr bwMode="auto">
          <a:xfrm>
            <a:off x="0" y="0"/>
            <a:ext cx="12192000" cy="2873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6" name="Rectangle 31"/>
          <p:cNvSpPr>
            <a:spLocks noChangeArrowheads="1"/>
          </p:cNvSpPr>
          <p:nvPr/>
        </p:nvSpPr>
        <p:spPr bwMode="auto">
          <a:xfrm>
            <a:off x="0" y="287339"/>
            <a:ext cx="12192000" cy="1368425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  <a:gs pos="5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7" name="Rectangle 34"/>
          <p:cNvSpPr>
            <a:spLocks noChangeArrowheads="1"/>
          </p:cNvSpPr>
          <p:nvPr/>
        </p:nvSpPr>
        <p:spPr bwMode="auto">
          <a:xfrm>
            <a:off x="0" y="6480175"/>
            <a:ext cx="12192000" cy="395288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zh-TW" sz="1800" b="0"/>
          </a:p>
        </p:txBody>
      </p:sp>
      <p:pic>
        <p:nvPicPr>
          <p:cNvPr id="8" name="Picture 40" descr="SP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0175"/>
            <a:ext cx="2863851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群組 6"/>
          <p:cNvGrpSpPr>
            <a:grpSpLocks/>
          </p:cNvGrpSpPr>
          <p:nvPr/>
        </p:nvGrpSpPr>
        <p:grpSpPr bwMode="auto">
          <a:xfrm>
            <a:off x="239185" y="360363"/>
            <a:ext cx="383116" cy="2519362"/>
            <a:chOff x="-1620688" y="288000"/>
            <a:chExt cx="287338" cy="2520000"/>
          </a:xfrm>
        </p:grpSpPr>
        <p:sp>
          <p:nvSpPr>
            <p:cNvPr id="10" name="Line 75"/>
            <p:cNvSpPr>
              <a:spLocks noChangeShapeType="1"/>
            </p:cNvSpPr>
            <p:nvPr/>
          </p:nvSpPr>
          <p:spPr bwMode="auto">
            <a:xfrm>
              <a:off x="-1620688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1" name="Line 80"/>
            <p:cNvSpPr>
              <a:spLocks noChangeShapeType="1"/>
            </p:cNvSpPr>
            <p:nvPr/>
          </p:nvSpPr>
          <p:spPr bwMode="auto">
            <a:xfrm>
              <a:off x="-1548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2" name="Line 81"/>
            <p:cNvSpPr>
              <a:spLocks noChangeShapeType="1"/>
            </p:cNvSpPr>
            <p:nvPr/>
          </p:nvSpPr>
          <p:spPr bwMode="auto">
            <a:xfrm>
              <a:off x="-1476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3" name="Line 82"/>
            <p:cNvSpPr>
              <a:spLocks noChangeShapeType="1"/>
            </p:cNvSpPr>
            <p:nvPr/>
          </p:nvSpPr>
          <p:spPr bwMode="auto">
            <a:xfrm>
              <a:off x="-1404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4" name="Line 83"/>
            <p:cNvSpPr>
              <a:spLocks noChangeShapeType="1"/>
            </p:cNvSpPr>
            <p:nvPr/>
          </p:nvSpPr>
          <p:spPr bwMode="auto">
            <a:xfrm>
              <a:off x="-133335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5616575"/>
            <a:ext cx="12192000" cy="863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graphicFrame>
        <p:nvGraphicFramePr>
          <p:cNvPr id="16" name="Object 126"/>
          <p:cNvGraphicFramePr>
            <a:graphicFrameLocks noChangeAspect="1"/>
          </p:cNvGraphicFramePr>
          <p:nvPr/>
        </p:nvGraphicFramePr>
        <p:xfrm>
          <a:off x="2927352" y="6516689"/>
          <a:ext cx="8401049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90" name="PhotoImpact" r:id="rId4" imgW="8482540" imgH="368254" progId="PI3.Image">
                  <p:embed/>
                </p:oleObj>
              </mc:Choice>
              <mc:Fallback>
                <p:oleObj name="PhotoImpact" r:id="rId4" imgW="8482540" imgH="368254" progId="PI3.Image">
                  <p:embed/>
                  <p:pic>
                    <p:nvPicPr>
                      <p:cNvPr id="16" name="Object 1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001C69"/>
                          </a:clrFrom>
                          <a:clrTo>
                            <a:srgbClr val="001C69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2" y="6516689"/>
                        <a:ext cx="8401049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群組 7"/>
          <p:cNvGrpSpPr>
            <a:grpSpLocks/>
          </p:cNvGrpSpPr>
          <p:nvPr/>
        </p:nvGrpSpPr>
        <p:grpSpPr bwMode="auto">
          <a:xfrm>
            <a:off x="0" y="576264"/>
            <a:ext cx="12192000" cy="287337"/>
            <a:chOff x="-1800000" y="1800000"/>
            <a:chExt cx="9144000" cy="288000"/>
          </a:xfrm>
        </p:grpSpPr>
        <p:sp>
          <p:nvSpPr>
            <p:cNvPr id="18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9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0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1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2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grpSp>
        <p:nvGrpSpPr>
          <p:cNvPr id="23" name="群組 57"/>
          <p:cNvGrpSpPr>
            <a:grpSpLocks/>
          </p:cNvGrpSpPr>
          <p:nvPr/>
        </p:nvGrpSpPr>
        <p:grpSpPr bwMode="auto">
          <a:xfrm>
            <a:off x="0" y="6048375"/>
            <a:ext cx="12192000" cy="287338"/>
            <a:chOff x="-1800000" y="1800000"/>
            <a:chExt cx="9144000" cy="288000"/>
          </a:xfrm>
        </p:grpSpPr>
        <p:sp>
          <p:nvSpPr>
            <p:cNvPr id="24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5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6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7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8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29" name="AutoShape 73"/>
          <p:cNvSpPr>
            <a:spLocks noChangeArrowheads="1"/>
          </p:cNvSpPr>
          <p:nvPr/>
        </p:nvSpPr>
        <p:spPr bwMode="auto">
          <a:xfrm rot="10800000">
            <a:off x="814918" y="908050"/>
            <a:ext cx="673100" cy="433388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pic>
        <p:nvPicPr>
          <p:cNvPr id="30" name="Picture 28" descr="未命名 -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292351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27" descr="未命名 -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9" t="3796" r="14021" b="50000"/>
          <a:stretch>
            <a:fillRect/>
          </a:stretch>
        </p:blipFill>
        <p:spPr bwMode="auto">
          <a:xfrm>
            <a:off x="-143933" y="863601"/>
            <a:ext cx="1200151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 Box 35"/>
          <p:cNvSpPr txBox="1">
            <a:spLocks noChangeArrowheads="1"/>
          </p:cNvSpPr>
          <p:nvPr/>
        </p:nvSpPr>
        <p:spPr bwMode="auto">
          <a:xfrm>
            <a:off x="2159000" y="0"/>
            <a:ext cx="9408584" cy="4000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TW" sz="2000" b="0" dirty="0">
                <a:solidFill>
                  <a:schemeClr val="bg1"/>
                </a:solidFill>
                <a:latin typeface="Arial Black" pitchFamily="34" charset="0"/>
              </a:rPr>
              <a:t>National Central University</a:t>
            </a:r>
            <a:endParaRPr lang="en-US" altLang="zh-TW" sz="20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33" name="Rectangle 37"/>
          <p:cNvSpPr>
            <a:spLocks noChangeArrowheads="1"/>
          </p:cNvSpPr>
          <p:nvPr/>
        </p:nvSpPr>
        <p:spPr bwMode="auto">
          <a:xfrm>
            <a:off x="6576485" y="333375"/>
            <a:ext cx="5615516" cy="215900"/>
          </a:xfrm>
          <a:prstGeom prst="rect">
            <a:avLst/>
          </a:prstGeom>
          <a:gradFill rotWithShape="1">
            <a:gsLst>
              <a:gs pos="0">
                <a:srgbClr val="33CCCC">
                  <a:alpha val="31000"/>
                </a:srgbClr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34" name="Text Box 38"/>
          <p:cNvSpPr txBox="1">
            <a:spLocks noChangeArrowheads="1"/>
          </p:cNvSpPr>
          <p:nvPr/>
        </p:nvSpPr>
        <p:spPr bwMode="auto">
          <a:xfrm>
            <a:off x="6527800" y="260350"/>
            <a:ext cx="5664200" cy="36988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TW" sz="1800" i="1" dirty="0">
                <a:solidFill>
                  <a:srgbClr val="003366"/>
                </a:solidFill>
              </a:rPr>
              <a:t>Department of Electrical Engineering</a:t>
            </a:r>
            <a:r>
              <a:rPr lang="en-US" altLang="zh-TW" sz="1800" b="0" i="1" dirty="0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fld id="{676383E5-C84A-4271-A37F-50BA3AFE2C5A}" type="datetime1">
              <a:rPr lang="zh-TW" altLang="en-US" smtClean="0"/>
              <a:t>2022/5/6</a:t>
            </a:fld>
            <a:endParaRPr lang="zh-TW" altLang="en-US"/>
          </a:p>
        </p:txBody>
      </p:sp>
      <p:sp>
        <p:nvSpPr>
          <p:cNvPr id="3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endParaRPr lang="zh-TW" altLang="en-US"/>
          </a:p>
        </p:txBody>
      </p:sp>
      <p:sp>
        <p:nvSpPr>
          <p:cNvPr id="3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1595C01-E43F-4FE7-9054-C9F0A0A01B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90906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0"/>
          <p:cNvSpPr>
            <a:spLocks noChangeArrowheads="1"/>
          </p:cNvSpPr>
          <p:nvPr/>
        </p:nvSpPr>
        <p:spPr bwMode="auto">
          <a:xfrm>
            <a:off x="0" y="0"/>
            <a:ext cx="12192000" cy="2873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5" name="Rectangle 31"/>
          <p:cNvSpPr>
            <a:spLocks noChangeArrowheads="1"/>
          </p:cNvSpPr>
          <p:nvPr/>
        </p:nvSpPr>
        <p:spPr bwMode="auto">
          <a:xfrm>
            <a:off x="0" y="287339"/>
            <a:ext cx="12192000" cy="1368425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  <a:gs pos="5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6" name="Rectangle 34"/>
          <p:cNvSpPr>
            <a:spLocks noChangeArrowheads="1"/>
          </p:cNvSpPr>
          <p:nvPr/>
        </p:nvSpPr>
        <p:spPr bwMode="auto">
          <a:xfrm>
            <a:off x="0" y="6480175"/>
            <a:ext cx="12192000" cy="395288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zh-TW" sz="1800" b="0"/>
          </a:p>
        </p:txBody>
      </p:sp>
      <p:pic>
        <p:nvPicPr>
          <p:cNvPr id="7" name="Picture 40" descr="SP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0175"/>
            <a:ext cx="2863851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群組 6"/>
          <p:cNvGrpSpPr>
            <a:grpSpLocks/>
          </p:cNvGrpSpPr>
          <p:nvPr/>
        </p:nvGrpSpPr>
        <p:grpSpPr bwMode="auto">
          <a:xfrm>
            <a:off x="239185" y="360363"/>
            <a:ext cx="383116" cy="2519362"/>
            <a:chOff x="-1620688" y="288000"/>
            <a:chExt cx="287338" cy="2520000"/>
          </a:xfrm>
        </p:grpSpPr>
        <p:sp>
          <p:nvSpPr>
            <p:cNvPr id="9" name="Line 75"/>
            <p:cNvSpPr>
              <a:spLocks noChangeShapeType="1"/>
            </p:cNvSpPr>
            <p:nvPr/>
          </p:nvSpPr>
          <p:spPr bwMode="auto">
            <a:xfrm>
              <a:off x="-1620688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0" name="Line 80"/>
            <p:cNvSpPr>
              <a:spLocks noChangeShapeType="1"/>
            </p:cNvSpPr>
            <p:nvPr/>
          </p:nvSpPr>
          <p:spPr bwMode="auto">
            <a:xfrm>
              <a:off x="-1548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1" name="Line 81"/>
            <p:cNvSpPr>
              <a:spLocks noChangeShapeType="1"/>
            </p:cNvSpPr>
            <p:nvPr/>
          </p:nvSpPr>
          <p:spPr bwMode="auto">
            <a:xfrm>
              <a:off x="-1476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2" name="Line 82"/>
            <p:cNvSpPr>
              <a:spLocks noChangeShapeType="1"/>
            </p:cNvSpPr>
            <p:nvPr/>
          </p:nvSpPr>
          <p:spPr bwMode="auto">
            <a:xfrm>
              <a:off x="-1404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3" name="Line 83"/>
            <p:cNvSpPr>
              <a:spLocks noChangeShapeType="1"/>
            </p:cNvSpPr>
            <p:nvPr/>
          </p:nvSpPr>
          <p:spPr bwMode="auto">
            <a:xfrm>
              <a:off x="-133335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0" y="5616575"/>
            <a:ext cx="12192000" cy="863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graphicFrame>
        <p:nvGraphicFramePr>
          <p:cNvPr id="15" name="Object 126"/>
          <p:cNvGraphicFramePr>
            <a:graphicFrameLocks noChangeAspect="1"/>
          </p:cNvGraphicFramePr>
          <p:nvPr/>
        </p:nvGraphicFramePr>
        <p:xfrm>
          <a:off x="2927352" y="6516689"/>
          <a:ext cx="8401049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314" name="PhotoImpact" r:id="rId4" imgW="8482540" imgH="368254" progId="PI3.Image">
                  <p:embed/>
                </p:oleObj>
              </mc:Choice>
              <mc:Fallback>
                <p:oleObj name="PhotoImpact" r:id="rId4" imgW="8482540" imgH="368254" progId="PI3.Image">
                  <p:embed/>
                  <p:pic>
                    <p:nvPicPr>
                      <p:cNvPr id="15" name="Object 1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001C69"/>
                          </a:clrFrom>
                          <a:clrTo>
                            <a:srgbClr val="001C69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2" y="6516689"/>
                        <a:ext cx="8401049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群組 7"/>
          <p:cNvGrpSpPr>
            <a:grpSpLocks/>
          </p:cNvGrpSpPr>
          <p:nvPr/>
        </p:nvGrpSpPr>
        <p:grpSpPr bwMode="auto">
          <a:xfrm>
            <a:off x="0" y="576264"/>
            <a:ext cx="12192000" cy="287337"/>
            <a:chOff x="-1800000" y="1800000"/>
            <a:chExt cx="9144000" cy="288000"/>
          </a:xfrm>
        </p:grpSpPr>
        <p:sp>
          <p:nvSpPr>
            <p:cNvPr id="17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8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9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0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1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grpSp>
        <p:nvGrpSpPr>
          <p:cNvPr id="22" name="群組 57"/>
          <p:cNvGrpSpPr>
            <a:grpSpLocks/>
          </p:cNvGrpSpPr>
          <p:nvPr/>
        </p:nvGrpSpPr>
        <p:grpSpPr bwMode="auto">
          <a:xfrm>
            <a:off x="0" y="6048375"/>
            <a:ext cx="12192000" cy="287338"/>
            <a:chOff x="-1800000" y="1800000"/>
            <a:chExt cx="9144000" cy="288000"/>
          </a:xfrm>
        </p:grpSpPr>
        <p:sp>
          <p:nvSpPr>
            <p:cNvPr id="23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4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5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6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7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28" name="AutoShape 73"/>
          <p:cNvSpPr>
            <a:spLocks noChangeArrowheads="1"/>
          </p:cNvSpPr>
          <p:nvPr/>
        </p:nvSpPr>
        <p:spPr bwMode="auto">
          <a:xfrm rot="10800000">
            <a:off x="814918" y="908050"/>
            <a:ext cx="673100" cy="433388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pic>
        <p:nvPicPr>
          <p:cNvPr id="29" name="Picture 28" descr="未命名 -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292351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27" descr="未命名 -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9" t="3796" r="14021" b="50000"/>
          <a:stretch>
            <a:fillRect/>
          </a:stretch>
        </p:blipFill>
        <p:spPr bwMode="auto">
          <a:xfrm>
            <a:off x="-143933" y="863601"/>
            <a:ext cx="1200151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35"/>
          <p:cNvSpPr txBox="1">
            <a:spLocks noChangeArrowheads="1"/>
          </p:cNvSpPr>
          <p:nvPr/>
        </p:nvSpPr>
        <p:spPr bwMode="auto">
          <a:xfrm>
            <a:off x="2159000" y="0"/>
            <a:ext cx="9408584" cy="4000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TW" sz="2000" b="0" dirty="0">
                <a:solidFill>
                  <a:schemeClr val="bg1"/>
                </a:solidFill>
                <a:latin typeface="Arial Black" pitchFamily="34" charset="0"/>
              </a:rPr>
              <a:t>National Central University</a:t>
            </a:r>
            <a:endParaRPr lang="en-US" altLang="zh-TW" sz="20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32" name="Rectangle 37"/>
          <p:cNvSpPr>
            <a:spLocks noChangeArrowheads="1"/>
          </p:cNvSpPr>
          <p:nvPr/>
        </p:nvSpPr>
        <p:spPr bwMode="auto">
          <a:xfrm>
            <a:off x="6576485" y="333375"/>
            <a:ext cx="5615516" cy="215900"/>
          </a:xfrm>
          <a:prstGeom prst="rect">
            <a:avLst/>
          </a:prstGeom>
          <a:gradFill rotWithShape="1">
            <a:gsLst>
              <a:gs pos="0">
                <a:srgbClr val="33CCCC">
                  <a:alpha val="31000"/>
                </a:srgbClr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33" name="Text Box 38"/>
          <p:cNvSpPr txBox="1">
            <a:spLocks noChangeArrowheads="1"/>
          </p:cNvSpPr>
          <p:nvPr/>
        </p:nvSpPr>
        <p:spPr bwMode="auto">
          <a:xfrm>
            <a:off x="6527800" y="260350"/>
            <a:ext cx="5664200" cy="36988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TW" sz="1800" i="1" dirty="0">
                <a:solidFill>
                  <a:srgbClr val="003366"/>
                </a:solidFill>
              </a:rPr>
              <a:t>Department of Electrical Engineering</a:t>
            </a:r>
            <a:r>
              <a:rPr lang="en-US" altLang="zh-TW" sz="1800" b="0" i="1" dirty="0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07533" y="4048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719667" y="1773238"/>
            <a:ext cx="10972800" cy="452596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fld id="{2B63B764-3916-4A5C-828C-A7B3FD7403FA}" type="datetime1">
              <a:rPr lang="zh-TW" altLang="en-US" smtClean="0"/>
              <a:t>2022/5/6</a:t>
            </a:fld>
            <a:endParaRPr lang="zh-TW" altLang="en-US"/>
          </a:p>
        </p:txBody>
      </p:sp>
      <p:sp>
        <p:nvSpPr>
          <p:cNvPr id="3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endParaRPr lang="zh-TW" altLang="en-US"/>
          </a:p>
        </p:txBody>
      </p:sp>
      <p:sp>
        <p:nvSpPr>
          <p:cNvPr id="3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1595C01-E43F-4FE7-9054-C9F0A0A01B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26951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0"/>
          <p:cNvSpPr>
            <a:spLocks noChangeArrowheads="1"/>
          </p:cNvSpPr>
          <p:nvPr/>
        </p:nvSpPr>
        <p:spPr bwMode="auto">
          <a:xfrm>
            <a:off x="0" y="0"/>
            <a:ext cx="12192000" cy="2873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5" name="Rectangle 31"/>
          <p:cNvSpPr>
            <a:spLocks noChangeArrowheads="1"/>
          </p:cNvSpPr>
          <p:nvPr/>
        </p:nvSpPr>
        <p:spPr bwMode="auto">
          <a:xfrm>
            <a:off x="0" y="287339"/>
            <a:ext cx="12192000" cy="1368425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  <a:gs pos="5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6" name="Rectangle 34"/>
          <p:cNvSpPr>
            <a:spLocks noChangeArrowheads="1"/>
          </p:cNvSpPr>
          <p:nvPr/>
        </p:nvSpPr>
        <p:spPr bwMode="auto">
          <a:xfrm>
            <a:off x="0" y="6480175"/>
            <a:ext cx="12192000" cy="395288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zh-TW" sz="1800" b="0"/>
          </a:p>
        </p:txBody>
      </p:sp>
      <p:pic>
        <p:nvPicPr>
          <p:cNvPr id="7" name="Picture 40" descr="SP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0175"/>
            <a:ext cx="2863851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群組 6"/>
          <p:cNvGrpSpPr>
            <a:grpSpLocks/>
          </p:cNvGrpSpPr>
          <p:nvPr/>
        </p:nvGrpSpPr>
        <p:grpSpPr bwMode="auto">
          <a:xfrm>
            <a:off x="239185" y="360363"/>
            <a:ext cx="383116" cy="2519362"/>
            <a:chOff x="-1620688" y="288000"/>
            <a:chExt cx="287338" cy="2520000"/>
          </a:xfrm>
        </p:grpSpPr>
        <p:sp>
          <p:nvSpPr>
            <p:cNvPr id="9" name="Line 75"/>
            <p:cNvSpPr>
              <a:spLocks noChangeShapeType="1"/>
            </p:cNvSpPr>
            <p:nvPr/>
          </p:nvSpPr>
          <p:spPr bwMode="auto">
            <a:xfrm>
              <a:off x="-1620688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0" name="Line 80"/>
            <p:cNvSpPr>
              <a:spLocks noChangeShapeType="1"/>
            </p:cNvSpPr>
            <p:nvPr/>
          </p:nvSpPr>
          <p:spPr bwMode="auto">
            <a:xfrm>
              <a:off x="-1548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1" name="Line 81"/>
            <p:cNvSpPr>
              <a:spLocks noChangeShapeType="1"/>
            </p:cNvSpPr>
            <p:nvPr/>
          </p:nvSpPr>
          <p:spPr bwMode="auto">
            <a:xfrm>
              <a:off x="-1476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2" name="Line 82"/>
            <p:cNvSpPr>
              <a:spLocks noChangeShapeType="1"/>
            </p:cNvSpPr>
            <p:nvPr/>
          </p:nvSpPr>
          <p:spPr bwMode="auto">
            <a:xfrm>
              <a:off x="-1404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3" name="Line 83"/>
            <p:cNvSpPr>
              <a:spLocks noChangeShapeType="1"/>
            </p:cNvSpPr>
            <p:nvPr/>
          </p:nvSpPr>
          <p:spPr bwMode="auto">
            <a:xfrm>
              <a:off x="-133335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0" y="5616575"/>
            <a:ext cx="12192000" cy="863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graphicFrame>
        <p:nvGraphicFramePr>
          <p:cNvPr id="15" name="Object 126"/>
          <p:cNvGraphicFramePr>
            <a:graphicFrameLocks noChangeAspect="1"/>
          </p:cNvGraphicFramePr>
          <p:nvPr/>
        </p:nvGraphicFramePr>
        <p:xfrm>
          <a:off x="2927352" y="6516689"/>
          <a:ext cx="8401049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338" name="PhotoImpact" r:id="rId4" imgW="8482540" imgH="368254" progId="PI3.Image">
                  <p:embed/>
                </p:oleObj>
              </mc:Choice>
              <mc:Fallback>
                <p:oleObj name="PhotoImpact" r:id="rId4" imgW="8482540" imgH="368254" progId="PI3.Image">
                  <p:embed/>
                  <p:pic>
                    <p:nvPicPr>
                      <p:cNvPr id="15" name="Object 1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001C69"/>
                          </a:clrFrom>
                          <a:clrTo>
                            <a:srgbClr val="001C69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2" y="6516689"/>
                        <a:ext cx="8401049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群組 7"/>
          <p:cNvGrpSpPr>
            <a:grpSpLocks/>
          </p:cNvGrpSpPr>
          <p:nvPr/>
        </p:nvGrpSpPr>
        <p:grpSpPr bwMode="auto">
          <a:xfrm>
            <a:off x="0" y="576264"/>
            <a:ext cx="12192000" cy="287337"/>
            <a:chOff x="-1800000" y="1800000"/>
            <a:chExt cx="9144000" cy="288000"/>
          </a:xfrm>
        </p:grpSpPr>
        <p:sp>
          <p:nvSpPr>
            <p:cNvPr id="17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8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9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0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1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grpSp>
        <p:nvGrpSpPr>
          <p:cNvPr id="22" name="群組 57"/>
          <p:cNvGrpSpPr>
            <a:grpSpLocks/>
          </p:cNvGrpSpPr>
          <p:nvPr/>
        </p:nvGrpSpPr>
        <p:grpSpPr bwMode="auto">
          <a:xfrm>
            <a:off x="0" y="6048375"/>
            <a:ext cx="12192000" cy="287338"/>
            <a:chOff x="-1800000" y="1800000"/>
            <a:chExt cx="9144000" cy="288000"/>
          </a:xfrm>
        </p:grpSpPr>
        <p:sp>
          <p:nvSpPr>
            <p:cNvPr id="23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4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5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6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7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28" name="AutoShape 73"/>
          <p:cNvSpPr>
            <a:spLocks noChangeArrowheads="1"/>
          </p:cNvSpPr>
          <p:nvPr/>
        </p:nvSpPr>
        <p:spPr bwMode="auto">
          <a:xfrm rot="10800000">
            <a:off x="814918" y="908050"/>
            <a:ext cx="673100" cy="433388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pic>
        <p:nvPicPr>
          <p:cNvPr id="29" name="Picture 28" descr="未命名 -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292351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27" descr="未命名 -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9" t="3796" r="14021" b="50000"/>
          <a:stretch>
            <a:fillRect/>
          </a:stretch>
        </p:blipFill>
        <p:spPr bwMode="auto">
          <a:xfrm>
            <a:off x="-143933" y="863601"/>
            <a:ext cx="1200151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35"/>
          <p:cNvSpPr txBox="1">
            <a:spLocks noChangeArrowheads="1"/>
          </p:cNvSpPr>
          <p:nvPr/>
        </p:nvSpPr>
        <p:spPr bwMode="auto">
          <a:xfrm>
            <a:off x="2159000" y="0"/>
            <a:ext cx="9408584" cy="4000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TW" sz="2000" b="0" dirty="0">
                <a:solidFill>
                  <a:schemeClr val="bg1"/>
                </a:solidFill>
                <a:latin typeface="Arial Black" pitchFamily="34" charset="0"/>
              </a:rPr>
              <a:t>National Central University</a:t>
            </a:r>
            <a:endParaRPr lang="en-US" altLang="zh-TW" sz="20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32" name="Rectangle 37"/>
          <p:cNvSpPr>
            <a:spLocks noChangeArrowheads="1"/>
          </p:cNvSpPr>
          <p:nvPr/>
        </p:nvSpPr>
        <p:spPr bwMode="auto">
          <a:xfrm>
            <a:off x="6576485" y="333375"/>
            <a:ext cx="5615516" cy="215900"/>
          </a:xfrm>
          <a:prstGeom prst="rect">
            <a:avLst/>
          </a:prstGeom>
          <a:gradFill rotWithShape="1">
            <a:gsLst>
              <a:gs pos="0">
                <a:srgbClr val="33CCCC">
                  <a:alpha val="31000"/>
                </a:srgbClr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33" name="Text Box 38"/>
          <p:cNvSpPr txBox="1">
            <a:spLocks noChangeArrowheads="1"/>
          </p:cNvSpPr>
          <p:nvPr/>
        </p:nvSpPr>
        <p:spPr bwMode="auto">
          <a:xfrm>
            <a:off x="6527800" y="260350"/>
            <a:ext cx="5664200" cy="36988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TW" sz="1800" i="1" dirty="0">
                <a:solidFill>
                  <a:srgbClr val="003366"/>
                </a:solidFill>
              </a:rPr>
              <a:t>Department of Electrical Engineering</a:t>
            </a:r>
            <a:r>
              <a:rPr lang="en-US" altLang="zh-TW" sz="1800" b="0" i="1" dirty="0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165170" y="404815"/>
            <a:ext cx="2815167" cy="5894387"/>
          </a:xfrm>
          <a:prstGeom prst="rect">
            <a:avLst/>
          </a:prstGeo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719669" y="404815"/>
            <a:ext cx="8242300" cy="58943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fld id="{266E5063-07C1-4757-86BF-9D705246886D}" type="datetime1">
              <a:rPr lang="zh-TW" altLang="en-US" smtClean="0"/>
              <a:t>2022/5/6</a:t>
            </a:fld>
            <a:endParaRPr lang="zh-TW" altLang="en-US"/>
          </a:p>
        </p:txBody>
      </p:sp>
      <p:sp>
        <p:nvSpPr>
          <p:cNvPr id="3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endParaRPr lang="zh-TW" altLang="en-US"/>
          </a:p>
        </p:txBody>
      </p:sp>
      <p:sp>
        <p:nvSpPr>
          <p:cNvPr id="3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1595C01-E43F-4FE7-9054-C9F0A0A01B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17264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0"/>
          <p:cNvSpPr>
            <a:spLocks noChangeArrowheads="1"/>
          </p:cNvSpPr>
          <p:nvPr/>
        </p:nvSpPr>
        <p:spPr bwMode="auto">
          <a:xfrm>
            <a:off x="0" y="0"/>
            <a:ext cx="12192000" cy="2873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7" name="Rectangle 31"/>
          <p:cNvSpPr>
            <a:spLocks noChangeArrowheads="1"/>
          </p:cNvSpPr>
          <p:nvPr/>
        </p:nvSpPr>
        <p:spPr bwMode="auto">
          <a:xfrm>
            <a:off x="0" y="287339"/>
            <a:ext cx="12192000" cy="1368425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  <a:gs pos="5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8" name="Rectangle 34"/>
          <p:cNvSpPr>
            <a:spLocks noChangeArrowheads="1"/>
          </p:cNvSpPr>
          <p:nvPr/>
        </p:nvSpPr>
        <p:spPr bwMode="auto">
          <a:xfrm>
            <a:off x="0" y="6480175"/>
            <a:ext cx="12192000" cy="395288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zh-TW" sz="1800" b="0"/>
          </a:p>
        </p:txBody>
      </p:sp>
      <p:pic>
        <p:nvPicPr>
          <p:cNvPr id="9" name="Picture 40" descr="SP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0175"/>
            <a:ext cx="2863851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群組 6"/>
          <p:cNvGrpSpPr>
            <a:grpSpLocks/>
          </p:cNvGrpSpPr>
          <p:nvPr/>
        </p:nvGrpSpPr>
        <p:grpSpPr bwMode="auto">
          <a:xfrm>
            <a:off x="239185" y="360363"/>
            <a:ext cx="383116" cy="2519362"/>
            <a:chOff x="-1620688" y="288000"/>
            <a:chExt cx="287338" cy="2520000"/>
          </a:xfrm>
        </p:grpSpPr>
        <p:sp>
          <p:nvSpPr>
            <p:cNvPr id="11" name="Line 75"/>
            <p:cNvSpPr>
              <a:spLocks noChangeShapeType="1"/>
            </p:cNvSpPr>
            <p:nvPr/>
          </p:nvSpPr>
          <p:spPr bwMode="auto">
            <a:xfrm>
              <a:off x="-1620688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2" name="Line 80"/>
            <p:cNvSpPr>
              <a:spLocks noChangeShapeType="1"/>
            </p:cNvSpPr>
            <p:nvPr/>
          </p:nvSpPr>
          <p:spPr bwMode="auto">
            <a:xfrm>
              <a:off x="-1548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3" name="Line 81"/>
            <p:cNvSpPr>
              <a:spLocks noChangeShapeType="1"/>
            </p:cNvSpPr>
            <p:nvPr/>
          </p:nvSpPr>
          <p:spPr bwMode="auto">
            <a:xfrm>
              <a:off x="-1476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4" name="Line 82"/>
            <p:cNvSpPr>
              <a:spLocks noChangeShapeType="1"/>
            </p:cNvSpPr>
            <p:nvPr/>
          </p:nvSpPr>
          <p:spPr bwMode="auto">
            <a:xfrm>
              <a:off x="-1404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5" name="Line 83"/>
            <p:cNvSpPr>
              <a:spLocks noChangeShapeType="1"/>
            </p:cNvSpPr>
            <p:nvPr/>
          </p:nvSpPr>
          <p:spPr bwMode="auto">
            <a:xfrm>
              <a:off x="-133335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0" y="5616575"/>
            <a:ext cx="12192000" cy="863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graphicFrame>
        <p:nvGraphicFramePr>
          <p:cNvPr id="17" name="Object 126"/>
          <p:cNvGraphicFramePr>
            <a:graphicFrameLocks noChangeAspect="1"/>
          </p:cNvGraphicFramePr>
          <p:nvPr/>
        </p:nvGraphicFramePr>
        <p:xfrm>
          <a:off x="2927352" y="6516689"/>
          <a:ext cx="8401049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62" name="PhotoImpact" r:id="rId4" imgW="8482540" imgH="368254" progId="PI3.Image">
                  <p:embed/>
                </p:oleObj>
              </mc:Choice>
              <mc:Fallback>
                <p:oleObj name="PhotoImpact" r:id="rId4" imgW="8482540" imgH="368254" progId="PI3.Image">
                  <p:embed/>
                  <p:pic>
                    <p:nvPicPr>
                      <p:cNvPr id="17" name="Object 1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001C69"/>
                          </a:clrFrom>
                          <a:clrTo>
                            <a:srgbClr val="001C69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2" y="6516689"/>
                        <a:ext cx="8401049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群組 7"/>
          <p:cNvGrpSpPr>
            <a:grpSpLocks/>
          </p:cNvGrpSpPr>
          <p:nvPr/>
        </p:nvGrpSpPr>
        <p:grpSpPr bwMode="auto">
          <a:xfrm>
            <a:off x="0" y="576264"/>
            <a:ext cx="12192000" cy="287337"/>
            <a:chOff x="-1800000" y="1800000"/>
            <a:chExt cx="9144000" cy="288000"/>
          </a:xfrm>
        </p:grpSpPr>
        <p:sp>
          <p:nvSpPr>
            <p:cNvPr id="19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0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1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2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3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grpSp>
        <p:nvGrpSpPr>
          <p:cNvPr id="24" name="群組 57"/>
          <p:cNvGrpSpPr>
            <a:grpSpLocks/>
          </p:cNvGrpSpPr>
          <p:nvPr/>
        </p:nvGrpSpPr>
        <p:grpSpPr bwMode="auto">
          <a:xfrm>
            <a:off x="0" y="6048375"/>
            <a:ext cx="12192000" cy="287338"/>
            <a:chOff x="-1800000" y="1800000"/>
            <a:chExt cx="9144000" cy="288000"/>
          </a:xfrm>
        </p:grpSpPr>
        <p:sp>
          <p:nvSpPr>
            <p:cNvPr id="25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6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7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8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9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30" name="AutoShape 73"/>
          <p:cNvSpPr>
            <a:spLocks noChangeArrowheads="1"/>
          </p:cNvSpPr>
          <p:nvPr/>
        </p:nvSpPr>
        <p:spPr bwMode="auto">
          <a:xfrm rot="10800000">
            <a:off x="814918" y="908050"/>
            <a:ext cx="673100" cy="433388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pic>
        <p:nvPicPr>
          <p:cNvPr id="31" name="Picture 28" descr="未命名 -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292351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27" descr="未命名 -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9" t="3796" r="14021" b="50000"/>
          <a:stretch>
            <a:fillRect/>
          </a:stretch>
        </p:blipFill>
        <p:spPr bwMode="auto">
          <a:xfrm>
            <a:off x="-143933" y="863601"/>
            <a:ext cx="1200151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 Box 35"/>
          <p:cNvSpPr txBox="1">
            <a:spLocks noChangeArrowheads="1"/>
          </p:cNvSpPr>
          <p:nvPr/>
        </p:nvSpPr>
        <p:spPr bwMode="auto">
          <a:xfrm>
            <a:off x="2159000" y="0"/>
            <a:ext cx="9408584" cy="4000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TW" sz="2000" b="0" dirty="0">
                <a:solidFill>
                  <a:schemeClr val="bg1"/>
                </a:solidFill>
                <a:latin typeface="Arial Black" pitchFamily="34" charset="0"/>
              </a:rPr>
              <a:t>National Central University</a:t>
            </a:r>
            <a:endParaRPr lang="en-US" altLang="zh-TW" sz="20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34" name="Rectangle 37"/>
          <p:cNvSpPr>
            <a:spLocks noChangeArrowheads="1"/>
          </p:cNvSpPr>
          <p:nvPr/>
        </p:nvSpPr>
        <p:spPr bwMode="auto">
          <a:xfrm>
            <a:off x="6576485" y="333375"/>
            <a:ext cx="5615516" cy="215900"/>
          </a:xfrm>
          <a:prstGeom prst="rect">
            <a:avLst/>
          </a:prstGeom>
          <a:gradFill rotWithShape="1">
            <a:gsLst>
              <a:gs pos="0">
                <a:srgbClr val="33CCCC">
                  <a:alpha val="31000"/>
                </a:srgbClr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35" name="Text Box 38"/>
          <p:cNvSpPr txBox="1">
            <a:spLocks noChangeArrowheads="1"/>
          </p:cNvSpPr>
          <p:nvPr/>
        </p:nvSpPr>
        <p:spPr bwMode="auto">
          <a:xfrm>
            <a:off x="6527800" y="260350"/>
            <a:ext cx="5664200" cy="36988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TW" sz="1800" i="1" dirty="0">
                <a:solidFill>
                  <a:srgbClr val="003366"/>
                </a:solidFill>
              </a:rPr>
              <a:t>Department of Electrical Engineering</a:t>
            </a:r>
            <a:r>
              <a:rPr lang="en-US" altLang="zh-TW" sz="1800" b="0" i="1" dirty="0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07535" y="4048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719668" y="1773238"/>
            <a:ext cx="5384800" cy="45259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6307668" y="1773240"/>
            <a:ext cx="5384800" cy="21859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6307668" y="4111627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fld id="{BAA33B3D-82CA-4A81-A09E-E50805E3A288}" type="datetime1">
              <a:rPr lang="zh-TW" altLang="en-US" smtClean="0"/>
              <a:t>2022/5/6</a:t>
            </a:fld>
            <a:endParaRPr lang="zh-TW" altLang="en-US"/>
          </a:p>
        </p:txBody>
      </p:sp>
      <p:sp>
        <p:nvSpPr>
          <p:cNvPr id="3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endParaRPr lang="zh-TW" altLang="en-US"/>
          </a:p>
        </p:txBody>
      </p:sp>
      <p:sp>
        <p:nvSpPr>
          <p:cNvPr id="3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1595C01-E43F-4FE7-9054-C9F0A0A01B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14631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標題，四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0"/>
          <p:cNvSpPr>
            <a:spLocks noChangeArrowheads="1"/>
          </p:cNvSpPr>
          <p:nvPr/>
        </p:nvSpPr>
        <p:spPr bwMode="auto">
          <a:xfrm>
            <a:off x="0" y="0"/>
            <a:ext cx="12192000" cy="2873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8" name="Rectangle 31"/>
          <p:cNvSpPr>
            <a:spLocks noChangeArrowheads="1"/>
          </p:cNvSpPr>
          <p:nvPr/>
        </p:nvSpPr>
        <p:spPr bwMode="auto">
          <a:xfrm>
            <a:off x="0" y="287339"/>
            <a:ext cx="12192000" cy="1368425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  <a:gs pos="5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9" name="Rectangle 34"/>
          <p:cNvSpPr>
            <a:spLocks noChangeArrowheads="1"/>
          </p:cNvSpPr>
          <p:nvPr/>
        </p:nvSpPr>
        <p:spPr bwMode="auto">
          <a:xfrm>
            <a:off x="0" y="6480175"/>
            <a:ext cx="12192000" cy="395288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zh-TW" sz="1800" b="0"/>
          </a:p>
        </p:txBody>
      </p:sp>
      <p:pic>
        <p:nvPicPr>
          <p:cNvPr id="10" name="Picture 40" descr="SP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0175"/>
            <a:ext cx="2863851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群組 6"/>
          <p:cNvGrpSpPr>
            <a:grpSpLocks/>
          </p:cNvGrpSpPr>
          <p:nvPr/>
        </p:nvGrpSpPr>
        <p:grpSpPr bwMode="auto">
          <a:xfrm>
            <a:off x="239185" y="360363"/>
            <a:ext cx="383116" cy="2519362"/>
            <a:chOff x="-1620688" y="288000"/>
            <a:chExt cx="287338" cy="2520000"/>
          </a:xfrm>
        </p:grpSpPr>
        <p:sp>
          <p:nvSpPr>
            <p:cNvPr id="12" name="Line 75"/>
            <p:cNvSpPr>
              <a:spLocks noChangeShapeType="1"/>
            </p:cNvSpPr>
            <p:nvPr/>
          </p:nvSpPr>
          <p:spPr bwMode="auto">
            <a:xfrm>
              <a:off x="-1620688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3" name="Line 80"/>
            <p:cNvSpPr>
              <a:spLocks noChangeShapeType="1"/>
            </p:cNvSpPr>
            <p:nvPr/>
          </p:nvSpPr>
          <p:spPr bwMode="auto">
            <a:xfrm>
              <a:off x="-1548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4" name="Line 81"/>
            <p:cNvSpPr>
              <a:spLocks noChangeShapeType="1"/>
            </p:cNvSpPr>
            <p:nvPr/>
          </p:nvSpPr>
          <p:spPr bwMode="auto">
            <a:xfrm>
              <a:off x="-1476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5" name="Line 82"/>
            <p:cNvSpPr>
              <a:spLocks noChangeShapeType="1"/>
            </p:cNvSpPr>
            <p:nvPr/>
          </p:nvSpPr>
          <p:spPr bwMode="auto">
            <a:xfrm>
              <a:off x="-1404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6" name="Line 83"/>
            <p:cNvSpPr>
              <a:spLocks noChangeShapeType="1"/>
            </p:cNvSpPr>
            <p:nvPr/>
          </p:nvSpPr>
          <p:spPr bwMode="auto">
            <a:xfrm>
              <a:off x="-133335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0" y="5616575"/>
            <a:ext cx="12192000" cy="863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graphicFrame>
        <p:nvGraphicFramePr>
          <p:cNvPr id="18" name="Object 126"/>
          <p:cNvGraphicFramePr>
            <a:graphicFrameLocks noChangeAspect="1"/>
          </p:cNvGraphicFramePr>
          <p:nvPr/>
        </p:nvGraphicFramePr>
        <p:xfrm>
          <a:off x="2927352" y="6516689"/>
          <a:ext cx="8401049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86" name="PhotoImpact" r:id="rId4" imgW="8482540" imgH="368254" progId="PI3.Image">
                  <p:embed/>
                </p:oleObj>
              </mc:Choice>
              <mc:Fallback>
                <p:oleObj name="PhotoImpact" r:id="rId4" imgW="8482540" imgH="368254" progId="PI3.Image">
                  <p:embed/>
                  <p:pic>
                    <p:nvPicPr>
                      <p:cNvPr id="18" name="Object 1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001C69"/>
                          </a:clrFrom>
                          <a:clrTo>
                            <a:srgbClr val="001C69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2" y="6516689"/>
                        <a:ext cx="8401049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群組 7"/>
          <p:cNvGrpSpPr>
            <a:grpSpLocks/>
          </p:cNvGrpSpPr>
          <p:nvPr/>
        </p:nvGrpSpPr>
        <p:grpSpPr bwMode="auto">
          <a:xfrm>
            <a:off x="0" y="576264"/>
            <a:ext cx="12192000" cy="287337"/>
            <a:chOff x="-1800000" y="1800000"/>
            <a:chExt cx="9144000" cy="288000"/>
          </a:xfrm>
        </p:grpSpPr>
        <p:sp>
          <p:nvSpPr>
            <p:cNvPr id="20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1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2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3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4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grpSp>
        <p:nvGrpSpPr>
          <p:cNvPr id="25" name="群組 57"/>
          <p:cNvGrpSpPr>
            <a:grpSpLocks/>
          </p:cNvGrpSpPr>
          <p:nvPr/>
        </p:nvGrpSpPr>
        <p:grpSpPr bwMode="auto">
          <a:xfrm>
            <a:off x="0" y="6048375"/>
            <a:ext cx="12192000" cy="287338"/>
            <a:chOff x="-1800000" y="1800000"/>
            <a:chExt cx="9144000" cy="288000"/>
          </a:xfrm>
        </p:grpSpPr>
        <p:sp>
          <p:nvSpPr>
            <p:cNvPr id="26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7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8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9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30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31" name="AutoShape 73"/>
          <p:cNvSpPr>
            <a:spLocks noChangeArrowheads="1"/>
          </p:cNvSpPr>
          <p:nvPr/>
        </p:nvSpPr>
        <p:spPr bwMode="auto">
          <a:xfrm rot="10800000">
            <a:off x="814918" y="908050"/>
            <a:ext cx="673100" cy="433388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pic>
        <p:nvPicPr>
          <p:cNvPr id="32" name="Picture 28" descr="未命名 -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292351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27" descr="未命名 -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9" t="3796" r="14021" b="50000"/>
          <a:stretch>
            <a:fillRect/>
          </a:stretch>
        </p:blipFill>
        <p:spPr bwMode="auto">
          <a:xfrm>
            <a:off x="-143933" y="863601"/>
            <a:ext cx="1200151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 Box 35"/>
          <p:cNvSpPr txBox="1">
            <a:spLocks noChangeArrowheads="1"/>
          </p:cNvSpPr>
          <p:nvPr/>
        </p:nvSpPr>
        <p:spPr bwMode="auto">
          <a:xfrm>
            <a:off x="2159000" y="0"/>
            <a:ext cx="9408584" cy="4000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TW" sz="2000" b="0" dirty="0">
                <a:solidFill>
                  <a:schemeClr val="bg1"/>
                </a:solidFill>
                <a:latin typeface="Arial Black" pitchFamily="34" charset="0"/>
              </a:rPr>
              <a:t>National Central University</a:t>
            </a:r>
            <a:endParaRPr lang="en-US" altLang="zh-TW" sz="20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35" name="Rectangle 37"/>
          <p:cNvSpPr>
            <a:spLocks noChangeArrowheads="1"/>
          </p:cNvSpPr>
          <p:nvPr/>
        </p:nvSpPr>
        <p:spPr bwMode="auto">
          <a:xfrm>
            <a:off x="6576485" y="333375"/>
            <a:ext cx="5615516" cy="215900"/>
          </a:xfrm>
          <a:prstGeom prst="rect">
            <a:avLst/>
          </a:prstGeom>
          <a:gradFill rotWithShape="1">
            <a:gsLst>
              <a:gs pos="0">
                <a:srgbClr val="33CCCC">
                  <a:alpha val="31000"/>
                </a:srgbClr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36" name="Text Box 38"/>
          <p:cNvSpPr txBox="1">
            <a:spLocks noChangeArrowheads="1"/>
          </p:cNvSpPr>
          <p:nvPr/>
        </p:nvSpPr>
        <p:spPr bwMode="auto">
          <a:xfrm>
            <a:off x="6527800" y="260350"/>
            <a:ext cx="5664200" cy="36988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TW" sz="1800" i="1" dirty="0">
                <a:solidFill>
                  <a:srgbClr val="003366"/>
                </a:solidFill>
              </a:rPr>
              <a:t>Department of Electrical Engineering</a:t>
            </a:r>
            <a:r>
              <a:rPr lang="en-US" altLang="zh-TW" sz="1800" b="0" i="1" dirty="0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 sz="quarter"/>
          </p:nvPr>
        </p:nvSpPr>
        <p:spPr>
          <a:xfrm>
            <a:off x="1007535" y="4048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719668" y="1773240"/>
            <a:ext cx="5384800" cy="21859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6307668" y="1773240"/>
            <a:ext cx="5384800" cy="21859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719668" y="4111627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307668" y="4111627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fld id="{E348A1B3-B607-4AD1-91B6-004E610571CF}" type="datetime1">
              <a:rPr lang="zh-TW" altLang="en-US" smtClean="0"/>
              <a:t>2022/5/6</a:t>
            </a:fld>
            <a:endParaRPr lang="zh-TW" altLang="en-US"/>
          </a:p>
        </p:txBody>
      </p:sp>
      <p:sp>
        <p:nvSpPr>
          <p:cNvPr id="3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endParaRPr lang="zh-TW" altLang="en-US"/>
          </a:p>
        </p:txBody>
      </p:sp>
      <p:sp>
        <p:nvSpPr>
          <p:cNvPr id="3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1595C01-E43F-4FE7-9054-C9F0A0A01B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46341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0"/>
          <p:cNvSpPr>
            <a:spLocks noChangeArrowheads="1"/>
          </p:cNvSpPr>
          <p:nvPr/>
        </p:nvSpPr>
        <p:spPr bwMode="auto">
          <a:xfrm>
            <a:off x="0" y="0"/>
            <a:ext cx="12192000" cy="2873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6" name="Rectangle 31"/>
          <p:cNvSpPr>
            <a:spLocks noChangeArrowheads="1"/>
          </p:cNvSpPr>
          <p:nvPr/>
        </p:nvSpPr>
        <p:spPr bwMode="auto">
          <a:xfrm>
            <a:off x="0" y="287339"/>
            <a:ext cx="12192000" cy="1368425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  <a:gs pos="5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7" name="Rectangle 34"/>
          <p:cNvSpPr>
            <a:spLocks noChangeArrowheads="1"/>
          </p:cNvSpPr>
          <p:nvPr/>
        </p:nvSpPr>
        <p:spPr bwMode="auto">
          <a:xfrm>
            <a:off x="0" y="6480175"/>
            <a:ext cx="12192000" cy="395288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zh-TW" sz="1800" b="0"/>
          </a:p>
        </p:txBody>
      </p:sp>
      <p:pic>
        <p:nvPicPr>
          <p:cNvPr id="8" name="Picture 40" descr="SP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0175"/>
            <a:ext cx="2863851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群組 6"/>
          <p:cNvGrpSpPr>
            <a:grpSpLocks/>
          </p:cNvGrpSpPr>
          <p:nvPr/>
        </p:nvGrpSpPr>
        <p:grpSpPr bwMode="auto">
          <a:xfrm>
            <a:off x="239185" y="360363"/>
            <a:ext cx="383116" cy="2519362"/>
            <a:chOff x="-1620688" y="288000"/>
            <a:chExt cx="287338" cy="2520000"/>
          </a:xfrm>
        </p:grpSpPr>
        <p:sp>
          <p:nvSpPr>
            <p:cNvPr id="10" name="Line 75"/>
            <p:cNvSpPr>
              <a:spLocks noChangeShapeType="1"/>
            </p:cNvSpPr>
            <p:nvPr/>
          </p:nvSpPr>
          <p:spPr bwMode="auto">
            <a:xfrm>
              <a:off x="-1620688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1" name="Line 80"/>
            <p:cNvSpPr>
              <a:spLocks noChangeShapeType="1"/>
            </p:cNvSpPr>
            <p:nvPr/>
          </p:nvSpPr>
          <p:spPr bwMode="auto">
            <a:xfrm>
              <a:off x="-1548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2" name="Line 81"/>
            <p:cNvSpPr>
              <a:spLocks noChangeShapeType="1"/>
            </p:cNvSpPr>
            <p:nvPr/>
          </p:nvSpPr>
          <p:spPr bwMode="auto">
            <a:xfrm>
              <a:off x="-1476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3" name="Line 82"/>
            <p:cNvSpPr>
              <a:spLocks noChangeShapeType="1"/>
            </p:cNvSpPr>
            <p:nvPr/>
          </p:nvSpPr>
          <p:spPr bwMode="auto">
            <a:xfrm>
              <a:off x="-1404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4" name="Line 83"/>
            <p:cNvSpPr>
              <a:spLocks noChangeShapeType="1"/>
            </p:cNvSpPr>
            <p:nvPr/>
          </p:nvSpPr>
          <p:spPr bwMode="auto">
            <a:xfrm>
              <a:off x="-133335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5616575"/>
            <a:ext cx="12192000" cy="863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graphicFrame>
        <p:nvGraphicFramePr>
          <p:cNvPr id="16" name="Object 126"/>
          <p:cNvGraphicFramePr>
            <a:graphicFrameLocks noChangeAspect="1"/>
          </p:cNvGraphicFramePr>
          <p:nvPr/>
        </p:nvGraphicFramePr>
        <p:xfrm>
          <a:off x="2927352" y="6516689"/>
          <a:ext cx="8401049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10" name="PhotoImpact" r:id="rId4" imgW="8482540" imgH="368254" progId="PI3.Image">
                  <p:embed/>
                </p:oleObj>
              </mc:Choice>
              <mc:Fallback>
                <p:oleObj name="PhotoImpact" r:id="rId4" imgW="8482540" imgH="368254" progId="PI3.Image">
                  <p:embed/>
                  <p:pic>
                    <p:nvPicPr>
                      <p:cNvPr id="16" name="Object 1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001C69"/>
                          </a:clrFrom>
                          <a:clrTo>
                            <a:srgbClr val="001C69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2" y="6516689"/>
                        <a:ext cx="8401049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群組 7"/>
          <p:cNvGrpSpPr>
            <a:grpSpLocks/>
          </p:cNvGrpSpPr>
          <p:nvPr/>
        </p:nvGrpSpPr>
        <p:grpSpPr bwMode="auto">
          <a:xfrm>
            <a:off x="0" y="576264"/>
            <a:ext cx="12192000" cy="287337"/>
            <a:chOff x="-1800000" y="1800000"/>
            <a:chExt cx="9144000" cy="288000"/>
          </a:xfrm>
        </p:grpSpPr>
        <p:sp>
          <p:nvSpPr>
            <p:cNvPr id="18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9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0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1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2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grpSp>
        <p:nvGrpSpPr>
          <p:cNvPr id="23" name="群組 57"/>
          <p:cNvGrpSpPr>
            <a:grpSpLocks/>
          </p:cNvGrpSpPr>
          <p:nvPr/>
        </p:nvGrpSpPr>
        <p:grpSpPr bwMode="auto">
          <a:xfrm>
            <a:off x="0" y="6048375"/>
            <a:ext cx="12192000" cy="287338"/>
            <a:chOff x="-1800000" y="1800000"/>
            <a:chExt cx="9144000" cy="288000"/>
          </a:xfrm>
        </p:grpSpPr>
        <p:sp>
          <p:nvSpPr>
            <p:cNvPr id="24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5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6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7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8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29" name="AutoShape 73"/>
          <p:cNvSpPr>
            <a:spLocks noChangeArrowheads="1"/>
          </p:cNvSpPr>
          <p:nvPr/>
        </p:nvSpPr>
        <p:spPr bwMode="auto">
          <a:xfrm rot="10800000">
            <a:off x="814918" y="908050"/>
            <a:ext cx="673100" cy="433388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pic>
        <p:nvPicPr>
          <p:cNvPr id="30" name="Picture 28" descr="未命名 -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292351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27" descr="未命名 -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9" t="3796" r="14021" b="50000"/>
          <a:stretch>
            <a:fillRect/>
          </a:stretch>
        </p:blipFill>
        <p:spPr bwMode="auto">
          <a:xfrm>
            <a:off x="-143933" y="863601"/>
            <a:ext cx="1200151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 Box 35"/>
          <p:cNvSpPr txBox="1">
            <a:spLocks noChangeArrowheads="1"/>
          </p:cNvSpPr>
          <p:nvPr/>
        </p:nvSpPr>
        <p:spPr bwMode="auto">
          <a:xfrm>
            <a:off x="2159000" y="0"/>
            <a:ext cx="9408584" cy="4000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TW" sz="2000" b="0" dirty="0">
                <a:solidFill>
                  <a:schemeClr val="bg1"/>
                </a:solidFill>
                <a:latin typeface="Arial Black" pitchFamily="34" charset="0"/>
              </a:rPr>
              <a:t>National Central University</a:t>
            </a:r>
            <a:endParaRPr lang="en-US" altLang="zh-TW" sz="20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33" name="Rectangle 37"/>
          <p:cNvSpPr>
            <a:spLocks noChangeArrowheads="1"/>
          </p:cNvSpPr>
          <p:nvPr/>
        </p:nvSpPr>
        <p:spPr bwMode="auto">
          <a:xfrm>
            <a:off x="6576485" y="333375"/>
            <a:ext cx="5615516" cy="215900"/>
          </a:xfrm>
          <a:prstGeom prst="rect">
            <a:avLst/>
          </a:prstGeom>
          <a:gradFill rotWithShape="1">
            <a:gsLst>
              <a:gs pos="0">
                <a:srgbClr val="33CCCC">
                  <a:alpha val="31000"/>
                </a:srgbClr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34" name="Text Box 38"/>
          <p:cNvSpPr txBox="1">
            <a:spLocks noChangeArrowheads="1"/>
          </p:cNvSpPr>
          <p:nvPr/>
        </p:nvSpPr>
        <p:spPr bwMode="auto">
          <a:xfrm>
            <a:off x="6527800" y="260350"/>
            <a:ext cx="5664200" cy="36988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TW" sz="1800" i="1" dirty="0">
                <a:solidFill>
                  <a:srgbClr val="003366"/>
                </a:solidFill>
              </a:rPr>
              <a:t>Department of Electrical Engineering</a:t>
            </a:r>
            <a:r>
              <a:rPr lang="en-US" altLang="zh-TW" sz="1800" b="0" i="1" dirty="0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07535" y="4048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719668" y="1773238"/>
            <a:ext cx="5384800" cy="45259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7668" y="1773238"/>
            <a:ext cx="5384800" cy="45259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fld id="{5779813F-4C17-4033-87C2-643DB87FD198}" type="datetime1">
              <a:rPr lang="zh-TW" altLang="en-US" smtClean="0"/>
              <a:t>2022/5/6</a:t>
            </a:fld>
            <a:endParaRPr lang="zh-TW" altLang="en-US"/>
          </a:p>
        </p:txBody>
      </p:sp>
      <p:sp>
        <p:nvSpPr>
          <p:cNvPr id="3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endParaRPr lang="zh-TW" altLang="en-US"/>
          </a:p>
        </p:txBody>
      </p:sp>
      <p:sp>
        <p:nvSpPr>
          <p:cNvPr id="3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1595C01-E43F-4FE7-9054-C9F0A0A01B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8728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88E105-D256-4DB9-8679-09AA7918EDBF}" type="datetime1">
              <a:rPr lang="zh-TW" altLang="en-US" smtClean="0"/>
              <a:t>2022/5/6</a:t>
            </a:fld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595C01-E43F-4FE7-9054-C9F0A0A01B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5741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0"/>
          <p:cNvSpPr>
            <a:spLocks noChangeArrowheads="1"/>
          </p:cNvSpPr>
          <p:nvPr/>
        </p:nvSpPr>
        <p:spPr bwMode="auto">
          <a:xfrm>
            <a:off x="0" y="0"/>
            <a:ext cx="12192000" cy="2873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7" name="Rectangle 31"/>
          <p:cNvSpPr>
            <a:spLocks noChangeArrowheads="1"/>
          </p:cNvSpPr>
          <p:nvPr/>
        </p:nvSpPr>
        <p:spPr bwMode="auto">
          <a:xfrm>
            <a:off x="0" y="287339"/>
            <a:ext cx="12192000" cy="1368425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  <a:gs pos="5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8" name="Rectangle 34"/>
          <p:cNvSpPr>
            <a:spLocks noChangeArrowheads="1"/>
          </p:cNvSpPr>
          <p:nvPr/>
        </p:nvSpPr>
        <p:spPr bwMode="auto">
          <a:xfrm>
            <a:off x="0" y="6480175"/>
            <a:ext cx="12192000" cy="395288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zh-TW" sz="1800" b="0"/>
          </a:p>
        </p:txBody>
      </p:sp>
      <p:pic>
        <p:nvPicPr>
          <p:cNvPr id="9" name="Picture 40" descr="SP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0175"/>
            <a:ext cx="2863851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群組 6"/>
          <p:cNvGrpSpPr>
            <a:grpSpLocks/>
          </p:cNvGrpSpPr>
          <p:nvPr/>
        </p:nvGrpSpPr>
        <p:grpSpPr bwMode="auto">
          <a:xfrm>
            <a:off x="239185" y="360363"/>
            <a:ext cx="383116" cy="2519362"/>
            <a:chOff x="-1620688" y="288000"/>
            <a:chExt cx="287338" cy="2520000"/>
          </a:xfrm>
        </p:grpSpPr>
        <p:sp>
          <p:nvSpPr>
            <p:cNvPr id="11" name="Line 75"/>
            <p:cNvSpPr>
              <a:spLocks noChangeShapeType="1"/>
            </p:cNvSpPr>
            <p:nvPr/>
          </p:nvSpPr>
          <p:spPr bwMode="auto">
            <a:xfrm>
              <a:off x="-1620688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2" name="Line 80"/>
            <p:cNvSpPr>
              <a:spLocks noChangeShapeType="1"/>
            </p:cNvSpPr>
            <p:nvPr/>
          </p:nvSpPr>
          <p:spPr bwMode="auto">
            <a:xfrm>
              <a:off x="-1548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3" name="Line 81"/>
            <p:cNvSpPr>
              <a:spLocks noChangeShapeType="1"/>
            </p:cNvSpPr>
            <p:nvPr/>
          </p:nvSpPr>
          <p:spPr bwMode="auto">
            <a:xfrm>
              <a:off x="-1476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4" name="Line 82"/>
            <p:cNvSpPr>
              <a:spLocks noChangeShapeType="1"/>
            </p:cNvSpPr>
            <p:nvPr/>
          </p:nvSpPr>
          <p:spPr bwMode="auto">
            <a:xfrm>
              <a:off x="-1404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5" name="Line 83"/>
            <p:cNvSpPr>
              <a:spLocks noChangeShapeType="1"/>
            </p:cNvSpPr>
            <p:nvPr/>
          </p:nvSpPr>
          <p:spPr bwMode="auto">
            <a:xfrm>
              <a:off x="-133335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0" y="5616575"/>
            <a:ext cx="12192000" cy="863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graphicFrame>
        <p:nvGraphicFramePr>
          <p:cNvPr id="17" name="Object 126"/>
          <p:cNvGraphicFramePr>
            <a:graphicFrameLocks noChangeAspect="1"/>
          </p:cNvGraphicFramePr>
          <p:nvPr/>
        </p:nvGraphicFramePr>
        <p:xfrm>
          <a:off x="2927352" y="6516689"/>
          <a:ext cx="8401049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34" name="PhotoImpact" r:id="rId4" imgW="8482540" imgH="368254" progId="PI3.Image">
                  <p:embed/>
                </p:oleObj>
              </mc:Choice>
              <mc:Fallback>
                <p:oleObj name="PhotoImpact" r:id="rId4" imgW="8482540" imgH="368254" progId="PI3.Image">
                  <p:embed/>
                  <p:pic>
                    <p:nvPicPr>
                      <p:cNvPr id="17" name="Object 1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001C69"/>
                          </a:clrFrom>
                          <a:clrTo>
                            <a:srgbClr val="001C69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2" y="6516689"/>
                        <a:ext cx="8401049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群組 7"/>
          <p:cNvGrpSpPr>
            <a:grpSpLocks/>
          </p:cNvGrpSpPr>
          <p:nvPr/>
        </p:nvGrpSpPr>
        <p:grpSpPr bwMode="auto">
          <a:xfrm>
            <a:off x="0" y="576264"/>
            <a:ext cx="12192000" cy="287337"/>
            <a:chOff x="-1800000" y="1800000"/>
            <a:chExt cx="9144000" cy="288000"/>
          </a:xfrm>
        </p:grpSpPr>
        <p:sp>
          <p:nvSpPr>
            <p:cNvPr id="19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0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1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2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3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grpSp>
        <p:nvGrpSpPr>
          <p:cNvPr id="24" name="群組 57"/>
          <p:cNvGrpSpPr>
            <a:grpSpLocks/>
          </p:cNvGrpSpPr>
          <p:nvPr/>
        </p:nvGrpSpPr>
        <p:grpSpPr bwMode="auto">
          <a:xfrm>
            <a:off x="0" y="6048375"/>
            <a:ext cx="12192000" cy="287338"/>
            <a:chOff x="-1800000" y="1800000"/>
            <a:chExt cx="9144000" cy="288000"/>
          </a:xfrm>
        </p:grpSpPr>
        <p:sp>
          <p:nvSpPr>
            <p:cNvPr id="25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6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7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8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9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30" name="AutoShape 73"/>
          <p:cNvSpPr>
            <a:spLocks noChangeArrowheads="1"/>
          </p:cNvSpPr>
          <p:nvPr/>
        </p:nvSpPr>
        <p:spPr bwMode="auto">
          <a:xfrm rot="10800000">
            <a:off x="814918" y="908050"/>
            <a:ext cx="673100" cy="433388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pic>
        <p:nvPicPr>
          <p:cNvPr id="31" name="Picture 28" descr="未命名 -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292351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27" descr="未命名 -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9" t="3796" r="14021" b="50000"/>
          <a:stretch>
            <a:fillRect/>
          </a:stretch>
        </p:blipFill>
        <p:spPr bwMode="auto">
          <a:xfrm>
            <a:off x="-143933" y="863601"/>
            <a:ext cx="1200151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 Box 35"/>
          <p:cNvSpPr txBox="1">
            <a:spLocks noChangeArrowheads="1"/>
          </p:cNvSpPr>
          <p:nvPr/>
        </p:nvSpPr>
        <p:spPr bwMode="auto">
          <a:xfrm>
            <a:off x="2159000" y="0"/>
            <a:ext cx="9408584" cy="4000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TW" sz="2000" b="0" dirty="0">
                <a:solidFill>
                  <a:schemeClr val="bg1"/>
                </a:solidFill>
                <a:latin typeface="Arial Black" pitchFamily="34" charset="0"/>
              </a:rPr>
              <a:t>National Central University</a:t>
            </a:r>
            <a:endParaRPr lang="en-US" altLang="zh-TW" sz="20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34" name="Rectangle 37"/>
          <p:cNvSpPr>
            <a:spLocks noChangeArrowheads="1"/>
          </p:cNvSpPr>
          <p:nvPr/>
        </p:nvSpPr>
        <p:spPr bwMode="auto">
          <a:xfrm>
            <a:off x="6576485" y="333375"/>
            <a:ext cx="5615516" cy="215900"/>
          </a:xfrm>
          <a:prstGeom prst="rect">
            <a:avLst/>
          </a:prstGeom>
          <a:gradFill rotWithShape="1">
            <a:gsLst>
              <a:gs pos="0">
                <a:srgbClr val="33CCCC">
                  <a:alpha val="31000"/>
                </a:srgbClr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35" name="Text Box 38"/>
          <p:cNvSpPr txBox="1">
            <a:spLocks noChangeArrowheads="1"/>
          </p:cNvSpPr>
          <p:nvPr/>
        </p:nvSpPr>
        <p:spPr bwMode="auto">
          <a:xfrm>
            <a:off x="6527800" y="260350"/>
            <a:ext cx="5664200" cy="36988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TW" sz="1800" i="1" dirty="0">
                <a:solidFill>
                  <a:srgbClr val="003366"/>
                </a:solidFill>
              </a:rPr>
              <a:t>Department of Electrical Engineering</a:t>
            </a:r>
            <a:r>
              <a:rPr lang="en-US" altLang="zh-TW" sz="1800" b="0" i="1" dirty="0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07535" y="4048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719668" y="1773238"/>
            <a:ext cx="5384800" cy="45259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6307668" y="1773240"/>
            <a:ext cx="5384800" cy="21859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6307668" y="4111627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fld id="{2C704DFA-2E3F-4C44-B967-04462B667CF9}" type="datetime1">
              <a:rPr lang="zh-TW" altLang="en-US" smtClean="0"/>
              <a:t>2022/5/6</a:t>
            </a:fld>
            <a:endParaRPr lang="zh-TW" altLang="en-US"/>
          </a:p>
        </p:txBody>
      </p:sp>
      <p:sp>
        <p:nvSpPr>
          <p:cNvPr id="3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endParaRPr lang="zh-TW" altLang="en-US"/>
          </a:p>
        </p:txBody>
      </p:sp>
      <p:sp>
        <p:nvSpPr>
          <p:cNvPr id="3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1595C01-E43F-4FE7-9054-C9F0A0A01B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47007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0"/>
          <p:cNvSpPr>
            <a:spLocks noChangeArrowheads="1"/>
          </p:cNvSpPr>
          <p:nvPr/>
        </p:nvSpPr>
        <p:spPr bwMode="auto">
          <a:xfrm>
            <a:off x="0" y="0"/>
            <a:ext cx="12192000" cy="2873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5" name="Rectangle 31"/>
          <p:cNvSpPr>
            <a:spLocks noChangeArrowheads="1"/>
          </p:cNvSpPr>
          <p:nvPr/>
        </p:nvSpPr>
        <p:spPr bwMode="auto">
          <a:xfrm>
            <a:off x="0" y="287339"/>
            <a:ext cx="12192000" cy="1368425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  <a:gs pos="5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6" name="Rectangle 34"/>
          <p:cNvSpPr>
            <a:spLocks noChangeArrowheads="1"/>
          </p:cNvSpPr>
          <p:nvPr/>
        </p:nvSpPr>
        <p:spPr bwMode="auto">
          <a:xfrm>
            <a:off x="0" y="6480175"/>
            <a:ext cx="12192000" cy="395288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zh-TW" sz="1800" b="0"/>
          </a:p>
        </p:txBody>
      </p:sp>
      <p:pic>
        <p:nvPicPr>
          <p:cNvPr id="7" name="Picture 40" descr="SP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0175"/>
            <a:ext cx="2863851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群組 6"/>
          <p:cNvGrpSpPr>
            <a:grpSpLocks/>
          </p:cNvGrpSpPr>
          <p:nvPr/>
        </p:nvGrpSpPr>
        <p:grpSpPr bwMode="auto">
          <a:xfrm>
            <a:off x="239185" y="360363"/>
            <a:ext cx="383116" cy="2519362"/>
            <a:chOff x="-1620688" y="288000"/>
            <a:chExt cx="287338" cy="2520000"/>
          </a:xfrm>
        </p:grpSpPr>
        <p:sp>
          <p:nvSpPr>
            <p:cNvPr id="9" name="Line 75"/>
            <p:cNvSpPr>
              <a:spLocks noChangeShapeType="1"/>
            </p:cNvSpPr>
            <p:nvPr/>
          </p:nvSpPr>
          <p:spPr bwMode="auto">
            <a:xfrm>
              <a:off x="-1620688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0" name="Line 80"/>
            <p:cNvSpPr>
              <a:spLocks noChangeShapeType="1"/>
            </p:cNvSpPr>
            <p:nvPr/>
          </p:nvSpPr>
          <p:spPr bwMode="auto">
            <a:xfrm>
              <a:off x="-1548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1" name="Line 81"/>
            <p:cNvSpPr>
              <a:spLocks noChangeShapeType="1"/>
            </p:cNvSpPr>
            <p:nvPr/>
          </p:nvSpPr>
          <p:spPr bwMode="auto">
            <a:xfrm>
              <a:off x="-1476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2" name="Line 82"/>
            <p:cNvSpPr>
              <a:spLocks noChangeShapeType="1"/>
            </p:cNvSpPr>
            <p:nvPr/>
          </p:nvSpPr>
          <p:spPr bwMode="auto">
            <a:xfrm>
              <a:off x="-1404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3" name="Line 83"/>
            <p:cNvSpPr>
              <a:spLocks noChangeShapeType="1"/>
            </p:cNvSpPr>
            <p:nvPr/>
          </p:nvSpPr>
          <p:spPr bwMode="auto">
            <a:xfrm>
              <a:off x="-133335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0" y="5616575"/>
            <a:ext cx="12192000" cy="863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graphicFrame>
        <p:nvGraphicFramePr>
          <p:cNvPr id="15" name="Object 126"/>
          <p:cNvGraphicFramePr>
            <a:graphicFrameLocks noChangeAspect="1"/>
          </p:cNvGraphicFramePr>
          <p:nvPr/>
        </p:nvGraphicFramePr>
        <p:xfrm>
          <a:off x="2927352" y="6516689"/>
          <a:ext cx="8401049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458" name="PhotoImpact" r:id="rId4" imgW="8482540" imgH="368254" progId="PI3.Image">
                  <p:embed/>
                </p:oleObj>
              </mc:Choice>
              <mc:Fallback>
                <p:oleObj name="PhotoImpact" r:id="rId4" imgW="8482540" imgH="368254" progId="PI3.Image">
                  <p:embed/>
                  <p:pic>
                    <p:nvPicPr>
                      <p:cNvPr id="15" name="Object 1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001C69"/>
                          </a:clrFrom>
                          <a:clrTo>
                            <a:srgbClr val="001C69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2" y="6516689"/>
                        <a:ext cx="8401049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群組 7"/>
          <p:cNvGrpSpPr>
            <a:grpSpLocks/>
          </p:cNvGrpSpPr>
          <p:nvPr/>
        </p:nvGrpSpPr>
        <p:grpSpPr bwMode="auto">
          <a:xfrm>
            <a:off x="0" y="576264"/>
            <a:ext cx="12192000" cy="287337"/>
            <a:chOff x="-1800000" y="1800000"/>
            <a:chExt cx="9144000" cy="288000"/>
          </a:xfrm>
        </p:grpSpPr>
        <p:sp>
          <p:nvSpPr>
            <p:cNvPr id="17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8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9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0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1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grpSp>
        <p:nvGrpSpPr>
          <p:cNvPr id="22" name="群組 57"/>
          <p:cNvGrpSpPr>
            <a:grpSpLocks/>
          </p:cNvGrpSpPr>
          <p:nvPr/>
        </p:nvGrpSpPr>
        <p:grpSpPr bwMode="auto">
          <a:xfrm>
            <a:off x="0" y="6048375"/>
            <a:ext cx="12192000" cy="287338"/>
            <a:chOff x="-1800000" y="1800000"/>
            <a:chExt cx="9144000" cy="288000"/>
          </a:xfrm>
        </p:grpSpPr>
        <p:sp>
          <p:nvSpPr>
            <p:cNvPr id="23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4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5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6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7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28" name="AutoShape 73"/>
          <p:cNvSpPr>
            <a:spLocks noChangeArrowheads="1"/>
          </p:cNvSpPr>
          <p:nvPr/>
        </p:nvSpPr>
        <p:spPr bwMode="auto">
          <a:xfrm rot="10800000">
            <a:off x="814918" y="908050"/>
            <a:ext cx="673100" cy="433388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pic>
        <p:nvPicPr>
          <p:cNvPr id="29" name="Picture 28" descr="未命名 -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292351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27" descr="未命名 -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9" t="3796" r="14021" b="50000"/>
          <a:stretch>
            <a:fillRect/>
          </a:stretch>
        </p:blipFill>
        <p:spPr bwMode="auto">
          <a:xfrm>
            <a:off x="-143933" y="863601"/>
            <a:ext cx="1200151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35"/>
          <p:cNvSpPr txBox="1">
            <a:spLocks noChangeArrowheads="1"/>
          </p:cNvSpPr>
          <p:nvPr/>
        </p:nvSpPr>
        <p:spPr bwMode="auto">
          <a:xfrm>
            <a:off x="2159000" y="0"/>
            <a:ext cx="9408584" cy="4000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TW" sz="2000" b="0" dirty="0">
                <a:solidFill>
                  <a:schemeClr val="bg1"/>
                </a:solidFill>
                <a:latin typeface="Arial Black" pitchFamily="34" charset="0"/>
              </a:rPr>
              <a:t>National Central University</a:t>
            </a:r>
            <a:endParaRPr lang="en-US" altLang="zh-TW" sz="20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32" name="Rectangle 37"/>
          <p:cNvSpPr>
            <a:spLocks noChangeArrowheads="1"/>
          </p:cNvSpPr>
          <p:nvPr/>
        </p:nvSpPr>
        <p:spPr bwMode="auto">
          <a:xfrm>
            <a:off x="6576485" y="333375"/>
            <a:ext cx="5615516" cy="215900"/>
          </a:xfrm>
          <a:prstGeom prst="rect">
            <a:avLst/>
          </a:prstGeom>
          <a:gradFill rotWithShape="1">
            <a:gsLst>
              <a:gs pos="0">
                <a:srgbClr val="33CCCC">
                  <a:alpha val="31000"/>
                </a:srgbClr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33" name="Text Box 38"/>
          <p:cNvSpPr txBox="1">
            <a:spLocks noChangeArrowheads="1"/>
          </p:cNvSpPr>
          <p:nvPr/>
        </p:nvSpPr>
        <p:spPr bwMode="auto">
          <a:xfrm>
            <a:off x="6527800" y="260350"/>
            <a:ext cx="5664200" cy="36988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TW" sz="1800" i="1" dirty="0">
                <a:solidFill>
                  <a:srgbClr val="003366"/>
                </a:solidFill>
              </a:rPr>
              <a:t>Department of Electrical Engineering</a:t>
            </a:r>
            <a:r>
              <a:rPr lang="en-US" altLang="zh-TW" sz="1800" b="0" i="1" dirty="0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07535" y="4048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719668" y="1773238"/>
            <a:ext cx="10972800" cy="45259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noProof="0"/>
              <a:t>按一下圖示以新增表格</a:t>
            </a:r>
          </a:p>
        </p:txBody>
      </p:sp>
      <p:sp>
        <p:nvSpPr>
          <p:cNvPr id="3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fld id="{CFE5120A-7E3D-4F63-8E5F-805D0D9A061D}" type="datetime1">
              <a:rPr lang="zh-TW" altLang="en-US" smtClean="0"/>
              <a:t>2022/5/6</a:t>
            </a:fld>
            <a:endParaRPr lang="zh-TW" altLang="en-US"/>
          </a:p>
        </p:txBody>
      </p:sp>
      <p:sp>
        <p:nvSpPr>
          <p:cNvPr id="3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endParaRPr lang="zh-TW" altLang="en-US"/>
          </a:p>
        </p:txBody>
      </p:sp>
      <p:sp>
        <p:nvSpPr>
          <p:cNvPr id="3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1595C01-E43F-4FE7-9054-C9F0A0A01B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80865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0"/>
          <p:cNvSpPr>
            <a:spLocks noChangeArrowheads="1"/>
          </p:cNvSpPr>
          <p:nvPr/>
        </p:nvSpPr>
        <p:spPr bwMode="auto">
          <a:xfrm>
            <a:off x="0" y="0"/>
            <a:ext cx="12192000" cy="2873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4" name="Rectangle 31"/>
          <p:cNvSpPr>
            <a:spLocks noChangeArrowheads="1"/>
          </p:cNvSpPr>
          <p:nvPr/>
        </p:nvSpPr>
        <p:spPr bwMode="auto">
          <a:xfrm>
            <a:off x="0" y="287339"/>
            <a:ext cx="12192000" cy="1368425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  <a:gs pos="5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5" name="Rectangle 34"/>
          <p:cNvSpPr>
            <a:spLocks noChangeArrowheads="1"/>
          </p:cNvSpPr>
          <p:nvPr/>
        </p:nvSpPr>
        <p:spPr bwMode="auto">
          <a:xfrm>
            <a:off x="0" y="6480175"/>
            <a:ext cx="12192000" cy="395288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zh-TW" sz="1800" b="0"/>
          </a:p>
        </p:txBody>
      </p:sp>
      <p:pic>
        <p:nvPicPr>
          <p:cNvPr id="6" name="Picture 40" descr="SP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0175"/>
            <a:ext cx="2863851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群組 35"/>
          <p:cNvGrpSpPr>
            <a:grpSpLocks/>
          </p:cNvGrpSpPr>
          <p:nvPr/>
        </p:nvGrpSpPr>
        <p:grpSpPr bwMode="auto">
          <a:xfrm>
            <a:off x="239185" y="360363"/>
            <a:ext cx="383116" cy="2519362"/>
            <a:chOff x="-1620688" y="288000"/>
            <a:chExt cx="287338" cy="2520000"/>
          </a:xfrm>
        </p:grpSpPr>
        <p:sp>
          <p:nvSpPr>
            <p:cNvPr id="8" name="Line 75"/>
            <p:cNvSpPr>
              <a:spLocks noChangeShapeType="1"/>
            </p:cNvSpPr>
            <p:nvPr/>
          </p:nvSpPr>
          <p:spPr bwMode="auto">
            <a:xfrm>
              <a:off x="-1620688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9" name="Line 80"/>
            <p:cNvSpPr>
              <a:spLocks noChangeShapeType="1"/>
            </p:cNvSpPr>
            <p:nvPr/>
          </p:nvSpPr>
          <p:spPr bwMode="auto">
            <a:xfrm>
              <a:off x="-1548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0" name="Line 81"/>
            <p:cNvSpPr>
              <a:spLocks noChangeShapeType="1"/>
            </p:cNvSpPr>
            <p:nvPr/>
          </p:nvSpPr>
          <p:spPr bwMode="auto">
            <a:xfrm>
              <a:off x="-1476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1" name="Line 82"/>
            <p:cNvSpPr>
              <a:spLocks noChangeShapeType="1"/>
            </p:cNvSpPr>
            <p:nvPr/>
          </p:nvSpPr>
          <p:spPr bwMode="auto">
            <a:xfrm>
              <a:off x="-1404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2" name="Line 83"/>
            <p:cNvSpPr>
              <a:spLocks noChangeShapeType="1"/>
            </p:cNvSpPr>
            <p:nvPr/>
          </p:nvSpPr>
          <p:spPr bwMode="auto">
            <a:xfrm>
              <a:off x="-133335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0" y="5616575"/>
            <a:ext cx="12192000" cy="863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graphicFrame>
        <p:nvGraphicFramePr>
          <p:cNvPr id="14" name="Object 126"/>
          <p:cNvGraphicFramePr>
            <a:graphicFrameLocks noChangeAspect="1"/>
          </p:cNvGraphicFramePr>
          <p:nvPr/>
        </p:nvGraphicFramePr>
        <p:xfrm>
          <a:off x="2927352" y="6516689"/>
          <a:ext cx="8401049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82" name="PhotoImpact" r:id="rId4" imgW="8482540" imgH="368254" progId="PI3.Image">
                  <p:embed/>
                </p:oleObj>
              </mc:Choice>
              <mc:Fallback>
                <p:oleObj name="PhotoImpact" r:id="rId4" imgW="8482540" imgH="368254" progId="PI3.Image">
                  <p:embed/>
                  <p:pic>
                    <p:nvPicPr>
                      <p:cNvPr id="14" name="Object 1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001C69"/>
                          </a:clrFrom>
                          <a:clrTo>
                            <a:srgbClr val="001C69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2" y="6516689"/>
                        <a:ext cx="8401049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群組 7"/>
          <p:cNvGrpSpPr>
            <a:grpSpLocks/>
          </p:cNvGrpSpPr>
          <p:nvPr/>
        </p:nvGrpSpPr>
        <p:grpSpPr bwMode="auto">
          <a:xfrm>
            <a:off x="0" y="576264"/>
            <a:ext cx="12192000" cy="287337"/>
            <a:chOff x="-1800000" y="1800000"/>
            <a:chExt cx="9144000" cy="288000"/>
          </a:xfrm>
        </p:grpSpPr>
        <p:sp>
          <p:nvSpPr>
            <p:cNvPr id="16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7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8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9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0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grpSp>
        <p:nvGrpSpPr>
          <p:cNvPr id="21" name="群組 57"/>
          <p:cNvGrpSpPr>
            <a:grpSpLocks/>
          </p:cNvGrpSpPr>
          <p:nvPr/>
        </p:nvGrpSpPr>
        <p:grpSpPr bwMode="auto">
          <a:xfrm>
            <a:off x="0" y="6048375"/>
            <a:ext cx="12192000" cy="287338"/>
            <a:chOff x="-1800000" y="1800000"/>
            <a:chExt cx="9144000" cy="288000"/>
          </a:xfrm>
        </p:grpSpPr>
        <p:sp>
          <p:nvSpPr>
            <p:cNvPr id="22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3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4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5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6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27" name="AutoShape 73"/>
          <p:cNvSpPr>
            <a:spLocks noChangeArrowheads="1"/>
          </p:cNvSpPr>
          <p:nvPr/>
        </p:nvSpPr>
        <p:spPr bwMode="auto">
          <a:xfrm rot="10800000">
            <a:off x="814918" y="908050"/>
            <a:ext cx="673100" cy="433388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pic>
        <p:nvPicPr>
          <p:cNvPr id="28" name="Picture 28" descr="未命名 -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292351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27" descr="未命名 -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9" t="3796" r="14021" b="50000"/>
          <a:stretch>
            <a:fillRect/>
          </a:stretch>
        </p:blipFill>
        <p:spPr bwMode="auto">
          <a:xfrm>
            <a:off x="-143933" y="863601"/>
            <a:ext cx="1200151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 Box 35"/>
          <p:cNvSpPr txBox="1">
            <a:spLocks noChangeArrowheads="1"/>
          </p:cNvSpPr>
          <p:nvPr/>
        </p:nvSpPr>
        <p:spPr bwMode="auto">
          <a:xfrm>
            <a:off x="2159000" y="0"/>
            <a:ext cx="9408584" cy="4000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TW" sz="2000" b="0" dirty="0">
                <a:solidFill>
                  <a:schemeClr val="bg1"/>
                </a:solidFill>
                <a:latin typeface="Arial Black" pitchFamily="34" charset="0"/>
              </a:rPr>
              <a:t>National Central University</a:t>
            </a:r>
            <a:endParaRPr lang="en-US" altLang="zh-TW" sz="20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31" name="Rectangle 37"/>
          <p:cNvSpPr>
            <a:spLocks noChangeArrowheads="1"/>
          </p:cNvSpPr>
          <p:nvPr/>
        </p:nvSpPr>
        <p:spPr bwMode="auto">
          <a:xfrm>
            <a:off x="6576485" y="333375"/>
            <a:ext cx="5615516" cy="215900"/>
          </a:xfrm>
          <a:prstGeom prst="rect">
            <a:avLst/>
          </a:prstGeom>
          <a:gradFill rotWithShape="1">
            <a:gsLst>
              <a:gs pos="0">
                <a:srgbClr val="33CCCC">
                  <a:alpha val="31000"/>
                </a:srgbClr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32" name="Text Box 38"/>
          <p:cNvSpPr txBox="1">
            <a:spLocks noChangeArrowheads="1"/>
          </p:cNvSpPr>
          <p:nvPr/>
        </p:nvSpPr>
        <p:spPr bwMode="auto">
          <a:xfrm>
            <a:off x="6527800" y="260350"/>
            <a:ext cx="5664200" cy="36988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TW" sz="1800" i="1" dirty="0">
                <a:solidFill>
                  <a:srgbClr val="003366"/>
                </a:solidFill>
              </a:rPr>
              <a:t>Department of Electrical Engineering</a:t>
            </a:r>
            <a:r>
              <a:rPr lang="en-US" altLang="zh-TW" sz="1800" b="0" i="1" dirty="0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07533" y="4048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fld id="{11110E25-921F-4689-9F4E-015525C35DCC}" type="datetime1">
              <a:rPr lang="zh-TW" altLang="en-US" smtClean="0"/>
              <a:t>2022/5/6</a:t>
            </a:fld>
            <a:endParaRPr lang="zh-TW" altLang="en-US"/>
          </a:p>
        </p:txBody>
      </p:sp>
      <p:sp>
        <p:nvSpPr>
          <p:cNvPr id="3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endParaRPr lang="zh-TW" altLang="en-US"/>
          </a:p>
        </p:txBody>
      </p:sp>
      <p:sp>
        <p:nvSpPr>
          <p:cNvPr id="3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1595C01-E43F-4FE7-9054-C9F0A0A01B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01559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772816"/>
            <a:ext cx="12192000" cy="46805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10" name="標題 9"/>
          <p:cNvSpPr>
            <a:spLocks noGrp="1"/>
          </p:cNvSpPr>
          <p:nvPr>
            <p:ph type="title"/>
          </p:nvPr>
        </p:nvSpPr>
        <p:spPr>
          <a:xfrm>
            <a:off x="0" y="476672"/>
            <a:ext cx="12192000" cy="1152128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478835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0"/>
          <p:cNvSpPr>
            <a:spLocks noChangeArrowheads="1"/>
          </p:cNvSpPr>
          <p:nvPr/>
        </p:nvSpPr>
        <p:spPr bwMode="auto">
          <a:xfrm>
            <a:off x="0" y="0"/>
            <a:ext cx="12192000" cy="2873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4" name="Rectangle 31"/>
          <p:cNvSpPr>
            <a:spLocks noChangeArrowheads="1"/>
          </p:cNvSpPr>
          <p:nvPr/>
        </p:nvSpPr>
        <p:spPr bwMode="auto">
          <a:xfrm>
            <a:off x="0" y="287339"/>
            <a:ext cx="12192000" cy="1368425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  <a:gs pos="5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5" name="Rectangle 34"/>
          <p:cNvSpPr>
            <a:spLocks noChangeArrowheads="1"/>
          </p:cNvSpPr>
          <p:nvPr/>
        </p:nvSpPr>
        <p:spPr bwMode="auto">
          <a:xfrm>
            <a:off x="0" y="6480175"/>
            <a:ext cx="12192000" cy="395288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zh-TW" sz="1800" b="0"/>
          </a:p>
        </p:txBody>
      </p:sp>
      <p:pic>
        <p:nvPicPr>
          <p:cNvPr id="6" name="Picture 40" descr="SP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0175"/>
            <a:ext cx="2863851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群組 35"/>
          <p:cNvGrpSpPr>
            <a:grpSpLocks/>
          </p:cNvGrpSpPr>
          <p:nvPr/>
        </p:nvGrpSpPr>
        <p:grpSpPr bwMode="auto">
          <a:xfrm>
            <a:off x="239185" y="360363"/>
            <a:ext cx="383116" cy="2519362"/>
            <a:chOff x="-1620688" y="288000"/>
            <a:chExt cx="287338" cy="2520000"/>
          </a:xfrm>
        </p:grpSpPr>
        <p:sp>
          <p:nvSpPr>
            <p:cNvPr id="8" name="Line 75"/>
            <p:cNvSpPr>
              <a:spLocks noChangeShapeType="1"/>
            </p:cNvSpPr>
            <p:nvPr/>
          </p:nvSpPr>
          <p:spPr bwMode="auto">
            <a:xfrm>
              <a:off x="-1620688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9" name="Line 80"/>
            <p:cNvSpPr>
              <a:spLocks noChangeShapeType="1"/>
            </p:cNvSpPr>
            <p:nvPr/>
          </p:nvSpPr>
          <p:spPr bwMode="auto">
            <a:xfrm>
              <a:off x="-1548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0" name="Line 81"/>
            <p:cNvSpPr>
              <a:spLocks noChangeShapeType="1"/>
            </p:cNvSpPr>
            <p:nvPr/>
          </p:nvSpPr>
          <p:spPr bwMode="auto">
            <a:xfrm>
              <a:off x="-1476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1" name="Line 82"/>
            <p:cNvSpPr>
              <a:spLocks noChangeShapeType="1"/>
            </p:cNvSpPr>
            <p:nvPr/>
          </p:nvSpPr>
          <p:spPr bwMode="auto">
            <a:xfrm>
              <a:off x="-1404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2" name="Line 83"/>
            <p:cNvSpPr>
              <a:spLocks noChangeShapeType="1"/>
            </p:cNvSpPr>
            <p:nvPr/>
          </p:nvSpPr>
          <p:spPr bwMode="auto">
            <a:xfrm>
              <a:off x="-133335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0" y="5616575"/>
            <a:ext cx="12192000" cy="863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graphicFrame>
        <p:nvGraphicFramePr>
          <p:cNvPr id="14" name="Object 126"/>
          <p:cNvGraphicFramePr>
            <a:graphicFrameLocks noChangeAspect="1"/>
          </p:cNvGraphicFramePr>
          <p:nvPr/>
        </p:nvGraphicFramePr>
        <p:xfrm>
          <a:off x="2927352" y="6516689"/>
          <a:ext cx="8401049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506" name="PhotoImpact" r:id="rId4" imgW="8482540" imgH="368254" progId="PI3.Image">
                  <p:embed/>
                </p:oleObj>
              </mc:Choice>
              <mc:Fallback>
                <p:oleObj name="PhotoImpact" r:id="rId4" imgW="8482540" imgH="368254" progId="PI3.Image">
                  <p:embed/>
                  <p:pic>
                    <p:nvPicPr>
                      <p:cNvPr id="14" name="Object 1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001C69"/>
                          </a:clrFrom>
                          <a:clrTo>
                            <a:srgbClr val="001C69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2" y="6516689"/>
                        <a:ext cx="8401049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群組 7"/>
          <p:cNvGrpSpPr>
            <a:grpSpLocks/>
          </p:cNvGrpSpPr>
          <p:nvPr/>
        </p:nvGrpSpPr>
        <p:grpSpPr bwMode="auto">
          <a:xfrm>
            <a:off x="0" y="576264"/>
            <a:ext cx="12192000" cy="287337"/>
            <a:chOff x="-1800000" y="1800000"/>
            <a:chExt cx="9144000" cy="288000"/>
          </a:xfrm>
        </p:grpSpPr>
        <p:sp>
          <p:nvSpPr>
            <p:cNvPr id="16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7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8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9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0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grpSp>
        <p:nvGrpSpPr>
          <p:cNvPr id="21" name="群組 57"/>
          <p:cNvGrpSpPr>
            <a:grpSpLocks/>
          </p:cNvGrpSpPr>
          <p:nvPr/>
        </p:nvGrpSpPr>
        <p:grpSpPr bwMode="auto">
          <a:xfrm>
            <a:off x="0" y="6048375"/>
            <a:ext cx="12192000" cy="287338"/>
            <a:chOff x="-1800000" y="1800000"/>
            <a:chExt cx="9144000" cy="288000"/>
          </a:xfrm>
        </p:grpSpPr>
        <p:sp>
          <p:nvSpPr>
            <p:cNvPr id="22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3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4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5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6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27" name="AutoShape 73"/>
          <p:cNvSpPr>
            <a:spLocks noChangeArrowheads="1"/>
          </p:cNvSpPr>
          <p:nvPr/>
        </p:nvSpPr>
        <p:spPr bwMode="auto">
          <a:xfrm rot="10800000">
            <a:off x="814918" y="908050"/>
            <a:ext cx="673100" cy="433388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pic>
        <p:nvPicPr>
          <p:cNvPr id="28" name="Picture 28" descr="未命名 -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292351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27" descr="未命名 -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9" t="3796" r="14021" b="50000"/>
          <a:stretch>
            <a:fillRect/>
          </a:stretch>
        </p:blipFill>
        <p:spPr bwMode="auto">
          <a:xfrm>
            <a:off x="-143933" y="863601"/>
            <a:ext cx="1200151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 Box 35"/>
          <p:cNvSpPr txBox="1">
            <a:spLocks noChangeArrowheads="1"/>
          </p:cNvSpPr>
          <p:nvPr/>
        </p:nvSpPr>
        <p:spPr bwMode="auto">
          <a:xfrm>
            <a:off x="2159000" y="0"/>
            <a:ext cx="9408584" cy="4000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TW" sz="2000" b="0" dirty="0">
                <a:solidFill>
                  <a:schemeClr val="bg1"/>
                </a:solidFill>
                <a:latin typeface="Arial Black" pitchFamily="34" charset="0"/>
              </a:rPr>
              <a:t>National Central University</a:t>
            </a:r>
            <a:endParaRPr lang="en-US" altLang="zh-TW" sz="20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31" name="Rectangle 37"/>
          <p:cNvSpPr>
            <a:spLocks noChangeArrowheads="1"/>
          </p:cNvSpPr>
          <p:nvPr/>
        </p:nvSpPr>
        <p:spPr bwMode="auto">
          <a:xfrm>
            <a:off x="6576485" y="333375"/>
            <a:ext cx="5615516" cy="215900"/>
          </a:xfrm>
          <a:prstGeom prst="rect">
            <a:avLst/>
          </a:prstGeom>
          <a:gradFill rotWithShape="1">
            <a:gsLst>
              <a:gs pos="0">
                <a:srgbClr val="33CCCC">
                  <a:alpha val="31000"/>
                </a:srgbClr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32" name="Text Box 38"/>
          <p:cNvSpPr txBox="1">
            <a:spLocks noChangeArrowheads="1"/>
          </p:cNvSpPr>
          <p:nvPr/>
        </p:nvSpPr>
        <p:spPr bwMode="auto">
          <a:xfrm>
            <a:off x="6527800" y="260350"/>
            <a:ext cx="5664200" cy="36988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TW" sz="1800" i="1" dirty="0">
                <a:solidFill>
                  <a:srgbClr val="003366"/>
                </a:solidFill>
              </a:rPr>
              <a:t>Department of Electrical Engineering</a:t>
            </a:r>
            <a:r>
              <a:rPr lang="en-US" altLang="zh-TW" sz="1800" b="0" i="1" dirty="0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769676" y="1417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fld id="{2AB74680-3CDE-46DF-A39A-D0A0BC669DC5}" type="datetime1">
              <a:rPr lang="zh-TW" altLang="en-US" smtClean="0"/>
              <a:t>2022/5/6</a:t>
            </a:fld>
            <a:endParaRPr lang="zh-TW" altLang="en-US"/>
          </a:p>
        </p:txBody>
      </p:sp>
      <p:sp>
        <p:nvSpPr>
          <p:cNvPr id="3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endParaRPr lang="zh-TW" altLang="en-US"/>
          </a:p>
        </p:txBody>
      </p:sp>
      <p:sp>
        <p:nvSpPr>
          <p:cNvPr id="3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1595C01-E43F-4FE7-9054-C9F0A0A01B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58832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0"/>
          <p:cNvSpPr>
            <a:spLocks noChangeArrowheads="1"/>
          </p:cNvSpPr>
          <p:nvPr/>
        </p:nvSpPr>
        <p:spPr bwMode="auto">
          <a:xfrm>
            <a:off x="0" y="0"/>
            <a:ext cx="12192000" cy="2873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4" name="Rectangle 31"/>
          <p:cNvSpPr>
            <a:spLocks noChangeArrowheads="1"/>
          </p:cNvSpPr>
          <p:nvPr/>
        </p:nvSpPr>
        <p:spPr bwMode="auto">
          <a:xfrm>
            <a:off x="0" y="287339"/>
            <a:ext cx="12192000" cy="1368425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  <a:gs pos="5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5" name="Rectangle 34"/>
          <p:cNvSpPr>
            <a:spLocks noChangeArrowheads="1"/>
          </p:cNvSpPr>
          <p:nvPr/>
        </p:nvSpPr>
        <p:spPr bwMode="auto">
          <a:xfrm>
            <a:off x="0" y="6480175"/>
            <a:ext cx="12192000" cy="395288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zh-TW" sz="1800" b="0"/>
          </a:p>
        </p:txBody>
      </p:sp>
      <p:pic>
        <p:nvPicPr>
          <p:cNvPr id="6" name="Picture 40" descr="SP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0175"/>
            <a:ext cx="2863851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群組 35"/>
          <p:cNvGrpSpPr>
            <a:grpSpLocks/>
          </p:cNvGrpSpPr>
          <p:nvPr/>
        </p:nvGrpSpPr>
        <p:grpSpPr bwMode="auto">
          <a:xfrm>
            <a:off x="239185" y="360363"/>
            <a:ext cx="383116" cy="2519362"/>
            <a:chOff x="-1620688" y="288000"/>
            <a:chExt cx="287338" cy="2520000"/>
          </a:xfrm>
        </p:grpSpPr>
        <p:sp>
          <p:nvSpPr>
            <p:cNvPr id="8" name="Line 75"/>
            <p:cNvSpPr>
              <a:spLocks noChangeShapeType="1"/>
            </p:cNvSpPr>
            <p:nvPr/>
          </p:nvSpPr>
          <p:spPr bwMode="auto">
            <a:xfrm>
              <a:off x="-1620688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9" name="Line 80"/>
            <p:cNvSpPr>
              <a:spLocks noChangeShapeType="1"/>
            </p:cNvSpPr>
            <p:nvPr/>
          </p:nvSpPr>
          <p:spPr bwMode="auto">
            <a:xfrm>
              <a:off x="-1548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0" name="Line 81"/>
            <p:cNvSpPr>
              <a:spLocks noChangeShapeType="1"/>
            </p:cNvSpPr>
            <p:nvPr/>
          </p:nvSpPr>
          <p:spPr bwMode="auto">
            <a:xfrm>
              <a:off x="-1476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1" name="Line 82"/>
            <p:cNvSpPr>
              <a:spLocks noChangeShapeType="1"/>
            </p:cNvSpPr>
            <p:nvPr/>
          </p:nvSpPr>
          <p:spPr bwMode="auto">
            <a:xfrm>
              <a:off x="-1404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2" name="Line 83"/>
            <p:cNvSpPr>
              <a:spLocks noChangeShapeType="1"/>
            </p:cNvSpPr>
            <p:nvPr/>
          </p:nvSpPr>
          <p:spPr bwMode="auto">
            <a:xfrm>
              <a:off x="-133335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0" y="5616575"/>
            <a:ext cx="12192000" cy="863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graphicFrame>
        <p:nvGraphicFramePr>
          <p:cNvPr id="14" name="Object 126"/>
          <p:cNvGraphicFramePr>
            <a:graphicFrameLocks noChangeAspect="1"/>
          </p:cNvGraphicFramePr>
          <p:nvPr/>
        </p:nvGraphicFramePr>
        <p:xfrm>
          <a:off x="2927352" y="6516689"/>
          <a:ext cx="8401049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530" name="PhotoImpact" r:id="rId4" imgW="8482540" imgH="368254" progId="PI3.Image">
                  <p:embed/>
                </p:oleObj>
              </mc:Choice>
              <mc:Fallback>
                <p:oleObj name="PhotoImpact" r:id="rId4" imgW="8482540" imgH="368254" progId="PI3.Image">
                  <p:embed/>
                  <p:pic>
                    <p:nvPicPr>
                      <p:cNvPr id="14" name="Object 1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001C69"/>
                          </a:clrFrom>
                          <a:clrTo>
                            <a:srgbClr val="001C69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2" y="6516689"/>
                        <a:ext cx="8401049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群組 7"/>
          <p:cNvGrpSpPr>
            <a:grpSpLocks/>
          </p:cNvGrpSpPr>
          <p:nvPr/>
        </p:nvGrpSpPr>
        <p:grpSpPr bwMode="auto">
          <a:xfrm>
            <a:off x="0" y="576264"/>
            <a:ext cx="12192000" cy="287337"/>
            <a:chOff x="-1800000" y="1800000"/>
            <a:chExt cx="9144000" cy="288000"/>
          </a:xfrm>
        </p:grpSpPr>
        <p:sp>
          <p:nvSpPr>
            <p:cNvPr id="16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7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8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9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0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grpSp>
        <p:nvGrpSpPr>
          <p:cNvPr id="21" name="群組 57"/>
          <p:cNvGrpSpPr>
            <a:grpSpLocks/>
          </p:cNvGrpSpPr>
          <p:nvPr/>
        </p:nvGrpSpPr>
        <p:grpSpPr bwMode="auto">
          <a:xfrm>
            <a:off x="0" y="6048375"/>
            <a:ext cx="12192000" cy="287338"/>
            <a:chOff x="-1800000" y="1800000"/>
            <a:chExt cx="9144000" cy="288000"/>
          </a:xfrm>
        </p:grpSpPr>
        <p:sp>
          <p:nvSpPr>
            <p:cNvPr id="22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3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4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5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6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27" name="AutoShape 73"/>
          <p:cNvSpPr>
            <a:spLocks noChangeArrowheads="1"/>
          </p:cNvSpPr>
          <p:nvPr/>
        </p:nvSpPr>
        <p:spPr bwMode="auto">
          <a:xfrm rot="10800000">
            <a:off x="814918" y="908050"/>
            <a:ext cx="673100" cy="433388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pic>
        <p:nvPicPr>
          <p:cNvPr id="28" name="Picture 28" descr="未命名 -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292351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27" descr="未命名 -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9" t="3796" r="14021" b="50000"/>
          <a:stretch>
            <a:fillRect/>
          </a:stretch>
        </p:blipFill>
        <p:spPr bwMode="auto">
          <a:xfrm>
            <a:off x="-143933" y="863601"/>
            <a:ext cx="1200151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 Box 35"/>
          <p:cNvSpPr txBox="1">
            <a:spLocks noChangeArrowheads="1"/>
          </p:cNvSpPr>
          <p:nvPr/>
        </p:nvSpPr>
        <p:spPr bwMode="auto">
          <a:xfrm>
            <a:off x="2159000" y="0"/>
            <a:ext cx="9408584" cy="4000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TW" sz="2000" b="0" dirty="0">
                <a:solidFill>
                  <a:schemeClr val="bg1"/>
                </a:solidFill>
                <a:latin typeface="Arial Black" pitchFamily="34" charset="0"/>
              </a:rPr>
              <a:t>National Central University</a:t>
            </a:r>
            <a:endParaRPr lang="en-US" altLang="zh-TW" sz="20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31" name="Rectangle 37"/>
          <p:cNvSpPr>
            <a:spLocks noChangeArrowheads="1"/>
          </p:cNvSpPr>
          <p:nvPr/>
        </p:nvSpPr>
        <p:spPr bwMode="auto">
          <a:xfrm>
            <a:off x="6576485" y="333375"/>
            <a:ext cx="5615516" cy="215900"/>
          </a:xfrm>
          <a:prstGeom prst="rect">
            <a:avLst/>
          </a:prstGeom>
          <a:gradFill rotWithShape="1">
            <a:gsLst>
              <a:gs pos="0">
                <a:srgbClr val="33CCCC">
                  <a:alpha val="31000"/>
                </a:srgbClr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32" name="Text Box 38"/>
          <p:cNvSpPr txBox="1">
            <a:spLocks noChangeArrowheads="1"/>
          </p:cNvSpPr>
          <p:nvPr/>
        </p:nvSpPr>
        <p:spPr bwMode="auto">
          <a:xfrm>
            <a:off x="6527800" y="260350"/>
            <a:ext cx="5664200" cy="36988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TW" sz="1800" i="1" dirty="0">
                <a:solidFill>
                  <a:srgbClr val="003366"/>
                </a:solidFill>
              </a:rPr>
              <a:t>Department of Electrical Engineering</a:t>
            </a:r>
            <a:r>
              <a:rPr lang="en-US" altLang="zh-TW" sz="1800" b="0" i="1" dirty="0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769676" y="1417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fld id="{CFC2F5CF-E08F-44B7-89F9-88E5079CA5D5}" type="datetime1">
              <a:rPr lang="zh-TW" altLang="en-US" smtClean="0"/>
              <a:t>2022/5/6</a:t>
            </a:fld>
            <a:endParaRPr lang="zh-TW" altLang="en-US"/>
          </a:p>
        </p:txBody>
      </p:sp>
      <p:sp>
        <p:nvSpPr>
          <p:cNvPr id="3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endParaRPr lang="zh-TW" altLang="en-US"/>
          </a:p>
        </p:txBody>
      </p:sp>
      <p:sp>
        <p:nvSpPr>
          <p:cNvPr id="3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1595C01-E43F-4FE7-9054-C9F0A0A01B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68120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A2218-6EE4-4132-B223-5605D0108805}" type="datetime1">
              <a:rPr lang="zh-TW" altLang="en-US" smtClean="0"/>
              <a:t>2022/5/6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95C01-E43F-4FE7-9054-C9F0A0A01B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544338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0"/>
          <p:cNvSpPr>
            <a:spLocks noChangeArrowheads="1"/>
          </p:cNvSpPr>
          <p:nvPr userDrawn="1"/>
        </p:nvSpPr>
        <p:spPr bwMode="auto">
          <a:xfrm>
            <a:off x="0" y="0"/>
            <a:ext cx="12192000" cy="2873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 sz="2800"/>
          </a:p>
        </p:txBody>
      </p:sp>
      <p:sp>
        <p:nvSpPr>
          <p:cNvPr id="5" name="Rectangle 31"/>
          <p:cNvSpPr>
            <a:spLocks noChangeArrowheads="1"/>
          </p:cNvSpPr>
          <p:nvPr/>
        </p:nvSpPr>
        <p:spPr bwMode="auto">
          <a:xfrm>
            <a:off x="0" y="287338"/>
            <a:ext cx="12192000" cy="900112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  <a:gs pos="5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 sz="2800"/>
          </a:p>
        </p:txBody>
      </p:sp>
      <p:sp>
        <p:nvSpPr>
          <p:cNvPr id="6" name="Rectangle 34"/>
          <p:cNvSpPr>
            <a:spLocks noChangeArrowheads="1"/>
          </p:cNvSpPr>
          <p:nvPr userDrawn="1"/>
        </p:nvSpPr>
        <p:spPr bwMode="auto">
          <a:xfrm>
            <a:off x="0" y="6480175"/>
            <a:ext cx="12192000" cy="395288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zh-TW" sz="1800" b="0"/>
          </a:p>
        </p:txBody>
      </p:sp>
      <p:sp>
        <p:nvSpPr>
          <p:cNvPr id="8" name="Text Box 35"/>
          <p:cNvSpPr txBox="1">
            <a:spLocks noChangeArrowheads="1"/>
          </p:cNvSpPr>
          <p:nvPr/>
        </p:nvSpPr>
        <p:spPr bwMode="auto">
          <a:xfrm>
            <a:off x="0" y="0"/>
            <a:ext cx="12192000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TW" sz="2000" b="0" dirty="0">
                <a:solidFill>
                  <a:schemeClr val="bg1"/>
                </a:solidFill>
                <a:latin typeface="Arial Black" pitchFamily="34" charset="0"/>
              </a:rPr>
              <a:t>National Central University 	    </a:t>
            </a:r>
            <a:r>
              <a:rPr lang="en-US" altLang="zh-TW" sz="1800" i="1" dirty="0">
                <a:solidFill>
                  <a:srgbClr val="FFFFFF"/>
                </a:solidFill>
              </a:rPr>
              <a:t>Department of Electrical Engineering</a:t>
            </a:r>
            <a:r>
              <a:rPr lang="en-US" altLang="zh-TW" sz="1800" b="0" i="1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9" name="Picture 40" descr="SP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0175"/>
            <a:ext cx="2863851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群組 6"/>
          <p:cNvGrpSpPr>
            <a:grpSpLocks/>
          </p:cNvGrpSpPr>
          <p:nvPr userDrawn="1"/>
        </p:nvGrpSpPr>
        <p:grpSpPr bwMode="auto">
          <a:xfrm>
            <a:off x="239185" y="360363"/>
            <a:ext cx="383116" cy="2519362"/>
            <a:chOff x="-1620688" y="288000"/>
            <a:chExt cx="287338" cy="2520000"/>
          </a:xfrm>
        </p:grpSpPr>
        <p:sp>
          <p:nvSpPr>
            <p:cNvPr id="11" name="Line 75"/>
            <p:cNvSpPr>
              <a:spLocks noChangeShapeType="1"/>
            </p:cNvSpPr>
            <p:nvPr userDrawn="1"/>
          </p:nvSpPr>
          <p:spPr bwMode="auto">
            <a:xfrm>
              <a:off x="-1620688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2" name="Line 80"/>
            <p:cNvSpPr>
              <a:spLocks noChangeShapeType="1"/>
            </p:cNvSpPr>
            <p:nvPr userDrawn="1"/>
          </p:nvSpPr>
          <p:spPr bwMode="auto">
            <a:xfrm>
              <a:off x="-1548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3" name="Line 81"/>
            <p:cNvSpPr>
              <a:spLocks noChangeShapeType="1"/>
            </p:cNvSpPr>
            <p:nvPr userDrawn="1"/>
          </p:nvSpPr>
          <p:spPr bwMode="auto">
            <a:xfrm>
              <a:off x="-1476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4" name="Line 82"/>
            <p:cNvSpPr>
              <a:spLocks noChangeShapeType="1"/>
            </p:cNvSpPr>
            <p:nvPr userDrawn="1"/>
          </p:nvSpPr>
          <p:spPr bwMode="auto">
            <a:xfrm>
              <a:off x="-1404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5" name="Line 83"/>
            <p:cNvSpPr>
              <a:spLocks noChangeShapeType="1"/>
            </p:cNvSpPr>
            <p:nvPr userDrawn="1"/>
          </p:nvSpPr>
          <p:spPr bwMode="auto">
            <a:xfrm>
              <a:off x="-133335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16" name="Rectangle 39"/>
          <p:cNvSpPr>
            <a:spLocks noChangeArrowheads="1"/>
          </p:cNvSpPr>
          <p:nvPr userDrawn="1"/>
        </p:nvSpPr>
        <p:spPr bwMode="auto">
          <a:xfrm>
            <a:off x="0" y="1079500"/>
            <a:ext cx="12192000" cy="107950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 sz="2800"/>
          </a:p>
        </p:txBody>
      </p:sp>
      <p:sp>
        <p:nvSpPr>
          <p:cNvPr id="17" name="Rectangle 8"/>
          <p:cNvSpPr>
            <a:spLocks noChangeArrowheads="1"/>
          </p:cNvSpPr>
          <p:nvPr userDrawn="1"/>
        </p:nvSpPr>
        <p:spPr bwMode="auto">
          <a:xfrm>
            <a:off x="0" y="5616575"/>
            <a:ext cx="12192000" cy="863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 sz="2800"/>
          </a:p>
        </p:txBody>
      </p:sp>
      <p:graphicFrame>
        <p:nvGraphicFramePr>
          <p:cNvPr id="18" name="Object 126"/>
          <p:cNvGraphicFramePr>
            <a:graphicFrameLocks noChangeAspect="1"/>
          </p:cNvGraphicFramePr>
          <p:nvPr userDrawn="1"/>
        </p:nvGraphicFramePr>
        <p:xfrm>
          <a:off x="2927352" y="6516689"/>
          <a:ext cx="8401049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460" name="PhotoImpact" r:id="rId4" imgW="8482540" imgH="368254" progId="PI3.Image">
                  <p:embed/>
                </p:oleObj>
              </mc:Choice>
              <mc:Fallback>
                <p:oleObj name="PhotoImpact" r:id="rId4" imgW="8482540" imgH="368254" progId="PI3.Image">
                  <p:embed/>
                  <p:pic>
                    <p:nvPicPr>
                      <p:cNvPr id="18" name="Object 1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001C69"/>
                          </a:clrFrom>
                          <a:clrTo>
                            <a:srgbClr val="001C69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2" y="6516689"/>
                        <a:ext cx="8401049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群組 7"/>
          <p:cNvGrpSpPr>
            <a:grpSpLocks/>
          </p:cNvGrpSpPr>
          <p:nvPr userDrawn="1"/>
        </p:nvGrpSpPr>
        <p:grpSpPr bwMode="auto">
          <a:xfrm>
            <a:off x="0" y="576264"/>
            <a:ext cx="12192000" cy="287337"/>
            <a:chOff x="-1800000" y="1800000"/>
            <a:chExt cx="9144000" cy="288000"/>
          </a:xfrm>
        </p:grpSpPr>
        <p:sp>
          <p:nvSpPr>
            <p:cNvPr id="20" name="Line 72"/>
            <p:cNvSpPr>
              <a:spLocks noChangeShapeType="1"/>
            </p:cNvSpPr>
            <p:nvPr userDrawn="1"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1" name="Line 72"/>
            <p:cNvSpPr>
              <a:spLocks noChangeShapeType="1"/>
            </p:cNvSpPr>
            <p:nvPr userDrawn="1"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2" name="Line 72"/>
            <p:cNvSpPr>
              <a:spLocks noChangeShapeType="1"/>
            </p:cNvSpPr>
            <p:nvPr userDrawn="1"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3" name="Line 72"/>
            <p:cNvSpPr>
              <a:spLocks noChangeShapeType="1"/>
            </p:cNvSpPr>
            <p:nvPr userDrawn="1"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4" name="Line 72"/>
            <p:cNvSpPr>
              <a:spLocks noChangeShapeType="1"/>
            </p:cNvSpPr>
            <p:nvPr userDrawn="1"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grpSp>
        <p:nvGrpSpPr>
          <p:cNvPr id="25" name="群組 57"/>
          <p:cNvGrpSpPr>
            <a:grpSpLocks/>
          </p:cNvGrpSpPr>
          <p:nvPr userDrawn="1"/>
        </p:nvGrpSpPr>
        <p:grpSpPr bwMode="auto">
          <a:xfrm>
            <a:off x="0" y="6048375"/>
            <a:ext cx="12192000" cy="287338"/>
            <a:chOff x="-1800000" y="1800000"/>
            <a:chExt cx="9144000" cy="288000"/>
          </a:xfrm>
        </p:grpSpPr>
        <p:sp>
          <p:nvSpPr>
            <p:cNvPr id="26" name="Line 72"/>
            <p:cNvSpPr>
              <a:spLocks noChangeShapeType="1"/>
            </p:cNvSpPr>
            <p:nvPr userDrawn="1"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7" name="Line 72"/>
            <p:cNvSpPr>
              <a:spLocks noChangeShapeType="1"/>
            </p:cNvSpPr>
            <p:nvPr userDrawn="1"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8" name="Line 72"/>
            <p:cNvSpPr>
              <a:spLocks noChangeShapeType="1"/>
            </p:cNvSpPr>
            <p:nvPr userDrawn="1"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9" name="Line 72"/>
            <p:cNvSpPr>
              <a:spLocks noChangeShapeType="1"/>
            </p:cNvSpPr>
            <p:nvPr userDrawn="1"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30" name="Line 72"/>
            <p:cNvSpPr>
              <a:spLocks noChangeShapeType="1"/>
            </p:cNvSpPr>
            <p:nvPr userDrawn="1"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188000"/>
            <a:ext cx="12192000" cy="5292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3pPr>
              <a:defRPr sz="2000"/>
            </a:lvl3pPr>
            <a:lvl5pPr>
              <a:defRPr sz="1800"/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0" y="432000"/>
            <a:ext cx="12192000" cy="612000"/>
          </a:xfrm>
          <a:prstGeom prst="rect">
            <a:avLst/>
          </a:prstGeom>
        </p:spPr>
        <p:txBody>
          <a:bodyPr/>
          <a:lstStyle>
            <a:lvl1pPr algn="ctr">
              <a:defRPr sz="360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1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374967" y="6443663"/>
            <a:ext cx="912284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3BA324C-42E2-4778-9B1F-4DB9B1D385D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808122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0"/>
          <p:cNvSpPr>
            <a:spLocks noChangeArrowheads="1"/>
          </p:cNvSpPr>
          <p:nvPr userDrawn="1"/>
        </p:nvSpPr>
        <p:spPr bwMode="auto">
          <a:xfrm>
            <a:off x="0" y="0"/>
            <a:ext cx="12192000" cy="2873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 sz="2800"/>
          </a:p>
        </p:txBody>
      </p:sp>
      <p:sp>
        <p:nvSpPr>
          <p:cNvPr id="5" name="Rectangle 31"/>
          <p:cNvSpPr>
            <a:spLocks noChangeArrowheads="1"/>
          </p:cNvSpPr>
          <p:nvPr/>
        </p:nvSpPr>
        <p:spPr bwMode="auto">
          <a:xfrm>
            <a:off x="0" y="287338"/>
            <a:ext cx="12192000" cy="900112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  <a:gs pos="5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 sz="2800"/>
          </a:p>
        </p:txBody>
      </p:sp>
      <p:sp>
        <p:nvSpPr>
          <p:cNvPr id="6" name="Rectangle 34"/>
          <p:cNvSpPr>
            <a:spLocks noChangeArrowheads="1"/>
          </p:cNvSpPr>
          <p:nvPr userDrawn="1"/>
        </p:nvSpPr>
        <p:spPr bwMode="auto">
          <a:xfrm>
            <a:off x="0" y="6480175"/>
            <a:ext cx="12192000" cy="395288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zh-TW" sz="1800" b="0"/>
          </a:p>
        </p:txBody>
      </p:sp>
      <p:sp>
        <p:nvSpPr>
          <p:cNvPr id="8" name="Text Box 35"/>
          <p:cNvSpPr txBox="1">
            <a:spLocks noChangeArrowheads="1"/>
          </p:cNvSpPr>
          <p:nvPr/>
        </p:nvSpPr>
        <p:spPr bwMode="auto">
          <a:xfrm>
            <a:off x="0" y="0"/>
            <a:ext cx="12192000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TW" sz="2000" b="0" dirty="0">
                <a:solidFill>
                  <a:schemeClr val="bg1"/>
                </a:solidFill>
                <a:latin typeface="Arial Black" pitchFamily="34" charset="0"/>
              </a:rPr>
              <a:t>National Central University 	    </a:t>
            </a:r>
            <a:r>
              <a:rPr lang="en-US" altLang="zh-TW" sz="1800" i="1" dirty="0">
                <a:solidFill>
                  <a:srgbClr val="FFFFFF"/>
                </a:solidFill>
              </a:rPr>
              <a:t>Department of Electrical Engineering</a:t>
            </a:r>
            <a:r>
              <a:rPr lang="en-US" altLang="zh-TW" sz="1800" b="0" i="1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9" name="Picture 40" descr="SP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0175"/>
            <a:ext cx="2863851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群組 6"/>
          <p:cNvGrpSpPr>
            <a:grpSpLocks/>
          </p:cNvGrpSpPr>
          <p:nvPr userDrawn="1"/>
        </p:nvGrpSpPr>
        <p:grpSpPr bwMode="auto">
          <a:xfrm>
            <a:off x="239185" y="360363"/>
            <a:ext cx="383116" cy="2519362"/>
            <a:chOff x="-1620688" y="288000"/>
            <a:chExt cx="287338" cy="2520000"/>
          </a:xfrm>
        </p:grpSpPr>
        <p:sp>
          <p:nvSpPr>
            <p:cNvPr id="11" name="Line 75"/>
            <p:cNvSpPr>
              <a:spLocks noChangeShapeType="1"/>
            </p:cNvSpPr>
            <p:nvPr userDrawn="1"/>
          </p:nvSpPr>
          <p:spPr bwMode="auto">
            <a:xfrm>
              <a:off x="-1620688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2" name="Line 80"/>
            <p:cNvSpPr>
              <a:spLocks noChangeShapeType="1"/>
            </p:cNvSpPr>
            <p:nvPr userDrawn="1"/>
          </p:nvSpPr>
          <p:spPr bwMode="auto">
            <a:xfrm>
              <a:off x="-1548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3" name="Line 81"/>
            <p:cNvSpPr>
              <a:spLocks noChangeShapeType="1"/>
            </p:cNvSpPr>
            <p:nvPr userDrawn="1"/>
          </p:nvSpPr>
          <p:spPr bwMode="auto">
            <a:xfrm>
              <a:off x="-1476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4" name="Line 82"/>
            <p:cNvSpPr>
              <a:spLocks noChangeShapeType="1"/>
            </p:cNvSpPr>
            <p:nvPr userDrawn="1"/>
          </p:nvSpPr>
          <p:spPr bwMode="auto">
            <a:xfrm>
              <a:off x="-1404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5" name="Line 83"/>
            <p:cNvSpPr>
              <a:spLocks noChangeShapeType="1"/>
            </p:cNvSpPr>
            <p:nvPr userDrawn="1"/>
          </p:nvSpPr>
          <p:spPr bwMode="auto">
            <a:xfrm>
              <a:off x="-133335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16" name="Rectangle 39"/>
          <p:cNvSpPr>
            <a:spLocks noChangeArrowheads="1"/>
          </p:cNvSpPr>
          <p:nvPr userDrawn="1"/>
        </p:nvSpPr>
        <p:spPr bwMode="auto">
          <a:xfrm>
            <a:off x="0" y="1079500"/>
            <a:ext cx="12192000" cy="107950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 sz="2800"/>
          </a:p>
        </p:txBody>
      </p:sp>
      <p:sp>
        <p:nvSpPr>
          <p:cNvPr id="17" name="Rectangle 8"/>
          <p:cNvSpPr>
            <a:spLocks noChangeArrowheads="1"/>
          </p:cNvSpPr>
          <p:nvPr userDrawn="1"/>
        </p:nvSpPr>
        <p:spPr bwMode="auto">
          <a:xfrm>
            <a:off x="0" y="5616575"/>
            <a:ext cx="12192000" cy="863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 sz="2800"/>
          </a:p>
        </p:txBody>
      </p:sp>
      <p:graphicFrame>
        <p:nvGraphicFramePr>
          <p:cNvPr id="18" name="Object 126"/>
          <p:cNvGraphicFramePr>
            <a:graphicFrameLocks noChangeAspect="1"/>
          </p:cNvGraphicFramePr>
          <p:nvPr userDrawn="1"/>
        </p:nvGraphicFramePr>
        <p:xfrm>
          <a:off x="2927352" y="6516689"/>
          <a:ext cx="8401049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67" name="PhotoImpact" r:id="rId4" imgW="8482540" imgH="368254" progId="PI3.Image">
                  <p:embed/>
                </p:oleObj>
              </mc:Choice>
              <mc:Fallback>
                <p:oleObj name="PhotoImpact" r:id="rId4" imgW="8482540" imgH="368254" progId="PI3.Image">
                  <p:embed/>
                  <p:pic>
                    <p:nvPicPr>
                      <p:cNvPr id="18" name="Object 1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001C69"/>
                          </a:clrFrom>
                          <a:clrTo>
                            <a:srgbClr val="001C69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2" y="6516689"/>
                        <a:ext cx="8401049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群組 7"/>
          <p:cNvGrpSpPr>
            <a:grpSpLocks/>
          </p:cNvGrpSpPr>
          <p:nvPr userDrawn="1"/>
        </p:nvGrpSpPr>
        <p:grpSpPr bwMode="auto">
          <a:xfrm>
            <a:off x="0" y="576264"/>
            <a:ext cx="12192000" cy="287337"/>
            <a:chOff x="-1800000" y="1800000"/>
            <a:chExt cx="9144000" cy="288000"/>
          </a:xfrm>
        </p:grpSpPr>
        <p:sp>
          <p:nvSpPr>
            <p:cNvPr id="20" name="Line 72"/>
            <p:cNvSpPr>
              <a:spLocks noChangeShapeType="1"/>
            </p:cNvSpPr>
            <p:nvPr userDrawn="1"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1" name="Line 72"/>
            <p:cNvSpPr>
              <a:spLocks noChangeShapeType="1"/>
            </p:cNvSpPr>
            <p:nvPr userDrawn="1"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2" name="Line 72"/>
            <p:cNvSpPr>
              <a:spLocks noChangeShapeType="1"/>
            </p:cNvSpPr>
            <p:nvPr userDrawn="1"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3" name="Line 72"/>
            <p:cNvSpPr>
              <a:spLocks noChangeShapeType="1"/>
            </p:cNvSpPr>
            <p:nvPr userDrawn="1"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4" name="Line 72"/>
            <p:cNvSpPr>
              <a:spLocks noChangeShapeType="1"/>
            </p:cNvSpPr>
            <p:nvPr userDrawn="1"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grpSp>
        <p:nvGrpSpPr>
          <p:cNvPr id="25" name="群組 57"/>
          <p:cNvGrpSpPr>
            <a:grpSpLocks/>
          </p:cNvGrpSpPr>
          <p:nvPr userDrawn="1"/>
        </p:nvGrpSpPr>
        <p:grpSpPr bwMode="auto">
          <a:xfrm>
            <a:off x="0" y="6048375"/>
            <a:ext cx="12192000" cy="287338"/>
            <a:chOff x="-1800000" y="1800000"/>
            <a:chExt cx="9144000" cy="288000"/>
          </a:xfrm>
        </p:grpSpPr>
        <p:sp>
          <p:nvSpPr>
            <p:cNvPr id="26" name="Line 72"/>
            <p:cNvSpPr>
              <a:spLocks noChangeShapeType="1"/>
            </p:cNvSpPr>
            <p:nvPr userDrawn="1"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7" name="Line 72"/>
            <p:cNvSpPr>
              <a:spLocks noChangeShapeType="1"/>
            </p:cNvSpPr>
            <p:nvPr userDrawn="1"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8" name="Line 72"/>
            <p:cNvSpPr>
              <a:spLocks noChangeShapeType="1"/>
            </p:cNvSpPr>
            <p:nvPr userDrawn="1"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9" name="Line 72"/>
            <p:cNvSpPr>
              <a:spLocks noChangeShapeType="1"/>
            </p:cNvSpPr>
            <p:nvPr userDrawn="1"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30" name="Line 72"/>
            <p:cNvSpPr>
              <a:spLocks noChangeShapeType="1"/>
            </p:cNvSpPr>
            <p:nvPr userDrawn="1"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188000"/>
            <a:ext cx="12192000" cy="5292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3pPr>
              <a:defRPr sz="2000"/>
            </a:lvl3pPr>
            <a:lvl5pPr>
              <a:defRPr sz="1800"/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0" y="432000"/>
            <a:ext cx="12192000" cy="612000"/>
          </a:xfrm>
          <a:prstGeom prst="rect">
            <a:avLst/>
          </a:prstGeom>
        </p:spPr>
        <p:txBody>
          <a:bodyPr/>
          <a:lstStyle>
            <a:lvl1pPr algn="ctr">
              <a:defRPr sz="360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1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374967" y="6443663"/>
            <a:ext cx="912284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E3043D8-DB2D-4597-8F2B-96E4CC62435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204565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0"/>
          <p:cNvSpPr>
            <a:spLocks noChangeArrowheads="1"/>
          </p:cNvSpPr>
          <p:nvPr userDrawn="1"/>
        </p:nvSpPr>
        <p:spPr bwMode="auto">
          <a:xfrm>
            <a:off x="0" y="0"/>
            <a:ext cx="12192000" cy="2873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 sz="2800"/>
          </a:p>
        </p:txBody>
      </p:sp>
      <p:sp>
        <p:nvSpPr>
          <p:cNvPr id="5" name="Rectangle 31"/>
          <p:cNvSpPr>
            <a:spLocks noChangeArrowheads="1"/>
          </p:cNvSpPr>
          <p:nvPr/>
        </p:nvSpPr>
        <p:spPr bwMode="auto">
          <a:xfrm>
            <a:off x="0" y="287338"/>
            <a:ext cx="12192000" cy="900112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  <a:gs pos="5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 sz="2800"/>
          </a:p>
        </p:txBody>
      </p:sp>
      <p:sp>
        <p:nvSpPr>
          <p:cNvPr id="6" name="Rectangle 34"/>
          <p:cNvSpPr>
            <a:spLocks noChangeArrowheads="1"/>
          </p:cNvSpPr>
          <p:nvPr userDrawn="1"/>
        </p:nvSpPr>
        <p:spPr bwMode="auto">
          <a:xfrm>
            <a:off x="0" y="6480175"/>
            <a:ext cx="12192000" cy="395288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zh-TW" sz="1800" b="0"/>
          </a:p>
        </p:txBody>
      </p:sp>
      <p:sp>
        <p:nvSpPr>
          <p:cNvPr id="8" name="Text Box 35"/>
          <p:cNvSpPr txBox="1">
            <a:spLocks noChangeArrowheads="1"/>
          </p:cNvSpPr>
          <p:nvPr/>
        </p:nvSpPr>
        <p:spPr bwMode="auto">
          <a:xfrm>
            <a:off x="0" y="0"/>
            <a:ext cx="12192000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TW" sz="2000" b="0" dirty="0">
                <a:solidFill>
                  <a:schemeClr val="bg1"/>
                </a:solidFill>
                <a:latin typeface="Arial Black" pitchFamily="34" charset="0"/>
              </a:rPr>
              <a:t>National Central University 	    </a:t>
            </a:r>
            <a:r>
              <a:rPr lang="en-US" altLang="zh-TW" sz="1800" i="1" dirty="0">
                <a:solidFill>
                  <a:srgbClr val="FFFFFF"/>
                </a:solidFill>
              </a:rPr>
              <a:t>Department of Electrical Engineering</a:t>
            </a:r>
            <a:r>
              <a:rPr lang="en-US" altLang="zh-TW" sz="1800" b="0" i="1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9" name="Picture 40" descr="SP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0175"/>
            <a:ext cx="2863851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群組 6"/>
          <p:cNvGrpSpPr>
            <a:grpSpLocks/>
          </p:cNvGrpSpPr>
          <p:nvPr userDrawn="1"/>
        </p:nvGrpSpPr>
        <p:grpSpPr bwMode="auto">
          <a:xfrm>
            <a:off x="239185" y="360363"/>
            <a:ext cx="383116" cy="2519362"/>
            <a:chOff x="-1620688" y="288000"/>
            <a:chExt cx="287338" cy="2520000"/>
          </a:xfrm>
        </p:grpSpPr>
        <p:sp>
          <p:nvSpPr>
            <p:cNvPr id="11" name="Line 75"/>
            <p:cNvSpPr>
              <a:spLocks noChangeShapeType="1"/>
            </p:cNvSpPr>
            <p:nvPr userDrawn="1"/>
          </p:nvSpPr>
          <p:spPr bwMode="auto">
            <a:xfrm>
              <a:off x="-1620688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2" name="Line 80"/>
            <p:cNvSpPr>
              <a:spLocks noChangeShapeType="1"/>
            </p:cNvSpPr>
            <p:nvPr userDrawn="1"/>
          </p:nvSpPr>
          <p:spPr bwMode="auto">
            <a:xfrm>
              <a:off x="-1548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3" name="Line 81"/>
            <p:cNvSpPr>
              <a:spLocks noChangeShapeType="1"/>
            </p:cNvSpPr>
            <p:nvPr userDrawn="1"/>
          </p:nvSpPr>
          <p:spPr bwMode="auto">
            <a:xfrm>
              <a:off x="-1476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4" name="Line 82"/>
            <p:cNvSpPr>
              <a:spLocks noChangeShapeType="1"/>
            </p:cNvSpPr>
            <p:nvPr userDrawn="1"/>
          </p:nvSpPr>
          <p:spPr bwMode="auto">
            <a:xfrm>
              <a:off x="-1404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5" name="Line 83"/>
            <p:cNvSpPr>
              <a:spLocks noChangeShapeType="1"/>
            </p:cNvSpPr>
            <p:nvPr userDrawn="1"/>
          </p:nvSpPr>
          <p:spPr bwMode="auto">
            <a:xfrm>
              <a:off x="-133335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16" name="Rectangle 39"/>
          <p:cNvSpPr>
            <a:spLocks noChangeArrowheads="1"/>
          </p:cNvSpPr>
          <p:nvPr userDrawn="1"/>
        </p:nvSpPr>
        <p:spPr bwMode="auto">
          <a:xfrm>
            <a:off x="0" y="1079500"/>
            <a:ext cx="12192000" cy="107950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 sz="2800"/>
          </a:p>
        </p:txBody>
      </p:sp>
      <p:sp>
        <p:nvSpPr>
          <p:cNvPr id="17" name="Rectangle 8"/>
          <p:cNvSpPr>
            <a:spLocks noChangeArrowheads="1"/>
          </p:cNvSpPr>
          <p:nvPr userDrawn="1"/>
        </p:nvSpPr>
        <p:spPr bwMode="auto">
          <a:xfrm>
            <a:off x="0" y="5616575"/>
            <a:ext cx="12192000" cy="863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 sz="2800"/>
          </a:p>
        </p:txBody>
      </p:sp>
      <p:graphicFrame>
        <p:nvGraphicFramePr>
          <p:cNvPr id="18" name="Object 126"/>
          <p:cNvGraphicFramePr>
            <a:graphicFrameLocks noChangeAspect="1"/>
          </p:cNvGraphicFramePr>
          <p:nvPr userDrawn="1"/>
        </p:nvGraphicFramePr>
        <p:xfrm>
          <a:off x="2927352" y="6516689"/>
          <a:ext cx="8401049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91" name="PhotoImpact" r:id="rId4" imgW="8482540" imgH="368254" progId="PI3.Image">
                  <p:embed/>
                </p:oleObj>
              </mc:Choice>
              <mc:Fallback>
                <p:oleObj name="PhotoImpact" r:id="rId4" imgW="8482540" imgH="368254" progId="PI3.Image">
                  <p:embed/>
                  <p:pic>
                    <p:nvPicPr>
                      <p:cNvPr id="18" name="Object 1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001C69"/>
                          </a:clrFrom>
                          <a:clrTo>
                            <a:srgbClr val="001C69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2" y="6516689"/>
                        <a:ext cx="8401049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群組 7"/>
          <p:cNvGrpSpPr>
            <a:grpSpLocks/>
          </p:cNvGrpSpPr>
          <p:nvPr userDrawn="1"/>
        </p:nvGrpSpPr>
        <p:grpSpPr bwMode="auto">
          <a:xfrm>
            <a:off x="0" y="576264"/>
            <a:ext cx="12192000" cy="287337"/>
            <a:chOff x="-1800000" y="1800000"/>
            <a:chExt cx="9144000" cy="288000"/>
          </a:xfrm>
        </p:grpSpPr>
        <p:sp>
          <p:nvSpPr>
            <p:cNvPr id="20" name="Line 72"/>
            <p:cNvSpPr>
              <a:spLocks noChangeShapeType="1"/>
            </p:cNvSpPr>
            <p:nvPr userDrawn="1"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1" name="Line 72"/>
            <p:cNvSpPr>
              <a:spLocks noChangeShapeType="1"/>
            </p:cNvSpPr>
            <p:nvPr userDrawn="1"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2" name="Line 72"/>
            <p:cNvSpPr>
              <a:spLocks noChangeShapeType="1"/>
            </p:cNvSpPr>
            <p:nvPr userDrawn="1"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3" name="Line 72"/>
            <p:cNvSpPr>
              <a:spLocks noChangeShapeType="1"/>
            </p:cNvSpPr>
            <p:nvPr userDrawn="1"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4" name="Line 72"/>
            <p:cNvSpPr>
              <a:spLocks noChangeShapeType="1"/>
            </p:cNvSpPr>
            <p:nvPr userDrawn="1"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grpSp>
        <p:nvGrpSpPr>
          <p:cNvPr id="25" name="群組 57"/>
          <p:cNvGrpSpPr>
            <a:grpSpLocks/>
          </p:cNvGrpSpPr>
          <p:nvPr userDrawn="1"/>
        </p:nvGrpSpPr>
        <p:grpSpPr bwMode="auto">
          <a:xfrm>
            <a:off x="0" y="6048375"/>
            <a:ext cx="12192000" cy="287338"/>
            <a:chOff x="-1800000" y="1800000"/>
            <a:chExt cx="9144000" cy="288000"/>
          </a:xfrm>
        </p:grpSpPr>
        <p:sp>
          <p:nvSpPr>
            <p:cNvPr id="26" name="Line 72"/>
            <p:cNvSpPr>
              <a:spLocks noChangeShapeType="1"/>
            </p:cNvSpPr>
            <p:nvPr userDrawn="1"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7" name="Line 72"/>
            <p:cNvSpPr>
              <a:spLocks noChangeShapeType="1"/>
            </p:cNvSpPr>
            <p:nvPr userDrawn="1"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8" name="Line 72"/>
            <p:cNvSpPr>
              <a:spLocks noChangeShapeType="1"/>
            </p:cNvSpPr>
            <p:nvPr userDrawn="1"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9" name="Line 72"/>
            <p:cNvSpPr>
              <a:spLocks noChangeShapeType="1"/>
            </p:cNvSpPr>
            <p:nvPr userDrawn="1"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30" name="Line 72"/>
            <p:cNvSpPr>
              <a:spLocks noChangeShapeType="1"/>
            </p:cNvSpPr>
            <p:nvPr userDrawn="1"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188000"/>
            <a:ext cx="12192000" cy="5292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3pPr>
              <a:defRPr sz="2000"/>
            </a:lvl3pPr>
            <a:lvl5pPr>
              <a:defRPr sz="1800"/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0" y="432000"/>
            <a:ext cx="12192000" cy="612000"/>
          </a:xfrm>
          <a:prstGeom prst="rect">
            <a:avLst/>
          </a:prstGeom>
        </p:spPr>
        <p:txBody>
          <a:bodyPr/>
          <a:lstStyle>
            <a:lvl1pPr algn="ctr">
              <a:defRPr sz="360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1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374967" y="6443663"/>
            <a:ext cx="912284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E3043D8-DB2D-4597-8F2B-96E4CC62435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3769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719667" y="1773238"/>
            <a:ext cx="53848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7667" y="1773238"/>
            <a:ext cx="53848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2B31BD-52C8-454C-B93B-263CAA70980C}" type="datetime1">
              <a:rPr lang="zh-TW" altLang="en-US" smtClean="0"/>
              <a:t>2022/5/6</a:t>
            </a:fld>
            <a:endParaRPr lang="zh-TW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595C01-E43F-4FE7-9054-C9F0A0A01B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12195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0"/>
          <p:cNvSpPr>
            <a:spLocks noChangeArrowheads="1"/>
          </p:cNvSpPr>
          <p:nvPr/>
        </p:nvSpPr>
        <p:spPr bwMode="auto">
          <a:xfrm>
            <a:off x="0" y="0"/>
            <a:ext cx="12192000" cy="2873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5" name="Rectangle 31"/>
          <p:cNvSpPr>
            <a:spLocks noChangeArrowheads="1"/>
          </p:cNvSpPr>
          <p:nvPr/>
        </p:nvSpPr>
        <p:spPr bwMode="auto">
          <a:xfrm>
            <a:off x="0" y="287338"/>
            <a:ext cx="12192000" cy="900112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  <a:gs pos="5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6" name="Rectangle 34"/>
          <p:cNvSpPr>
            <a:spLocks noChangeArrowheads="1"/>
          </p:cNvSpPr>
          <p:nvPr/>
        </p:nvSpPr>
        <p:spPr bwMode="auto">
          <a:xfrm>
            <a:off x="0" y="6480175"/>
            <a:ext cx="12192000" cy="395288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zh-TW" sz="1800" b="0"/>
          </a:p>
        </p:txBody>
      </p:sp>
      <p:sp>
        <p:nvSpPr>
          <p:cNvPr id="8" name="Text Box 35"/>
          <p:cNvSpPr txBox="1">
            <a:spLocks noChangeArrowheads="1"/>
          </p:cNvSpPr>
          <p:nvPr/>
        </p:nvSpPr>
        <p:spPr bwMode="auto">
          <a:xfrm>
            <a:off x="0" y="0"/>
            <a:ext cx="12192000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TW" sz="2000" b="0" dirty="0">
                <a:solidFill>
                  <a:schemeClr val="bg1"/>
                </a:solidFill>
                <a:latin typeface="Arial Black" pitchFamily="34" charset="0"/>
              </a:rPr>
              <a:t>National Central University 	    </a:t>
            </a:r>
            <a:r>
              <a:rPr lang="en-US" altLang="zh-TW" sz="1800" i="1" dirty="0">
                <a:solidFill>
                  <a:srgbClr val="FFFFFF"/>
                </a:solidFill>
              </a:rPr>
              <a:t>Department of Electrical Engineering</a:t>
            </a:r>
            <a:r>
              <a:rPr lang="en-US" altLang="zh-TW" sz="1800" b="0" i="1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9" name="Picture 40" descr="SP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0175"/>
            <a:ext cx="2863851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群組 6"/>
          <p:cNvGrpSpPr>
            <a:grpSpLocks/>
          </p:cNvGrpSpPr>
          <p:nvPr/>
        </p:nvGrpSpPr>
        <p:grpSpPr bwMode="auto">
          <a:xfrm>
            <a:off x="239185" y="360363"/>
            <a:ext cx="383116" cy="2519362"/>
            <a:chOff x="-1620688" y="288000"/>
            <a:chExt cx="287338" cy="2520000"/>
          </a:xfrm>
        </p:grpSpPr>
        <p:sp>
          <p:nvSpPr>
            <p:cNvPr id="11" name="Line 75"/>
            <p:cNvSpPr>
              <a:spLocks noChangeShapeType="1"/>
            </p:cNvSpPr>
            <p:nvPr/>
          </p:nvSpPr>
          <p:spPr bwMode="auto">
            <a:xfrm>
              <a:off x="-1620688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2" name="Line 80"/>
            <p:cNvSpPr>
              <a:spLocks noChangeShapeType="1"/>
            </p:cNvSpPr>
            <p:nvPr/>
          </p:nvSpPr>
          <p:spPr bwMode="auto">
            <a:xfrm>
              <a:off x="-1548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3" name="Line 81"/>
            <p:cNvSpPr>
              <a:spLocks noChangeShapeType="1"/>
            </p:cNvSpPr>
            <p:nvPr/>
          </p:nvSpPr>
          <p:spPr bwMode="auto">
            <a:xfrm>
              <a:off x="-1476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4" name="Line 82"/>
            <p:cNvSpPr>
              <a:spLocks noChangeShapeType="1"/>
            </p:cNvSpPr>
            <p:nvPr/>
          </p:nvSpPr>
          <p:spPr bwMode="auto">
            <a:xfrm>
              <a:off x="-1404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5" name="Line 83"/>
            <p:cNvSpPr>
              <a:spLocks noChangeShapeType="1"/>
            </p:cNvSpPr>
            <p:nvPr/>
          </p:nvSpPr>
          <p:spPr bwMode="auto">
            <a:xfrm>
              <a:off x="-133335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16" name="Rectangle 39"/>
          <p:cNvSpPr>
            <a:spLocks noChangeArrowheads="1"/>
          </p:cNvSpPr>
          <p:nvPr/>
        </p:nvSpPr>
        <p:spPr bwMode="auto">
          <a:xfrm>
            <a:off x="0" y="1079500"/>
            <a:ext cx="12192000" cy="107950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0" y="5616575"/>
            <a:ext cx="12192000" cy="863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graphicFrame>
        <p:nvGraphicFramePr>
          <p:cNvPr id="18" name="Object 126"/>
          <p:cNvGraphicFramePr>
            <a:graphicFrameLocks noChangeAspect="1"/>
          </p:cNvGraphicFramePr>
          <p:nvPr/>
        </p:nvGraphicFramePr>
        <p:xfrm>
          <a:off x="2927352" y="6516689"/>
          <a:ext cx="8401049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577" name="PhotoImpact" r:id="rId4" imgW="8482540" imgH="368254" progId="PI3.Image">
                  <p:embed/>
                </p:oleObj>
              </mc:Choice>
              <mc:Fallback>
                <p:oleObj name="PhotoImpact" r:id="rId4" imgW="8482540" imgH="368254" progId="PI3.Image">
                  <p:embed/>
                  <p:pic>
                    <p:nvPicPr>
                      <p:cNvPr id="18" name="Object 1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001C69"/>
                          </a:clrFrom>
                          <a:clrTo>
                            <a:srgbClr val="001C69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2" y="6516689"/>
                        <a:ext cx="8401049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群組 7"/>
          <p:cNvGrpSpPr>
            <a:grpSpLocks/>
          </p:cNvGrpSpPr>
          <p:nvPr/>
        </p:nvGrpSpPr>
        <p:grpSpPr bwMode="auto">
          <a:xfrm>
            <a:off x="0" y="576264"/>
            <a:ext cx="12192000" cy="287337"/>
            <a:chOff x="-1800000" y="1800000"/>
            <a:chExt cx="9144000" cy="288000"/>
          </a:xfrm>
        </p:grpSpPr>
        <p:sp>
          <p:nvSpPr>
            <p:cNvPr id="20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1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2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3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4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grpSp>
        <p:nvGrpSpPr>
          <p:cNvPr id="25" name="群組 57"/>
          <p:cNvGrpSpPr>
            <a:grpSpLocks/>
          </p:cNvGrpSpPr>
          <p:nvPr/>
        </p:nvGrpSpPr>
        <p:grpSpPr bwMode="auto">
          <a:xfrm>
            <a:off x="0" y="6048375"/>
            <a:ext cx="12192000" cy="287338"/>
            <a:chOff x="-1800000" y="1800000"/>
            <a:chExt cx="9144000" cy="288000"/>
          </a:xfrm>
        </p:grpSpPr>
        <p:sp>
          <p:nvSpPr>
            <p:cNvPr id="26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7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8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9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30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188000"/>
            <a:ext cx="12192000" cy="5292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3pPr>
              <a:defRPr sz="2000"/>
            </a:lvl3pPr>
            <a:lvl5pPr>
              <a:defRPr sz="18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0" y="432000"/>
            <a:ext cx="12192000" cy="612000"/>
          </a:xfrm>
          <a:prstGeom prst="rect">
            <a:avLst/>
          </a:prstGeom>
        </p:spPr>
        <p:txBody>
          <a:bodyPr/>
          <a:lstStyle>
            <a:lvl1pPr algn="ctr"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1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374967" y="6443663"/>
            <a:ext cx="912284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fld id="{1EAC1C37-2400-4547-93D1-3A02D1A2E80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604102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0"/>
          <p:cNvSpPr>
            <a:spLocks noChangeArrowheads="1"/>
          </p:cNvSpPr>
          <p:nvPr/>
        </p:nvSpPr>
        <p:spPr bwMode="auto">
          <a:xfrm>
            <a:off x="0" y="0"/>
            <a:ext cx="12192000" cy="2873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4" name="Rectangle 31"/>
          <p:cNvSpPr>
            <a:spLocks noChangeArrowheads="1"/>
          </p:cNvSpPr>
          <p:nvPr/>
        </p:nvSpPr>
        <p:spPr bwMode="auto">
          <a:xfrm>
            <a:off x="0" y="287338"/>
            <a:ext cx="12192000" cy="900112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  <a:gs pos="5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5" name="Rectangle 34"/>
          <p:cNvSpPr>
            <a:spLocks noChangeArrowheads="1"/>
          </p:cNvSpPr>
          <p:nvPr/>
        </p:nvSpPr>
        <p:spPr bwMode="auto">
          <a:xfrm>
            <a:off x="0" y="6480175"/>
            <a:ext cx="12192000" cy="395288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zh-TW" sz="1800" b="0"/>
          </a:p>
        </p:txBody>
      </p:sp>
      <p:sp>
        <p:nvSpPr>
          <p:cNvPr id="6" name="Text Box 35"/>
          <p:cNvSpPr txBox="1">
            <a:spLocks noChangeArrowheads="1"/>
          </p:cNvSpPr>
          <p:nvPr/>
        </p:nvSpPr>
        <p:spPr bwMode="auto">
          <a:xfrm>
            <a:off x="0" y="0"/>
            <a:ext cx="12192000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TW" sz="2000" b="0" dirty="0">
                <a:solidFill>
                  <a:schemeClr val="bg1"/>
                </a:solidFill>
                <a:latin typeface="Arial Black" pitchFamily="34" charset="0"/>
              </a:rPr>
              <a:t>National Central University 	    </a:t>
            </a:r>
            <a:r>
              <a:rPr lang="en-US" altLang="zh-TW" sz="1800" i="1" dirty="0">
                <a:solidFill>
                  <a:srgbClr val="FFFFFF"/>
                </a:solidFill>
              </a:rPr>
              <a:t>Department of Electrical Engineering</a:t>
            </a:r>
            <a:r>
              <a:rPr lang="en-US" altLang="zh-TW" sz="1800" b="0" i="1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7" name="Picture 40" descr="SP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0175"/>
            <a:ext cx="2863851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群組 6"/>
          <p:cNvGrpSpPr>
            <a:grpSpLocks/>
          </p:cNvGrpSpPr>
          <p:nvPr/>
        </p:nvGrpSpPr>
        <p:grpSpPr bwMode="auto">
          <a:xfrm>
            <a:off x="239185" y="360363"/>
            <a:ext cx="383116" cy="2519362"/>
            <a:chOff x="-1620688" y="288000"/>
            <a:chExt cx="287338" cy="2520000"/>
          </a:xfrm>
        </p:grpSpPr>
        <p:sp>
          <p:nvSpPr>
            <p:cNvPr id="9" name="Line 75"/>
            <p:cNvSpPr>
              <a:spLocks noChangeShapeType="1"/>
            </p:cNvSpPr>
            <p:nvPr/>
          </p:nvSpPr>
          <p:spPr bwMode="auto">
            <a:xfrm>
              <a:off x="-1620688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0" name="Line 80"/>
            <p:cNvSpPr>
              <a:spLocks noChangeShapeType="1"/>
            </p:cNvSpPr>
            <p:nvPr/>
          </p:nvSpPr>
          <p:spPr bwMode="auto">
            <a:xfrm>
              <a:off x="-1548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1" name="Line 81"/>
            <p:cNvSpPr>
              <a:spLocks noChangeShapeType="1"/>
            </p:cNvSpPr>
            <p:nvPr/>
          </p:nvSpPr>
          <p:spPr bwMode="auto">
            <a:xfrm>
              <a:off x="-1476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2" name="Line 82"/>
            <p:cNvSpPr>
              <a:spLocks noChangeShapeType="1"/>
            </p:cNvSpPr>
            <p:nvPr/>
          </p:nvSpPr>
          <p:spPr bwMode="auto">
            <a:xfrm>
              <a:off x="-1404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3" name="Line 83"/>
            <p:cNvSpPr>
              <a:spLocks noChangeShapeType="1"/>
            </p:cNvSpPr>
            <p:nvPr/>
          </p:nvSpPr>
          <p:spPr bwMode="auto">
            <a:xfrm>
              <a:off x="-133335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14" name="Rectangle 39"/>
          <p:cNvSpPr>
            <a:spLocks noChangeArrowheads="1"/>
          </p:cNvSpPr>
          <p:nvPr/>
        </p:nvSpPr>
        <p:spPr bwMode="auto">
          <a:xfrm>
            <a:off x="0" y="1079500"/>
            <a:ext cx="12192000" cy="107950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5616575"/>
            <a:ext cx="12192000" cy="863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graphicFrame>
        <p:nvGraphicFramePr>
          <p:cNvPr id="16" name="Object 126"/>
          <p:cNvGraphicFramePr>
            <a:graphicFrameLocks noChangeAspect="1"/>
          </p:cNvGraphicFramePr>
          <p:nvPr/>
        </p:nvGraphicFramePr>
        <p:xfrm>
          <a:off x="2927352" y="6516689"/>
          <a:ext cx="8401049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602" name="PhotoImpact" r:id="rId4" imgW="8482540" imgH="368254" progId="PI3.Image">
                  <p:embed/>
                </p:oleObj>
              </mc:Choice>
              <mc:Fallback>
                <p:oleObj name="PhotoImpact" r:id="rId4" imgW="8482540" imgH="368254" progId="PI3.Image">
                  <p:embed/>
                  <p:pic>
                    <p:nvPicPr>
                      <p:cNvPr id="16" name="Object 1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001C69"/>
                          </a:clrFrom>
                          <a:clrTo>
                            <a:srgbClr val="001C69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2" y="6516689"/>
                        <a:ext cx="8401049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群組 7"/>
          <p:cNvGrpSpPr>
            <a:grpSpLocks/>
          </p:cNvGrpSpPr>
          <p:nvPr/>
        </p:nvGrpSpPr>
        <p:grpSpPr bwMode="auto">
          <a:xfrm>
            <a:off x="0" y="576264"/>
            <a:ext cx="12192000" cy="287337"/>
            <a:chOff x="-1800000" y="1800000"/>
            <a:chExt cx="9144000" cy="288000"/>
          </a:xfrm>
        </p:grpSpPr>
        <p:sp>
          <p:nvSpPr>
            <p:cNvPr id="18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9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0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1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2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grpSp>
        <p:nvGrpSpPr>
          <p:cNvPr id="23" name="群組 57"/>
          <p:cNvGrpSpPr>
            <a:grpSpLocks/>
          </p:cNvGrpSpPr>
          <p:nvPr/>
        </p:nvGrpSpPr>
        <p:grpSpPr bwMode="auto">
          <a:xfrm>
            <a:off x="0" y="6048375"/>
            <a:ext cx="12192000" cy="287338"/>
            <a:chOff x="-1800000" y="1800000"/>
            <a:chExt cx="9144000" cy="288000"/>
          </a:xfrm>
        </p:grpSpPr>
        <p:sp>
          <p:nvSpPr>
            <p:cNvPr id="24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5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6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7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8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07533" y="4048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2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2CA40E34-CC0E-4BB7-A445-E66E643A4DDD}" type="datetime1">
              <a:rPr lang="zh-TW" altLang="en-US" smtClean="0"/>
              <a:t>2022/5/6</a:t>
            </a:fld>
            <a:endParaRPr lang="en-US" altLang="zh-TW"/>
          </a:p>
        </p:txBody>
      </p:sp>
      <p:sp>
        <p:nvSpPr>
          <p:cNvPr id="3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616A1AC2-6486-4B18-9A73-B68463BA0DE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696773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0"/>
          <p:cNvSpPr>
            <a:spLocks noChangeArrowheads="1"/>
          </p:cNvSpPr>
          <p:nvPr/>
        </p:nvSpPr>
        <p:spPr bwMode="auto">
          <a:xfrm>
            <a:off x="0" y="0"/>
            <a:ext cx="12192000" cy="2873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5" name="Rectangle 31"/>
          <p:cNvSpPr>
            <a:spLocks noChangeArrowheads="1"/>
          </p:cNvSpPr>
          <p:nvPr/>
        </p:nvSpPr>
        <p:spPr bwMode="auto">
          <a:xfrm>
            <a:off x="0" y="287338"/>
            <a:ext cx="12192000" cy="900112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  <a:gs pos="5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6" name="Rectangle 34"/>
          <p:cNvSpPr>
            <a:spLocks noChangeArrowheads="1"/>
          </p:cNvSpPr>
          <p:nvPr/>
        </p:nvSpPr>
        <p:spPr bwMode="auto">
          <a:xfrm>
            <a:off x="0" y="6480175"/>
            <a:ext cx="12192000" cy="395288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zh-TW" sz="1800" b="0"/>
          </a:p>
        </p:txBody>
      </p:sp>
      <p:sp>
        <p:nvSpPr>
          <p:cNvPr id="7" name="Text Box 35"/>
          <p:cNvSpPr txBox="1">
            <a:spLocks noChangeArrowheads="1"/>
          </p:cNvSpPr>
          <p:nvPr/>
        </p:nvSpPr>
        <p:spPr bwMode="auto">
          <a:xfrm>
            <a:off x="0" y="0"/>
            <a:ext cx="12192000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TW" sz="2000" b="0" dirty="0">
                <a:solidFill>
                  <a:schemeClr val="bg1"/>
                </a:solidFill>
                <a:latin typeface="Arial Black" pitchFamily="34" charset="0"/>
              </a:rPr>
              <a:t>National Central University 	    </a:t>
            </a:r>
            <a:r>
              <a:rPr lang="en-US" altLang="zh-TW" sz="1800" i="1" dirty="0">
                <a:solidFill>
                  <a:srgbClr val="FFFFFF"/>
                </a:solidFill>
              </a:rPr>
              <a:t>Department of Electrical Engineering</a:t>
            </a:r>
            <a:r>
              <a:rPr lang="en-US" altLang="zh-TW" sz="1800" b="0" i="1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8" name="Picture 40" descr="SP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0175"/>
            <a:ext cx="2863851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群組 6"/>
          <p:cNvGrpSpPr>
            <a:grpSpLocks/>
          </p:cNvGrpSpPr>
          <p:nvPr/>
        </p:nvGrpSpPr>
        <p:grpSpPr bwMode="auto">
          <a:xfrm>
            <a:off x="239185" y="360363"/>
            <a:ext cx="383116" cy="2519362"/>
            <a:chOff x="-1620688" y="288000"/>
            <a:chExt cx="287338" cy="2520000"/>
          </a:xfrm>
        </p:grpSpPr>
        <p:sp>
          <p:nvSpPr>
            <p:cNvPr id="10" name="Line 75"/>
            <p:cNvSpPr>
              <a:spLocks noChangeShapeType="1"/>
            </p:cNvSpPr>
            <p:nvPr/>
          </p:nvSpPr>
          <p:spPr bwMode="auto">
            <a:xfrm>
              <a:off x="-1620688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1" name="Line 80"/>
            <p:cNvSpPr>
              <a:spLocks noChangeShapeType="1"/>
            </p:cNvSpPr>
            <p:nvPr/>
          </p:nvSpPr>
          <p:spPr bwMode="auto">
            <a:xfrm>
              <a:off x="-1548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2" name="Line 81"/>
            <p:cNvSpPr>
              <a:spLocks noChangeShapeType="1"/>
            </p:cNvSpPr>
            <p:nvPr/>
          </p:nvSpPr>
          <p:spPr bwMode="auto">
            <a:xfrm>
              <a:off x="-1476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3" name="Line 82"/>
            <p:cNvSpPr>
              <a:spLocks noChangeShapeType="1"/>
            </p:cNvSpPr>
            <p:nvPr/>
          </p:nvSpPr>
          <p:spPr bwMode="auto">
            <a:xfrm>
              <a:off x="-1404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4" name="Line 83"/>
            <p:cNvSpPr>
              <a:spLocks noChangeShapeType="1"/>
            </p:cNvSpPr>
            <p:nvPr/>
          </p:nvSpPr>
          <p:spPr bwMode="auto">
            <a:xfrm>
              <a:off x="-133335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15" name="Rectangle 39"/>
          <p:cNvSpPr>
            <a:spLocks noChangeArrowheads="1"/>
          </p:cNvSpPr>
          <p:nvPr/>
        </p:nvSpPr>
        <p:spPr bwMode="auto">
          <a:xfrm>
            <a:off x="0" y="1079500"/>
            <a:ext cx="12192000" cy="107950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0" y="5616575"/>
            <a:ext cx="12192000" cy="863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graphicFrame>
        <p:nvGraphicFramePr>
          <p:cNvPr id="17" name="Object 126"/>
          <p:cNvGraphicFramePr>
            <a:graphicFrameLocks noChangeAspect="1"/>
          </p:cNvGraphicFramePr>
          <p:nvPr/>
        </p:nvGraphicFramePr>
        <p:xfrm>
          <a:off x="2927352" y="6516689"/>
          <a:ext cx="8401049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26" name="PhotoImpact" r:id="rId4" imgW="8482540" imgH="368254" progId="PI3.Image">
                  <p:embed/>
                </p:oleObj>
              </mc:Choice>
              <mc:Fallback>
                <p:oleObj name="PhotoImpact" r:id="rId4" imgW="8482540" imgH="368254" progId="PI3.Image">
                  <p:embed/>
                  <p:pic>
                    <p:nvPicPr>
                      <p:cNvPr id="17" name="Object 1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001C69"/>
                          </a:clrFrom>
                          <a:clrTo>
                            <a:srgbClr val="001C69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2" y="6516689"/>
                        <a:ext cx="8401049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群組 7"/>
          <p:cNvGrpSpPr>
            <a:grpSpLocks/>
          </p:cNvGrpSpPr>
          <p:nvPr/>
        </p:nvGrpSpPr>
        <p:grpSpPr bwMode="auto">
          <a:xfrm>
            <a:off x="0" y="576264"/>
            <a:ext cx="12192000" cy="287337"/>
            <a:chOff x="-1800000" y="1800000"/>
            <a:chExt cx="9144000" cy="288000"/>
          </a:xfrm>
        </p:grpSpPr>
        <p:sp>
          <p:nvSpPr>
            <p:cNvPr id="19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0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1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2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3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grpSp>
        <p:nvGrpSpPr>
          <p:cNvPr id="24" name="群組 57"/>
          <p:cNvGrpSpPr>
            <a:grpSpLocks/>
          </p:cNvGrpSpPr>
          <p:nvPr/>
        </p:nvGrpSpPr>
        <p:grpSpPr bwMode="auto">
          <a:xfrm>
            <a:off x="0" y="6048375"/>
            <a:ext cx="12192000" cy="287338"/>
            <a:chOff x="-1800000" y="1800000"/>
            <a:chExt cx="9144000" cy="288000"/>
          </a:xfrm>
        </p:grpSpPr>
        <p:sp>
          <p:nvSpPr>
            <p:cNvPr id="25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6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7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8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9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F08EE02B-2E66-4005-802D-749907ADEA2A}" type="datetime1">
              <a:rPr lang="zh-TW" altLang="en-US" smtClean="0"/>
              <a:t>2022/5/6</a:t>
            </a:fld>
            <a:endParaRPr lang="en-US" altLang="zh-TW"/>
          </a:p>
        </p:txBody>
      </p:sp>
      <p:sp>
        <p:nvSpPr>
          <p:cNvPr id="31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2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B1C39BEB-B18B-45C0-B162-4739C73D7A1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901609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0"/>
          <p:cNvSpPr>
            <a:spLocks noChangeArrowheads="1"/>
          </p:cNvSpPr>
          <p:nvPr/>
        </p:nvSpPr>
        <p:spPr bwMode="auto">
          <a:xfrm>
            <a:off x="0" y="0"/>
            <a:ext cx="12192000" cy="2873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6" name="Rectangle 31"/>
          <p:cNvSpPr>
            <a:spLocks noChangeArrowheads="1"/>
          </p:cNvSpPr>
          <p:nvPr/>
        </p:nvSpPr>
        <p:spPr bwMode="auto">
          <a:xfrm>
            <a:off x="0" y="287338"/>
            <a:ext cx="12192000" cy="900112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  <a:gs pos="5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7" name="Rectangle 34"/>
          <p:cNvSpPr>
            <a:spLocks noChangeArrowheads="1"/>
          </p:cNvSpPr>
          <p:nvPr/>
        </p:nvSpPr>
        <p:spPr bwMode="auto">
          <a:xfrm>
            <a:off x="0" y="6480175"/>
            <a:ext cx="12192000" cy="395288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zh-TW" sz="1800" b="0"/>
          </a:p>
        </p:txBody>
      </p:sp>
      <p:sp>
        <p:nvSpPr>
          <p:cNvPr id="8" name="Text Box 35"/>
          <p:cNvSpPr txBox="1">
            <a:spLocks noChangeArrowheads="1"/>
          </p:cNvSpPr>
          <p:nvPr/>
        </p:nvSpPr>
        <p:spPr bwMode="auto">
          <a:xfrm>
            <a:off x="0" y="0"/>
            <a:ext cx="12192000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TW" sz="2000" b="0" dirty="0">
                <a:solidFill>
                  <a:schemeClr val="bg1"/>
                </a:solidFill>
                <a:latin typeface="Arial Black" pitchFamily="34" charset="0"/>
              </a:rPr>
              <a:t>National Central University 	    </a:t>
            </a:r>
            <a:r>
              <a:rPr lang="en-US" altLang="zh-TW" sz="1800" i="1" dirty="0">
                <a:solidFill>
                  <a:srgbClr val="FFFFFF"/>
                </a:solidFill>
              </a:rPr>
              <a:t>Department of Electrical Engineering</a:t>
            </a:r>
            <a:r>
              <a:rPr lang="en-US" altLang="zh-TW" sz="1800" b="0" i="1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9" name="Picture 40" descr="SP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0175"/>
            <a:ext cx="2863851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群組 6"/>
          <p:cNvGrpSpPr>
            <a:grpSpLocks/>
          </p:cNvGrpSpPr>
          <p:nvPr/>
        </p:nvGrpSpPr>
        <p:grpSpPr bwMode="auto">
          <a:xfrm>
            <a:off x="239185" y="360363"/>
            <a:ext cx="383116" cy="2519362"/>
            <a:chOff x="-1620688" y="288000"/>
            <a:chExt cx="287338" cy="2520000"/>
          </a:xfrm>
        </p:grpSpPr>
        <p:sp>
          <p:nvSpPr>
            <p:cNvPr id="11" name="Line 75"/>
            <p:cNvSpPr>
              <a:spLocks noChangeShapeType="1"/>
            </p:cNvSpPr>
            <p:nvPr/>
          </p:nvSpPr>
          <p:spPr bwMode="auto">
            <a:xfrm>
              <a:off x="-1620688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2" name="Line 80"/>
            <p:cNvSpPr>
              <a:spLocks noChangeShapeType="1"/>
            </p:cNvSpPr>
            <p:nvPr/>
          </p:nvSpPr>
          <p:spPr bwMode="auto">
            <a:xfrm>
              <a:off x="-1548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3" name="Line 81"/>
            <p:cNvSpPr>
              <a:spLocks noChangeShapeType="1"/>
            </p:cNvSpPr>
            <p:nvPr/>
          </p:nvSpPr>
          <p:spPr bwMode="auto">
            <a:xfrm>
              <a:off x="-1476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4" name="Line 82"/>
            <p:cNvSpPr>
              <a:spLocks noChangeShapeType="1"/>
            </p:cNvSpPr>
            <p:nvPr/>
          </p:nvSpPr>
          <p:spPr bwMode="auto">
            <a:xfrm>
              <a:off x="-1404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5" name="Line 83"/>
            <p:cNvSpPr>
              <a:spLocks noChangeShapeType="1"/>
            </p:cNvSpPr>
            <p:nvPr/>
          </p:nvSpPr>
          <p:spPr bwMode="auto">
            <a:xfrm>
              <a:off x="-133335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16" name="Rectangle 39"/>
          <p:cNvSpPr>
            <a:spLocks noChangeArrowheads="1"/>
          </p:cNvSpPr>
          <p:nvPr/>
        </p:nvSpPr>
        <p:spPr bwMode="auto">
          <a:xfrm>
            <a:off x="0" y="1079500"/>
            <a:ext cx="12192000" cy="107950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0" y="5616575"/>
            <a:ext cx="12192000" cy="863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graphicFrame>
        <p:nvGraphicFramePr>
          <p:cNvPr id="18" name="Object 126"/>
          <p:cNvGraphicFramePr>
            <a:graphicFrameLocks noChangeAspect="1"/>
          </p:cNvGraphicFramePr>
          <p:nvPr/>
        </p:nvGraphicFramePr>
        <p:xfrm>
          <a:off x="2927352" y="6516689"/>
          <a:ext cx="8401049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50" name="PhotoImpact" r:id="rId4" imgW="8482540" imgH="368254" progId="PI3.Image">
                  <p:embed/>
                </p:oleObj>
              </mc:Choice>
              <mc:Fallback>
                <p:oleObj name="PhotoImpact" r:id="rId4" imgW="8482540" imgH="368254" progId="PI3.Image">
                  <p:embed/>
                  <p:pic>
                    <p:nvPicPr>
                      <p:cNvPr id="18" name="Object 1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001C69"/>
                          </a:clrFrom>
                          <a:clrTo>
                            <a:srgbClr val="001C69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2" y="6516689"/>
                        <a:ext cx="8401049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群組 7"/>
          <p:cNvGrpSpPr>
            <a:grpSpLocks/>
          </p:cNvGrpSpPr>
          <p:nvPr/>
        </p:nvGrpSpPr>
        <p:grpSpPr bwMode="auto">
          <a:xfrm>
            <a:off x="0" y="576264"/>
            <a:ext cx="12192000" cy="287337"/>
            <a:chOff x="-1800000" y="1800000"/>
            <a:chExt cx="9144000" cy="288000"/>
          </a:xfrm>
        </p:grpSpPr>
        <p:sp>
          <p:nvSpPr>
            <p:cNvPr id="20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1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2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3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4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grpSp>
        <p:nvGrpSpPr>
          <p:cNvPr id="25" name="群組 57"/>
          <p:cNvGrpSpPr>
            <a:grpSpLocks/>
          </p:cNvGrpSpPr>
          <p:nvPr/>
        </p:nvGrpSpPr>
        <p:grpSpPr bwMode="auto">
          <a:xfrm>
            <a:off x="0" y="6048375"/>
            <a:ext cx="12192000" cy="287338"/>
            <a:chOff x="-1800000" y="1800000"/>
            <a:chExt cx="9144000" cy="288000"/>
          </a:xfrm>
        </p:grpSpPr>
        <p:sp>
          <p:nvSpPr>
            <p:cNvPr id="26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7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8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9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30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07533" y="4048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719668" y="1773238"/>
            <a:ext cx="5384800" cy="45259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7668" y="1773238"/>
            <a:ext cx="5384800" cy="45259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1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7EE2218F-E939-49F7-840C-297A1036B7D8}" type="datetime1">
              <a:rPr lang="zh-TW" altLang="en-US" smtClean="0"/>
              <a:t>2022/5/6</a:t>
            </a:fld>
            <a:endParaRPr lang="en-US" altLang="zh-TW"/>
          </a:p>
        </p:txBody>
      </p:sp>
      <p:sp>
        <p:nvSpPr>
          <p:cNvPr id="32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3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96772DD-6489-45C9-BFF1-E6A0D01C342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675749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0"/>
          <p:cNvSpPr>
            <a:spLocks noChangeArrowheads="1"/>
          </p:cNvSpPr>
          <p:nvPr/>
        </p:nvSpPr>
        <p:spPr bwMode="auto">
          <a:xfrm>
            <a:off x="0" y="0"/>
            <a:ext cx="12192000" cy="2873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8" name="Rectangle 31"/>
          <p:cNvSpPr>
            <a:spLocks noChangeArrowheads="1"/>
          </p:cNvSpPr>
          <p:nvPr/>
        </p:nvSpPr>
        <p:spPr bwMode="auto">
          <a:xfrm>
            <a:off x="0" y="287338"/>
            <a:ext cx="12192000" cy="900112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  <a:gs pos="5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9" name="Rectangle 34"/>
          <p:cNvSpPr>
            <a:spLocks noChangeArrowheads="1"/>
          </p:cNvSpPr>
          <p:nvPr/>
        </p:nvSpPr>
        <p:spPr bwMode="auto">
          <a:xfrm>
            <a:off x="0" y="6480175"/>
            <a:ext cx="12192000" cy="395288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zh-TW" sz="1800" b="0"/>
          </a:p>
        </p:txBody>
      </p:sp>
      <p:sp>
        <p:nvSpPr>
          <p:cNvPr id="10" name="Text Box 35"/>
          <p:cNvSpPr txBox="1">
            <a:spLocks noChangeArrowheads="1"/>
          </p:cNvSpPr>
          <p:nvPr/>
        </p:nvSpPr>
        <p:spPr bwMode="auto">
          <a:xfrm>
            <a:off x="0" y="0"/>
            <a:ext cx="12192000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TW" sz="2000" b="0" dirty="0">
                <a:solidFill>
                  <a:schemeClr val="bg1"/>
                </a:solidFill>
                <a:latin typeface="Arial Black" pitchFamily="34" charset="0"/>
              </a:rPr>
              <a:t>National Central University 	    </a:t>
            </a:r>
            <a:r>
              <a:rPr lang="en-US" altLang="zh-TW" sz="1800" i="1" dirty="0">
                <a:solidFill>
                  <a:srgbClr val="FFFFFF"/>
                </a:solidFill>
              </a:rPr>
              <a:t>Department of Electrical Engineering</a:t>
            </a:r>
            <a:r>
              <a:rPr lang="en-US" altLang="zh-TW" sz="1800" b="0" i="1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11" name="Picture 40" descr="SP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0175"/>
            <a:ext cx="2863851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群組 6"/>
          <p:cNvGrpSpPr>
            <a:grpSpLocks/>
          </p:cNvGrpSpPr>
          <p:nvPr/>
        </p:nvGrpSpPr>
        <p:grpSpPr bwMode="auto">
          <a:xfrm>
            <a:off x="239185" y="360363"/>
            <a:ext cx="383116" cy="2519362"/>
            <a:chOff x="-1620688" y="288000"/>
            <a:chExt cx="287338" cy="2520000"/>
          </a:xfrm>
        </p:grpSpPr>
        <p:sp>
          <p:nvSpPr>
            <p:cNvPr id="13" name="Line 75"/>
            <p:cNvSpPr>
              <a:spLocks noChangeShapeType="1"/>
            </p:cNvSpPr>
            <p:nvPr/>
          </p:nvSpPr>
          <p:spPr bwMode="auto">
            <a:xfrm>
              <a:off x="-1620688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4" name="Line 80"/>
            <p:cNvSpPr>
              <a:spLocks noChangeShapeType="1"/>
            </p:cNvSpPr>
            <p:nvPr/>
          </p:nvSpPr>
          <p:spPr bwMode="auto">
            <a:xfrm>
              <a:off x="-1548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5" name="Line 81"/>
            <p:cNvSpPr>
              <a:spLocks noChangeShapeType="1"/>
            </p:cNvSpPr>
            <p:nvPr/>
          </p:nvSpPr>
          <p:spPr bwMode="auto">
            <a:xfrm>
              <a:off x="-1476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6" name="Line 82"/>
            <p:cNvSpPr>
              <a:spLocks noChangeShapeType="1"/>
            </p:cNvSpPr>
            <p:nvPr/>
          </p:nvSpPr>
          <p:spPr bwMode="auto">
            <a:xfrm>
              <a:off x="-1404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7" name="Line 83"/>
            <p:cNvSpPr>
              <a:spLocks noChangeShapeType="1"/>
            </p:cNvSpPr>
            <p:nvPr/>
          </p:nvSpPr>
          <p:spPr bwMode="auto">
            <a:xfrm>
              <a:off x="-133335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18" name="Rectangle 39"/>
          <p:cNvSpPr>
            <a:spLocks noChangeArrowheads="1"/>
          </p:cNvSpPr>
          <p:nvPr/>
        </p:nvSpPr>
        <p:spPr bwMode="auto">
          <a:xfrm>
            <a:off x="0" y="1079500"/>
            <a:ext cx="12192000" cy="107950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0" y="5616575"/>
            <a:ext cx="12192000" cy="863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graphicFrame>
        <p:nvGraphicFramePr>
          <p:cNvPr id="20" name="Object 126"/>
          <p:cNvGraphicFramePr>
            <a:graphicFrameLocks noChangeAspect="1"/>
          </p:cNvGraphicFramePr>
          <p:nvPr/>
        </p:nvGraphicFramePr>
        <p:xfrm>
          <a:off x="2927352" y="6516689"/>
          <a:ext cx="8401049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74" name="PhotoImpact" r:id="rId4" imgW="8482540" imgH="368254" progId="PI3.Image">
                  <p:embed/>
                </p:oleObj>
              </mc:Choice>
              <mc:Fallback>
                <p:oleObj name="PhotoImpact" r:id="rId4" imgW="8482540" imgH="368254" progId="PI3.Image">
                  <p:embed/>
                  <p:pic>
                    <p:nvPicPr>
                      <p:cNvPr id="20" name="Object 1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001C69"/>
                          </a:clrFrom>
                          <a:clrTo>
                            <a:srgbClr val="001C69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2" y="6516689"/>
                        <a:ext cx="8401049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1" name="群組 7"/>
          <p:cNvGrpSpPr>
            <a:grpSpLocks/>
          </p:cNvGrpSpPr>
          <p:nvPr/>
        </p:nvGrpSpPr>
        <p:grpSpPr bwMode="auto">
          <a:xfrm>
            <a:off x="0" y="576264"/>
            <a:ext cx="12192000" cy="287337"/>
            <a:chOff x="-1800000" y="1800000"/>
            <a:chExt cx="9144000" cy="288000"/>
          </a:xfrm>
        </p:grpSpPr>
        <p:sp>
          <p:nvSpPr>
            <p:cNvPr id="22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3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4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5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6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grpSp>
        <p:nvGrpSpPr>
          <p:cNvPr id="27" name="群組 57"/>
          <p:cNvGrpSpPr>
            <a:grpSpLocks/>
          </p:cNvGrpSpPr>
          <p:nvPr/>
        </p:nvGrpSpPr>
        <p:grpSpPr bwMode="auto">
          <a:xfrm>
            <a:off x="0" y="6048375"/>
            <a:ext cx="12192000" cy="287338"/>
            <a:chOff x="-1800000" y="1800000"/>
            <a:chExt cx="9144000" cy="288000"/>
          </a:xfrm>
        </p:grpSpPr>
        <p:sp>
          <p:nvSpPr>
            <p:cNvPr id="28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9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30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31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32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E98D2CE6-6191-4600-9078-ECD3BBE0ABF1}" type="datetime1">
              <a:rPr lang="zh-TW" altLang="en-US" smtClean="0"/>
              <a:t>2022/5/6</a:t>
            </a:fld>
            <a:endParaRPr lang="en-US" altLang="zh-TW"/>
          </a:p>
        </p:txBody>
      </p:sp>
      <p:sp>
        <p:nvSpPr>
          <p:cNvPr id="3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BF4A8D0E-05EA-4AD1-91E5-CF29A05F735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03869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0"/>
          <p:cNvSpPr>
            <a:spLocks noChangeArrowheads="1"/>
          </p:cNvSpPr>
          <p:nvPr/>
        </p:nvSpPr>
        <p:spPr bwMode="auto">
          <a:xfrm>
            <a:off x="0" y="0"/>
            <a:ext cx="12192000" cy="2873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4" name="Rectangle 31"/>
          <p:cNvSpPr>
            <a:spLocks noChangeArrowheads="1"/>
          </p:cNvSpPr>
          <p:nvPr/>
        </p:nvSpPr>
        <p:spPr bwMode="auto">
          <a:xfrm>
            <a:off x="0" y="287338"/>
            <a:ext cx="12192000" cy="900112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  <a:gs pos="5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5" name="Rectangle 34"/>
          <p:cNvSpPr>
            <a:spLocks noChangeArrowheads="1"/>
          </p:cNvSpPr>
          <p:nvPr/>
        </p:nvSpPr>
        <p:spPr bwMode="auto">
          <a:xfrm>
            <a:off x="0" y="6480175"/>
            <a:ext cx="12192000" cy="395288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zh-TW" sz="1800" b="0"/>
          </a:p>
        </p:txBody>
      </p:sp>
      <p:sp>
        <p:nvSpPr>
          <p:cNvPr id="6" name="Text Box 35"/>
          <p:cNvSpPr txBox="1">
            <a:spLocks noChangeArrowheads="1"/>
          </p:cNvSpPr>
          <p:nvPr/>
        </p:nvSpPr>
        <p:spPr bwMode="auto">
          <a:xfrm>
            <a:off x="0" y="0"/>
            <a:ext cx="12192000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TW" sz="2000" b="0" dirty="0">
                <a:solidFill>
                  <a:schemeClr val="bg1"/>
                </a:solidFill>
                <a:latin typeface="Arial Black" pitchFamily="34" charset="0"/>
              </a:rPr>
              <a:t>National Central University 	    </a:t>
            </a:r>
            <a:r>
              <a:rPr lang="en-US" altLang="zh-TW" sz="1800" i="1" dirty="0">
                <a:solidFill>
                  <a:srgbClr val="FFFFFF"/>
                </a:solidFill>
              </a:rPr>
              <a:t>Department of Electrical Engineering</a:t>
            </a:r>
            <a:r>
              <a:rPr lang="en-US" altLang="zh-TW" sz="1800" b="0" i="1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7" name="Picture 40" descr="SP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0175"/>
            <a:ext cx="2863851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群組 6"/>
          <p:cNvGrpSpPr>
            <a:grpSpLocks/>
          </p:cNvGrpSpPr>
          <p:nvPr/>
        </p:nvGrpSpPr>
        <p:grpSpPr bwMode="auto">
          <a:xfrm>
            <a:off x="239185" y="360363"/>
            <a:ext cx="383116" cy="2519362"/>
            <a:chOff x="-1620688" y="288000"/>
            <a:chExt cx="287338" cy="2520000"/>
          </a:xfrm>
        </p:grpSpPr>
        <p:sp>
          <p:nvSpPr>
            <p:cNvPr id="9" name="Line 75"/>
            <p:cNvSpPr>
              <a:spLocks noChangeShapeType="1"/>
            </p:cNvSpPr>
            <p:nvPr/>
          </p:nvSpPr>
          <p:spPr bwMode="auto">
            <a:xfrm>
              <a:off x="-1620688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0" name="Line 80"/>
            <p:cNvSpPr>
              <a:spLocks noChangeShapeType="1"/>
            </p:cNvSpPr>
            <p:nvPr/>
          </p:nvSpPr>
          <p:spPr bwMode="auto">
            <a:xfrm>
              <a:off x="-1548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1" name="Line 81"/>
            <p:cNvSpPr>
              <a:spLocks noChangeShapeType="1"/>
            </p:cNvSpPr>
            <p:nvPr/>
          </p:nvSpPr>
          <p:spPr bwMode="auto">
            <a:xfrm>
              <a:off x="-1476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2" name="Line 82"/>
            <p:cNvSpPr>
              <a:spLocks noChangeShapeType="1"/>
            </p:cNvSpPr>
            <p:nvPr/>
          </p:nvSpPr>
          <p:spPr bwMode="auto">
            <a:xfrm>
              <a:off x="-1404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3" name="Line 83"/>
            <p:cNvSpPr>
              <a:spLocks noChangeShapeType="1"/>
            </p:cNvSpPr>
            <p:nvPr/>
          </p:nvSpPr>
          <p:spPr bwMode="auto">
            <a:xfrm>
              <a:off x="-133335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14" name="Rectangle 39"/>
          <p:cNvSpPr>
            <a:spLocks noChangeArrowheads="1"/>
          </p:cNvSpPr>
          <p:nvPr/>
        </p:nvSpPr>
        <p:spPr bwMode="auto">
          <a:xfrm>
            <a:off x="0" y="1079500"/>
            <a:ext cx="12192000" cy="107950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5616575"/>
            <a:ext cx="12192000" cy="863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graphicFrame>
        <p:nvGraphicFramePr>
          <p:cNvPr id="16" name="Object 126"/>
          <p:cNvGraphicFramePr>
            <a:graphicFrameLocks noChangeAspect="1"/>
          </p:cNvGraphicFramePr>
          <p:nvPr/>
        </p:nvGraphicFramePr>
        <p:xfrm>
          <a:off x="2927352" y="6516689"/>
          <a:ext cx="8401049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698" name="PhotoImpact" r:id="rId4" imgW="8482540" imgH="368254" progId="PI3.Image">
                  <p:embed/>
                </p:oleObj>
              </mc:Choice>
              <mc:Fallback>
                <p:oleObj name="PhotoImpact" r:id="rId4" imgW="8482540" imgH="368254" progId="PI3.Image">
                  <p:embed/>
                  <p:pic>
                    <p:nvPicPr>
                      <p:cNvPr id="16" name="Object 1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001C69"/>
                          </a:clrFrom>
                          <a:clrTo>
                            <a:srgbClr val="001C69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2" y="6516689"/>
                        <a:ext cx="8401049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群組 7"/>
          <p:cNvGrpSpPr>
            <a:grpSpLocks/>
          </p:cNvGrpSpPr>
          <p:nvPr/>
        </p:nvGrpSpPr>
        <p:grpSpPr bwMode="auto">
          <a:xfrm>
            <a:off x="0" y="576264"/>
            <a:ext cx="12192000" cy="287337"/>
            <a:chOff x="-1800000" y="1800000"/>
            <a:chExt cx="9144000" cy="288000"/>
          </a:xfrm>
        </p:grpSpPr>
        <p:sp>
          <p:nvSpPr>
            <p:cNvPr id="18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9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0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1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2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grpSp>
        <p:nvGrpSpPr>
          <p:cNvPr id="23" name="群組 57"/>
          <p:cNvGrpSpPr>
            <a:grpSpLocks/>
          </p:cNvGrpSpPr>
          <p:nvPr/>
        </p:nvGrpSpPr>
        <p:grpSpPr bwMode="auto">
          <a:xfrm>
            <a:off x="0" y="6048375"/>
            <a:ext cx="12192000" cy="287338"/>
            <a:chOff x="-1800000" y="1800000"/>
            <a:chExt cx="9144000" cy="288000"/>
          </a:xfrm>
        </p:grpSpPr>
        <p:sp>
          <p:nvSpPr>
            <p:cNvPr id="24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5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6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7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8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07533" y="4048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2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C171E9B3-C474-4736-8B81-95CD2266027E}" type="datetime1">
              <a:rPr lang="zh-TW" altLang="en-US" smtClean="0"/>
              <a:t>2022/5/6</a:t>
            </a:fld>
            <a:endParaRPr lang="en-US" altLang="zh-TW"/>
          </a:p>
        </p:txBody>
      </p:sp>
      <p:sp>
        <p:nvSpPr>
          <p:cNvPr id="3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D12D1B54-BA89-42BB-99A0-67C2C08BC74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672857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0"/>
          <p:cNvSpPr>
            <a:spLocks noChangeArrowheads="1"/>
          </p:cNvSpPr>
          <p:nvPr/>
        </p:nvSpPr>
        <p:spPr bwMode="auto">
          <a:xfrm>
            <a:off x="0" y="0"/>
            <a:ext cx="12192000" cy="2873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3" name="Rectangle 31"/>
          <p:cNvSpPr>
            <a:spLocks noChangeArrowheads="1"/>
          </p:cNvSpPr>
          <p:nvPr/>
        </p:nvSpPr>
        <p:spPr bwMode="auto">
          <a:xfrm>
            <a:off x="0" y="287338"/>
            <a:ext cx="12192000" cy="900112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  <a:gs pos="5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4" name="Rectangle 34"/>
          <p:cNvSpPr>
            <a:spLocks noChangeArrowheads="1"/>
          </p:cNvSpPr>
          <p:nvPr/>
        </p:nvSpPr>
        <p:spPr bwMode="auto">
          <a:xfrm>
            <a:off x="0" y="6480175"/>
            <a:ext cx="12192000" cy="395288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zh-TW" sz="1800" b="0"/>
          </a:p>
        </p:txBody>
      </p:sp>
      <p:sp>
        <p:nvSpPr>
          <p:cNvPr id="5" name="Text Box 35"/>
          <p:cNvSpPr txBox="1">
            <a:spLocks noChangeArrowheads="1"/>
          </p:cNvSpPr>
          <p:nvPr/>
        </p:nvSpPr>
        <p:spPr bwMode="auto">
          <a:xfrm>
            <a:off x="0" y="0"/>
            <a:ext cx="12192000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TW" sz="2000" b="0" dirty="0">
                <a:solidFill>
                  <a:schemeClr val="bg1"/>
                </a:solidFill>
                <a:latin typeface="Arial Black" pitchFamily="34" charset="0"/>
              </a:rPr>
              <a:t>National Central University 	    </a:t>
            </a:r>
            <a:r>
              <a:rPr lang="en-US" altLang="zh-TW" sz="1800" i="1" dirty="0">
                <a:solidFill>
                  <a:srgbClr val="FFFFFF"/>
                </a:solidFill>
              </a:rPr>
              <a:t>Department of Electrical Engineering</a:t>
            </a:r>
            <a:r>
              <a:rPr lang="en-US" altLang="zh-TW" sz="1800" b="0" i="1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40" descr="SP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0175"/>
            <a:ext cx="2863851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群組 32"/>
          <p:cNvGrpSpPr>
            <a:grpSpLocks/>
          </p:cNvGrpSpPr>
          <p:nvPr/>
        </p:nvGrpSpPr>
        <p:grpSpPr bwMode="auto">
          <a:xfrm>
            <a:off x="239185" y="360363"/>
            <a:ext cx="383116" cy="2519362"/>
            <a:chOff x="-1620688" y="288000"/>
            <a:chExt cx="287338" cy="2520000"/>
          </a:xfrm>
        </p:grpSpPr>
        <p:sp>
          <p:nvSpPr>
            <p:cNvPr id="8" name="Line 75"/>
            <p:cNvSpPr>
              <a:spLocks noChangeShapeType="1"/>
            </p:cNvSpPr>
            <p:nvPr/>
          </p:nvSpPr>
          <p:spPr bwMode="auto">
            <a:xfrm>
              <a:off x="-1620688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9" name="Line 80"/>
            <p:cNvSpPr>
              <a:spLocks noChangeShapeType="1"/>
            </p:cNvSpPr>
            <p:nvPr/>
          </p:nvSpPr>
          <p:spPr bwMode="auto">
            <a:xfrm>
              <a:off x="-1548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0" name="Line 81"/>
            <p:cNvSpPr>
              <a:spLocks noChangeShapeType="1"/>
            </p:cNvSpPr>
            <p:nvPr/>
          </p:nvSpPr>
          <p:spPr bwMode="auto">
            <a:xfrm>
              <a:off x="-1476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1" name="Line 82"/>
            <p:cNvSpPr>
              <a:spLocks noChangeShapeType="1"/>
            </p:cNvSpPr>
            <p:nvPr/>
          </p:nvSpPr>
          <p:spPr bwMode="auto">
            <a:xfrm>
              <a:off x="-1404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2" name="Line 83"/>
            <p:cNvSpPr>
              <a:spLocks noChangeShapeType="1"/>
            </p:cNvSpPr>
            <p:nvPr/>
          </p:nvSpPr>
          <p:spPr bwMode="auto">
            <a:xfrm>
              <a:off x="-133335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13" name="Rectangle 39"/>
          <p:cNvSpPr>
            <a:spLocks noChangeArrowheads="1"/>
          </p:cNvSpPr>
          <p:nvPr/>
        </p:nvSpPr>
        <p:spPr bwMode="auto">
          <a:xfrm>
            <a:off x="0" y="1079500"/>
            <a:ext cx="12192000" cy="107950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0" y="5616575"/>
            <a:ext cx="12192000" cy="863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graphicFrame>
        <p:nvGraphicFramePr>
          <p:cNvPr id="15" name="Object 126"/>
          <p:cNvGraphicFramePr>
            <a:graphicFrameLocks noChangeAspect="1"/>
          </p:cNvGraphicFramePr>
          <p:nvPr/>
        </p:nvGraphicFramePr>
        <p:xfrm>
          <a:off x="2927352" y="6516689"/>
          <a:ext cx="8401049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722" name="PhotoImpact" r:id="rId4" imgW="8482540" imgH="368254" progId="PI3.Image">
                  <p:embed/>
                </p:oleObj>
              </mc:Choice>
              <mc:Fallback>
                <p:oleObj name="PhotoImpact" r:id="rId4" imgW="8482540" imgH="368254" progId="PI3.Image">
                  <p:embed/>
                  <p:pic>
                    <p:nvPicPr>
                      <p:cNvPr id="15" name="Object 1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001C69"/>
                          </a:clrFrom>
                          <a:clrTo>
                            <a:srgbClr val="001C69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2" y="6516689"/>
                        <a:ext cx="8401049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群組 7"/>
          <p:cNvGrpSpPr>
            <a:grpSpLocks/>
          </p:cNvGrpSpPr>
          <p:nvPr/>
        </p:nvGrpSpPr>
        <p:grpSpPr bwMode="auto">
          <a:xfrm>
            <a:off x="0" y="576264"/>
            <a:ext cx="12192000" cy="287337"/>
            <a:chOff x="-1800000" y="1800000"/>
            <a:chExt cx="9144000" cy="288000"/>
          </a:xfrm>
        </p:grpSpPr>
        <p:sp>
          <p:nvSpPr>
            <p:cNvPr id="17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8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9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0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1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grpSp>
        <p:nvGrpSpPr>
          <p:cNvPr id="22" name="群組 57"/>
          <p:cNvGrpSpPr>
            <a:grpSpLocks/>
          </p:cNvGrpSpPr>
          <p:nvPr/>
        </p:nvGrpSpPr>
        <p:grpSpPr bwMode="auto">
          <a:xfrm>
            <a:off x="0" y="6048375"/>
            <a:ext cx="12192000" cy="287338"/>
            <a:chOff x="-1800000" y="1800000"/>
            <a:chExt cx="9144000" cy="288000"/>
          </a:xfrm>
        </p:grpSpPr>
        <p:sp>
          <p:nvSpPr>
            <p:cNvPr id="23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4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5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6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7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2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D6096C16-DF00-408B-AC59-C273A5693090}" type="datetime1">
              <a:rPr lang="zh-TW" altLang="en-US" smtClean="0"/>
              <a:t>2022/5/6</a:t>
            </a:fld>
            <a:endParaRPr lang="en-US" altLang="zh-TW"/>
          </a:p>
        </p:txBody>
      </p:sp>
      <p:sp>
        <p:nvSpPr>
          <p:cNvPr id="29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B3B761B7-699B-48EC-A954-E5B352992DF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593921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0"/>
          <p:cNvSpPr>
            <a:spLocks noChangeArrowheads="1"/>
          </p:cNvSpPr>
          <p:nvPr/>
        </p:nvSpPr>
        <p:spPr bwMode="auto">
          <a:xfrm>
            <a:off x="0" y="0"/>
            <a:ext cx="12192000" cy="2873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6" name="Rectangle 31"/>
          <p:cNvSpPr>
            <a:spLocks noChangeArrowheads="1"/>
          </p:cNvSpPr>
          <p:nvPr/>
        </p:nvSpPr>
        <p:spPr bwMode="auto">
          <a:xfrm>
            <a:off x="0" y="287338"/>
            <a:ext cx="12192000" cy="900112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  <a:gs pos="5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7" name="Rectangle 34"/>
          <p:cNvSpPr>
            <a:spLocks noChangeArrowheads="1"/>
          </p:cNvSpPr>
          <p:nvPr/>
        </p:nvSpPr>
        <p:spPr bwMode="auto">
          <a:xfrm>
            <a:off x="0" y="6480175"/>
            <a:ext cx="12192000" cy="395288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zh-TW" sz="1800" b="0"/>
          </a:p>
        </p:txBody>
      </p:sp>
      <p:sp>
        <p:nvSpPr>
          <p:cNvPr id="8" name="Text Box 35"/>
          <p:cNvSpPr txBox="1">
            <a:spLocks noChangeArrowheads="1"/>
          </p:cNvSpPr>
          <p:nvPr/>
        </p:nvSpPr>
        <p:spPr bwMode="auto">
          <a:xfrm>
            <a:off x="0" y="0"/>
            <a:ext cx="12192000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TW" sz="2000" b="0" dirty="0">
                <a:solidFill>
                  <a:schemeClr val="bg1"/>
                </a:solidFill>
                <a:latin typeface="Arial Black" pitchFamily="34" charset="0"/>
              </a:rPr>
              <a:t>National Central University 	    </a:t>
            </a:r>
            <a:r>
              <a:rPr lang="en-US" altLang="zh-TW" sz="1800" i="1" dirty="0">
                <a:solidFill>
                  <a:srgbClr val="FFFFFF"/>
                </a:solidFill>
              </a:rPr>
              <a:t>Department of Electrical Engineering</a:t>
            </a:r>
            <a:r>
              <a:rPr lang="en-US" altLang="zh-TW" sz="1800" b="0" i="1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9" name="Picture 40" descr="SP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0175"/>
            <a:ext cx="2863851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群組 6"/>
          <p:cNvGrpSpPr>
            <a:grpSpLocks/>
          </p:cNvGrpSpPr>
          <p:nvPr/>
        </p:nvGrpSpPr>
        <p:grpSpPr bwMode="auto">
          <a:xfrm>
            <a:off x="239185" y="360363"/>
            <a:ext cx="383116" cy="2519362"/>
            <a:chOff x="-1620688" y="288000"/>
            <a:chExt cx="287338" cy="2520000"/>
          </a:xfrm>
        </p:grpSpPr>
        <p:sp>
          <p:nvSpPr>
            <p:cNvPr id="11" name="Line 75"/>
            <p:cNvSpPr>
              <a:spLocks noChangeShapeType="1"/>
            </p:cNvSpPr>
            <p:nvPr/>
          </p:nvSpPr>
          <p:spPr bwMode="auto">
            <a:xfrm>
              <a:off x="-1620688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2" name="Line 80"/>
            <p:cNvSpPr>
              <a:spLocks noChangeShapeType="1"/>
            </p:cNvSpPr>
            <p:nvPr/>
          </p:nvSpPr>
          <p:spPr bwMode="auto">
            <a:xfrm>
              <a:off x="-1548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3" name="Line 81"/>
            <p:cNvSpPr>
              <a:spLocks noChangeShapeType="1"/>
            </p:cNvSpPr>
            <p:nvPr/>
          </p:nvSpPr>
          <p:spPr bwMode="auto">
            <a:xfrm>
              <a:off x="-1476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4" name="Line 82"/>
            <p:cNvSpPr>
              <a:spLocks noChangeShapeType="1"/>
            </p:cNvSpPr>
            <p:nvPr/>
          </p:nvSpPr>
          <p:spPr bwMode="auto">
            <a:xfrm>
              <a:off x="-1404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5" name="Line 83"/>
            <p:cNvSpPr>
              <a:spLocks noChangeShapeType="1"/>
            </p:cNvSpPr>
            <p:nvPr/>
          </p:nvSpPr>
          <p:spPr bwMode="auto">
            <a:xfrm>
              <a:off x="-133335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16" name="Rectangle 39"/>
          <p:cNvSpPr>
            <a:spLocks noChangeArrowheads="1"/>
          </p:cNvSpPr>
          <p:nvPr/>
        </p:nvSpPr>
        <p:spPr bwMode="auto">
          <a:xfrm>
            <a:off x="0" y="1079500"/>
            <a:ext cx="12192000" cy="107950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0" y="5616575"/>
            <a:ext cx="12192000" cy="863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graphicFrame>
        <p:nvGraphicFramePr>
          <p:cNvPr id="18" name="Object 126"/>
          <p:cNvGraphicFramePr>
            <a:graphicFrameLocks noChangeAspect="1"/>
          </p:cNvGraphicFramePr>
          <p:nvPr/>
        </p:nvGraphicFramePr>
        <p:xfrm>
          <a:off x="2927352" y="6516689"/>
          <a:ext cx="8401049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746" name="PhotoImpact" r:id="rId4" imgW="8482540" imgH="368254" progId="PI3.Image">
                  <p:embed/>
                </p:oleObj>
              </mc:Choice>
              <mc:Fallback>
                <p:oleObj name="PhotoImpact" r:id="rId4" imgW="8482540" imgH="368254" progId="PI3.Image">
                  <p:embed/>
                  <p:pic>
                    <p:nvPicPr>
                      <p:cNvPr id="18" name="Object 1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001C69"/>
                          </a:clrFrom>
                          <a:clrTo>
                            <a:srgbClr val="001C69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2" y="6516689"/>
                        <a:ext cx="8401049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群組 7"/>
          <p:cNvGrpSpPr>
            <a:grpSpLocks/>
          </p:cNvGrpSpPr>
          <p:nvPr/>
        </p:nvGrpSpPr>
        <p:grpSpPr bwMode="auto">
          <a:xfrm>
            <a:off x="0" y="576264"/>
            <a:ext cx="12192000" cy="287337"/>
            <a:chOff x="-1800000" y="1800000"/>
            <a:chExt cx="9144000" cy="288000"/>
          </a:xfrm>
        </p:grpSpPr>
        <p:sp>
          <p:nvSpPr>
            <p:cNvPr id="20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1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2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3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4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grpSp>
        <p:nvGrpSpPr>
          <p:cNvPr id="25" name="群組 57"/>
          <p:cNvGrpSpPr>
            <a:grpSpLocks/>
          </p:cNvGrpSpPr>
          <p:nvPr/>
        </p:nvGrpSpPr>
        <p:grpSpPr bwMode="auto">
          <a:xfrm>
            <a:off x="0" y="6048375"/>
            <a:ext cx="12192000" cy="287338"/>
            <a:chOff x="-1800000" y="1800000"/>
            <a:chExt cx="9144000" cy="288000"/>
          </a:xfrm>
        </p:grpSpPr>
        <p:sp>
          <p:nvSpPr>
            <p:cNvPr id="26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7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8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9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30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8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1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C864A809-E465-4E34-9EAB-333C683AE0F5}" type="datetime1">
              <a:rPr lang="zh-TW" altLang="en-US" smtClean="0"/>
              <a:t>2022/5/6</a:t>
            </a:fld>
            <a:endParaRPr lang="en-US" altLang="zh-TW"/>
          </a:p>
        </p:txBody>
      </p:sp>
      <p:sp>
        <p:nvSpPr>
          <p:cNvPr id="32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3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2E0A0005-C8CA-40AC-9C8F-E437464E81E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302863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0"/>
          <p:cNvSpPr>
            <a:spLocks noChangeArrowheads="1"/>
          </p:cNvSpPr>
          <p:nvPr/>
        </p:nvSpPr>
        <p:spPr bwMode="auto">
          <a:xfrm>
            <a:off x="0" y="0"/>
            <a:ext cx="12192000" cy="2873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6" name="Rectangle 31"/>
          <p:cNvSpPr>
            <a:spLocks noChangeArrowheads="1"/>
          </p:cNvSpPr>
          <p:nvPr/>
        </p:nvSpPr>
        <p:spPr bwMode="auto">
          <a:xfrm>
            <a:off x="0" y="287338"/>
            <a:ext cx="12192000" cy="900112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  <a:gs pos="5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7" name="Rectangle 34"/>
          <p:cNvSpPr>
            <a:spLocks noChangeArrowheads="1"/>
          </p:cNvSpPr>
          <p:nvPr/>
        </p:nvSpPr>
        <p:spPr bwMode="auto">
          <a:xfrm>
            <a:off x="0" y="6480175"/>
            <a:ext cx="12192000" cy="395288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zh-TW" sz="1800" b="0"/>
          </a:p>
        </p:txBody>
      </p:sp>
      <p:sp>
        <p:nvSpPr>
          <p:cNvPr id="8" name="Text Box 35"/>
          <p:cNvSpPr txBox="1">
            <a:spLocks noChangeArrowheads="1"/>
          </p:cNvSpPr>
          <p:nvPr/>
        </p:nvSpPr>
        <p:spPr bwMode="auto">
          <a:xfrm>
            <a:off x="0" y="0"/>
            <a:ext cx="12192000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TW" sz="2000" b="0" dirty="0">
                <a:solidFill>
                  <a:schemeClr val="bg1"/>
                </a:solidFill>
                <a:latin typeface="Arial Black" pitchFamily="34" charset="0"/>
              </a:rPr>
              <a:t>National Central University 	    </a:t>
            </a:r>
            <a:r>
              <a:rPr lang="en-US" altLang="zh-TW" sz="1800" i="1" dirty="0">
                <a:solidFill>
                  <a:srgbClr val="FFFFFF"/>
                </a:solidFill>
              </a:rPr>
              <a:t>Department of Electrical Engineering</a:t>
            </a:r>
            <a:r>
              <a:rPr lang="en-US" altLang="zh-TW" sz="1800" b="0" i="1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9" name="Picture 40" descr="SP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0175"/>
            <a:ext cx="2863851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群組 6"/>
          <p:cNvGrpSpPr>
            <a:grpSpLocks/>
          </p:cNvGrpSpPr>
          <p:nvPr/>
        </p:nvGrpSpPr>
        <p:grpSpPr bwMode="auto">
          <a:xfrm>
            <a:off x="239185" y="360363"/>
            <a:ext cx="383116" cy="2519362"/>
            <a:chOff x="-1620688" y="288000"/>
            <a:chExt cx="287338" cy="2520000"/>
          </a:xfrm>
        </p:grpSpPr>
        <p:sp>
          <p:nvSpPr>
            <p:cNvPr id="11" name="Line 75"/>
            <p:cNvSpPr>
              <a:spLocks noChangeShapeType="1"/>
            </p:cNvSpPr>
            <p:nvPr/>
          </p:nvSpPr>
          <p:spPr bwMode="auto">
            <a:xfrm>
              <a:off x="-1620688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2" name="Line 80"/>
            <p:cNvSpPr>
              <a:spLocks noChangeShapeType="1"/>
            </p:cNvSpPr>
            <p:nvPr/>
          </p:nvSpPr>
          <p:spPr bwMode="auto">
            <a:xfrm>
              <a:off x="-1548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3" name="Line 81"/>
            <p:cNvSpPr>
              <a:spLocks noChangeShapeType="1"/>
            </p:cNvSpPr>
            <p:nvPr/>
          </p:nvSpPr>
          <p:spPr bwMode="auto">
            <a:xfrm>
              <a:off x="-1476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4" name="Line 82"/>
            <p:cNvSpPr>
              <a:spLocks noChangeShapeType="1"/>
            </p:cNvSpPr>
            <p:nvPr/>
          </p:nvSpPr>
          <p:spPr bwMode="auto">
            <a:xfrm>
              <a:off x="-1404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5" name="Line 83"/>
            <p:cNvSpPr>
              <a:spLocks noChangeShapeType="1"/>
            </p:cNvSpPr>
            <p:nvPr/>
          </p:nvSpPr>
          <p:spPr bwMode="auto">
            <a:xfrm>
              <a:off x="-133335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16" name="Rectangle 39"/>
          <p:cNvSpPr>
            <a:spLocks noChangeArrowheads="1"/>
          </p:cNvSpPr>
          <p:nvPr/>
        </p:nvSpPr>
        <p:spPr bwMode="auto">
          <a:xfrm>
            <a:off x="0" y="1079500"/>
            <a:ext cx="12192000" cy="107950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0" y="5616575"/>
            <a:ext cx="12192000" cy="863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graphicFrame>
        <p:nvGraphicFramePr>
          <p:cNvPr id="18" name="Object 126"/>
          <p:cNvGraphicFramePr>
            <a:graphicFrameLocks noChangeAspect="1"/>
          </p:cNvGraphicFramePr>
          <p:nvPr/>
        </p:nvGraphicFramePr>
        <p:xfrm>
          <a:off x="2927352" y="6516689"/>
          <a:ext cx="8401049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770" name="PhotoImpact" r:id="rId4" imgW="8482540" imgH="368254" progId="PI3.Image">
                  <p:embed/>
                </p:oleObj>
              </mc:Choice>
              <mc:Fallback>
                <p:oleObj name="PhotoImpact" r:id="rId4" imgW="8482540" imgH="368254" progId="PI3.Image">
                  <p:embed/>
                  <p:pic>
                    <p:nvPicPr>
                      <p:cNvPr id="18" name="Object 1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001C69"/>
                          </a:clrFrom>
                          <a:clrTo>
                            <a:srgbClr val="001C69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2" y="6516689"/>
                        <a:ext cx="8401049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群組 7"/>
          <p:cNvGrpSpPr>
            <a:grpSpLocks/>
          </p:cNvGrpSpPr>
          <p:nvPr/>
        </p:nvGrpSpPr>
        <p:grpSpPr bwMode="auto">
          <a:xfrm>
            <a:off x="0" y="576264"/>
            <a:ext cx="12192000" cy="287337"/>
            <a:chOff x="-1800000" y="1800000"/>
            <a:chExt cx="9144000" cy="288000"/>
          </a:xfrm>
        </p:grpSpPr>
        <p:sp>
          <p:nvSpPr>
            <p:cNvPr id="20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1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2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3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4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grpSp>
        <p:nvGrpSpPr>
          <p:cNvPr id="25" name="群組 57"/>
          <p:cNvGrpSpPr>
            <a:grpSpLocks/>
          </p:cNvGrpSpPr>
          <p:nvPr/>
        </p:nvGrpSpPr>
        <p:grpSpPr bwMode="auto">
          <a:xfrm>
            <a:off x="0" y="6048375"/>
            <a:ext cx="12192000" cy="287338"/>
            <a:chOff x="-1800000" y="1800000"/>
            <a:chExt cx="9144000" cy="288000"/>
          </a:xfrm>
        </p:grpSpPr>
        <p:sp>
          <p:nvSpPr>
            <p:cNvPr id="26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7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8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9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30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1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A132397B-9845-4A8A-B24E-92EEC650184C}" type="datetime1">
              <a:rPr lang="zh-TW" altLang="en-US" smtClean="0"/>
              <a:t>2022/5/6</a:t>
            </a:fld>
            <a:endParaRPr lang="en-US" altLang="zh-TW"/>
          </a:p>
        </p:txBody>
      </p:sp>
      <p:sp>
        <p:nvSpPr>
          <p:cNvPr id="32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3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D70ED4D1-602E-4624-AA63-6848884A3F8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709084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0"/>
          <p:cNvSpPr>
            <a:spLocks noChangeArrowheads="1"/>
          </p:cNvSpPr>
          <p:nvPr/>
        </p:nvSpPr>
        <p:spPr bwMode="auto">
          <a:xfrm>
            <a:off x="0" y="0"/>
            <a:ext cx="12192000" cy="2873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5" name="Rectangle 31"/>
          <p:cNvSpPr>
            <a:spLocks noChangeArrowheads="1"/>
          </p:cNvSpPr>
          <p:nvPr/>
        </p:nvSpPr>
        <p:spPr bwMode="auto">
          <a:xfrm>
            <a:off x="0" y="287338"/>
            <a:ext cx="12192000" cy="900112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  <a:gs pos="5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6" name="Rectangle 34"/>
          <p:cNvSpPr>
            <a:spLocks noChangeArrowheads="1"/>
          </p:cNvSpPr>
          <p:nvPr/>
        </p:nvSpPr>
        <p:spPr bwMode="auto">
          <a:xfrm>
            <a:off x="0" y="6480175"/>
            <a:ext cx="12192000" cy="395288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zh-TW" sz="1800" b="0"/>
          </a:p>
        </p:txBody>
      </p:sp>
      <p:sp>
        <p:nvSpPr>
          <p:cNvPr id="7" name="Text Box 35"/>
          <p:cNvSpPr txBox="1">
            <a:spLocks noChangeArrowheads="1"/>
          </p:cNvSpPr>
          <p:nvPr/>
        </p:nvSpPr>
        <p:spPr bwMode="auto">
          <a:xfrm>
            <a:off x="0" y="0"/>
            <a:ext cx="12192000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TW" sz="2000" b="0" dirty="0">
                <a:solidFill>
                  <a:schemeClr val="bg1"/>
                </a:solidFill>
                <a:latin typeface="Arial Black" pitchFamily="34" charset="0"/>
              </a:rPr>
              <a:t>National Central University 	    </a:t>
            </a:r>
            <a:r>
              <a:rPr lang="en-US" altLang="zh-TW" sz="1800" i="1" dirty="0">
                <a:solidFill>
                  <a:srgbClr val="FFFFFF"/>
                </a:solidFill>
              </a:rPr>
              <a:t>Department of Electrical Engineering</a:t>
            </a:r>
            <a:r>
              <a:rPr lang="en-US" altLang="zh-TW" sz="1800" b="0" i="1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8" name="Picture 40" descr="SP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0175"/>
            <a:ext cx="2863851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群組 6"/>
          <p:cNvGrpSpPr>
            <a:grpSpLocks/>
          </p:cNvGrpSpPr>
          <p:nvPr/>
        </p:nvGrpSpPr>
        <p:grpSpPr bwMode="auto">
          <a:xfrm>
            <a:off x="239185" y="360363"/>
            <a:ext cx="383116" cy="2519362"/>
            <a:chOff x="-1620688" y="288000"/>
            <a:chExt cx="287338" cy="2520000"/>
          </a:xfrm>
        </p:grpSpPr>
        <p:sp>
          <p:nvSpPr>
            <p:cNvPr id="10" name="Line 75"/>
            <p:cNvSpPr>
              <a:spLocks noChangeShapeType="1"/>
            </p:cNvSpPr>
            <p:nvPr/>
          </p:nvSpPr>
          <p:spPr bwMode="auto">
            <a:xfrm>
              <a:off x="-1620688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1" name="Line 80"/>
            <p:cNvSpPr>
              <a:spLocks noChangeShapeType="1"/>
            </p:cNvSpPr>
            <p:nvPr/>
          </p:nvSpPr>
          <p:spPr bwMode="auto">
            <a:xfrm>
              <a:off x="-1548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2" name="Line 81"/>
            <p:cNvSpPr>
              <a:spLocks noChangeShapeType="1"/>
            </p:cNvSpPr>
            <p:nvPr/>
          </p:nvSpPr>
          <p:spPr bwMode="auto">
            <a:xfrm>
              <a:off x="-1476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3" name="Line 82"/>
            <p:cNvSpPr>
              <a:spLocks noChangeShapeType="1"/>
            </p:cNvSpPr>
            <p:nvPr/>
          </p:nvSpPr>
          <p:spPr bwMode="auto">
            <a:xfrm>
              <a:off x="-1404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4" name="Line 83"/>
            <p:cNvSpPr>
              <a:spLocks noChangeShapeType="1"/>
            </p:cNvSpPr>
            <p:nvPr/>
          </p:nvSpPr>
          <p:spPr bwMode="auto">
            <a:xfrm>
              <a:off x="-133335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15" name="Rectangle 39"/>
          <p:cNvSpPr>
            <a:spLocks noChangeArrowheads="1"/>
          </p:cNvSpPr>
          <p:nvPr/>
        </p:nvSpPr>
        <p:spPr bwMode="auto">
          <a:xfrm>
            <a:off x="0" y="1079500"/>
            <a:ext cx="12192000" cy="107950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0" y="5616575"/>
            <a:ext cx="12192000" cy="863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graphicFrame>
        <p:nvGraphicFramePr>
          <p:cNvPr id="17" name="Object 126"/>
          <p:cNvGraphicFramePr>
            <a:graphicFrameLocks noChangeAspect="1"/>
          </p:cNvGraphicFramePr>
          <p:nvPr/>
        </p:nvGraphicFramePr>
        <p:xfrm>
          <a:off x="2927352" y="6516689"/>
          <a:ext cx="8401049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794" name="PhotoImpact" r:id="rId4" imgW="8482540" imgH="368254" progId="PI3.Image">
                  <p:embed/>
                </p:oleObj>
              </mc:Choice>
              <mc:Fallback>
                <p:oleObj name="PhotoImpact" r:id="rId4" imgW="8482540" imgH="368254" progId="PI3.Image">
                  <p:embed/>
                  <p:pic>
                    <p:nvPicPr>
                      <p:cNvPr id="17" name="Object 1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001C69"/>
                          </a:clrFrom>
                          <a:clrTo>
                            <a:srgbClr val="001C69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2" y="6516689"/>
                        <a:ext cx="8401049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群組 7"/>
          <p:cNvGrpSpPr>
            <a:grpSpLocks/>
          </p:cNvGrpSpPr>
          <p:nvPr/>
        </p:nvGrpSpPr>
        <p:grpSpPr bwMode="auto">
          <a:xfrm>
            <a:off x="0" y="576264"/>
            <a:ext cx="12192000" cy="287337"/>
            <a:chOff x="-1800000" y="1800000"/>
            <a:chExt cx="9144000" cy="288000"/>
          </a:xfrm>
        </p:grpSpPr>
        <p:sp>
          <p:nvSpPr>
            <p:cNvPr id="19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0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1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2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3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grpSp>
        <p:nvGrpSpPr>
          <p:cNvPr id="24" name="群組 57"/>
          <p:cNvGrpSpPr>
            <a:grpSpLocks/>
          </p:cNvGrpSpPr>
          <p:nvPr/>
        </p:nvGrpSpPr>
        <p:grpSpPr bwMode="auto">
          <a:xfrm>
            <a:off x="0" y="6048375"/>
            <a:ext cx="12192000" cy="287338"/>
            <a:chOff x="-1800000" y="1800000"/>
            <a:chExt cx="9144000" cy="288000"/>
          </a:xfrm>
        </p:grpSpPr>
        <p:sp>
          <p:nvSpPr>
            <p:cNvPr id="25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6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7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8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9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07533" y="4048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719667" y="1773238"/>
            <a:ext cx="10972800" cy="452596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D91CA987-B50D-4A39-B345-1885D27E5FB3}" type="datetime1">
              <a:rPr lang="zh-TW" altLang="en-US" smtClean="0"/>
              <a:t>2022/5/6</a:t>
            </a:fld>
            <a:endParaRPr lang="en-US" altLang="zh-TW"/>
          </a:p>
        </p:txBody>
      </p:sp>
      <p:sp>
        <p:nvSpPr>
          <p:cNvPr id="31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2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FA0904DE-9281-4FB0-A429-031B7295D35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19031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917C2D-C024-4816-ACA4-C331342EACB3}" type="datetime1">
              <a:rPr lang="zh-TW" altLang="en-US" smtClean="0"/>
              <a:t>2022/5/6</a:t>
            </a:fld>
            <a:endParaRPr lang="zh-TW" alt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595C01-E43F-4FE7-9054-C9F0A0A01B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44592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0"/>
          <p:cNvSpPr>
            <a:spLocks noChangeArrowheads="1"/>
          </p:cNvSpPr>
          <p:nvPr/>
        </p:nvSpPr>
        <p:spPr bwMode="auto">
          <a:xfrm>
            <a:off x="0" y="0"/>
            <a:ext cx="12192000" cy="2873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5" name="Rectangle 31"/>
          <p:cNvSpPr>
            <a:spLocks noChangeArrowheads="1"/>
          </p:cNvSpPr>
          <p:nvPr/>
        </p:nvSpPr>
        <p:spPr bwMode="auto">
          <a:xfrm>
            <a:off x="0" y="287338"/>
            <a:ext cx="12192000" cy="900112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  <a:gs pos="5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6" name="Rectangle 34"/>
          <p:cNvSpPr>
            <a:spLocks noChangeArrowheads="1"/>
          </p:cNvSpPr>
          <p:nvPr/>
        </p:nvSpPr>
        <p:spPr bwMode="auto">
          <a:xfrm>
            <a:off x="0" y="6480175"/>
            <a:ext cx="12192000" cy="395288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zh-TW" sz="1800" b="0"/>
          </a:p>
        </p:txBody>
      </p:sp>
      <p:sp>
        <p:nvSpPr>
          <p:cNvPr id="7" name="Text Box 35"/>
          <p:cNvSpPr txBox="1">
            <a:spLocks noChangeArrowheads="1"/>
          </p:cNvSpPr>
          <p:nvPr/>
        </p:nvSpPr>
        <p:spPr bwMode="auto">
          <a:xfrm>
            <a:off x="0" y="0"/>
            <a:ext cx="12192000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TW" sz="2000" b="0" dirty="0">
                <a:solidFill>
                  <a:schemeClr val="bg1"/>
                </a:solidFill>
                <a:latin typeface="Arial Black" pitchFamily="34" charset="0"/>
              </a:rPr>
              <a:t>National Central University 	    </a:t>
            </a:r>
            <a:r>
              <a:rPr lang="en-US" altLang="zh-TW" sz="1800" i="1" dirty="0">
                <a:solidFill>
                  <a:srgbClr val="FFFFFF"/>
                </a:solidFill>
              </a:rPr>
              <a:t>Department of Electrical Engineering</a:t>
            </a:r>
            <a:r>
              <a:rPr lang="en-US" altLang="zh-TW" sz="1800" b="0" i="1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8" name="Picture 40" descr="SP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0175"/>
            <a:ext cx="2863851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群組 6"/>
          <p:cNvGrpSpPr>
            <a:grpSpLocks/>
          </p:cNvGrpSpPr>
          <p:nvPr/>
        </p:nvGrpSpPr>
        <p:grpSpPr bwMode="auto">
          <a:xfrm>
            <a:off x="239185" y="360363"/>
            <a:ext cx="383116" cy="2519362"/>
            <a:chOff x="-1620688" y="288000"/>
            <a:chExt cx="287338" cy="2520000"/>
          </a:xfrm>
        </p:grpSpPr>
        <p:sp>
          <p:nvSpPr>
            <p:cNvPr id="10" name="Line 75"/>
            <p:cNvSpPr>
              <a:spLocks noChangeShapeType="1"/>
            </p:cNvSpPr>
            <p:nvPr/>
          </p:nvSpPr>
          <p:spPr bwMode="auto">
            <a:xfrm>
              <a:off x="-1620688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1" name="Line 80"/>
            <p:cNvSpPr>
              <a:spLocks noChangeShapeType="1"/>
            </p:cNvSpPr>
            <p:nvPr/>
          </p:nvSpPr>
          <p:spPr bwMode="auto">
            <a:xfrm>
              <a:off x="-1548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2" name="Line 81"/>
            <p:cNvSpPr>
              <a:spLocks noChangeShapeType="1"/>
            </p:cNvSpPr>
            <p:nvPr/>
          </p:nvSpPr>
          <p:spPr bwMode="auto">
            <a:xfrm>
              <a:off x="-1476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3" name="Line 82"/>
            <p:cNvSpPr>
              <a:spLocks noChangeShapeType="1"/>
            </p:cNvSpPr>
            <p:nvPr/>
          </p:nvSpPr>
          <p:spPr bwMode="auto">
            <a:xfrm>
              <a:off x="-1404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4" name="Line 83"/>
            <p:cNvSpPr>
              <a:spLocks noChangeShapeType="1"/>
            </p:cNvSpPr>
            <p:nvPr/>
          </p:nvSpPr>
          <p:spPr bwMode="auto">
            <a:xfrm>
              <a:off x="-133335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15" name="Rectangle 39"/>
          <p:cNvSpPr>
            <a:spLocks noChangeArrowheads="1"/>
          </p:cNvSpPr>
          <p:nvPr/>
        </p:nvSpPr>
        <p:spPr bwMode="auto">
          <a:xfrm>
            <a:off x="0" y="1079500"/>
            <a:ext cx="12192000" cy="107950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0" y="5616575"/>
            <a:ext cx="12192000" cy="863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graphicFrame>
        <p:nvGraphicFramePr>
          <p:cNvPr id="17" name="Object 126"/>
          <p:cNvGraphicFramePr>
            <a:graphicFrameLocks noChangeAspect="1"/>
          </p:cNvGraphicFramePr>
          <p:nvPr/>
        </p:nvGraphicFramePr>
        <p:xfrm>
          <a:off x="2927352" y="6516689"/>
          <a:ext cx="8401049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818" name="PhotoImpact" r:id="rId4" imgW="8482540" imgH="368254" progId="PI3.Image">
                  <p:embed/>
                </p:oleObj>
              </mc:Choice>
              <mc:Fallback>
                <p:oleObj name="PhotoImpact" r:id="rId4" imgW="8482540" imgH="368254" progId="PI3.Image">
                  <p:embed/>
                  <p:pic>
                    <p:nvPicPr>
                      <p:cNvPr id="17" name="Object 1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001C69"/>
                          </a:clrFrom>
                          <a:clrTo>
                            <a:srgbClr val="001C69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2" y="6516689"/>
                        <a:ext cx="8401049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群組 7"/>
          <p:cNvGrpSpPr>
            <a:grpSpLocks/>
          </p:cNvGrpSpPr>
          <p:nvPr/>
        </p:nvGrpSpPr>
        <p:grpSpPr bwMode="auto">
          <a:xfrm>
            <a:off x="0" y="576264"/>
            <a:ext cx="12192000" cy="287337"/>
            <a:chOff x="-1800000" y="1800000"/>
            <a:chExt cx="9144000" cy="288000"/>
          </a:xfrm>
        </p:grpSpPr>
        <p:sp>
          <p:nvSpPr>
            <p:cNvPr id="19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0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1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2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3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grpSp>
        <p:nvGrpSpPr>
          <p:cNvPr id="24" name="群組 57"/>
          <p:cNvGrpSpPr>
            <a:grpSpLocks/>
          </p:cNvGrpSpPr>
          <p:nvPr/>
        </p:nvGrpSpPr>
        <p:grpSpPr bwMode="auto">
          <a:xfrm>
            <a:off x="0" y="6048375"/>
            <a:ext cx="12192000" cy="287338"/>
            <a:chOff x="-1800000" y="1800000"/>
            <a:chExt cx="9144000" cy="288000"/>
          </a:xfrm>
        </p:grpSpPr>
        <p:sp>
          <p:nvSpPr>
            <p:cNvPr id="25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6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7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8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9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165170" y="404815"/>
            <a:ext cx="2815167" cy="5894387"/>
          </a:xfrm>
          <a:prstGeom prst="rect">
            <a:avLst/>
          </a:prstGeo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719669" y="404815"/>
            <a:ext cx="8242300" cy="58943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CAE67351-4C47-4531-8CDA-878558DDF397}" type="datetime1">
              <a:rPr lang="zh-TW" altLang="en-US" smtClean="0"/>
              <a:t>2022/5/6</a:t>
            </a:fld>
            <a:endParaRPr lang="en-US" altLang="zh-TW"/>
          </a:p>
        </p:txBody>
      </p:sp>
      <p:sp>
        <p:nvSpPr>
          <p:cNvPr id="31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2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50A3B1F1-97BB-4407-9D07-C62D7A0B4DA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489724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0"/>
          <p:cNvSpPr>
            <a:spLocks noChangeArrowheads="1"/>
          </p:cNvSpPr>
          <p:nvPr/>
        </p:nvSpPr>
        <p:spPr bwMode="auto">
          <a:xfrm>
            <a:off x="0" y="0"/>
            <a:ext cx="12192000" cy="2873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7" name="Rectangle 31"/>
          <p:cNvSpPr>
            <a:spLocks noChangeArrowheads="1"/>
          </p:cNvSpPr>
          <p:nvPr/>
        </p:nvSpPr>
        <p:spPr bwMode="auto">
          <a:xfrm>
            <a:off x="0" y="287338"/>
            <a:ext cx="12192000" cy="900112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  <a:gs pos="5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8" name="Rectangle 34"/>
          <p:cNvSpPr>
            <a:spLocks noChangeArrowheads="1"/>
          </p:cNvSpPr>
          <p:nvPr/>
        </p:nvSpPr>
        <p:spPr bwMode="auto">
          <a:xfrm>
            <a:off x="0" y="6480175"/>
            <a:ext cx="12192000" cy="395288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zh-TW" sz="1800" b="0"/>
          </a:p>
        </p:txBody>
      </p:sp>
      <p:sp>
        <p:nvSpPr>
          <p:cNvPr id="9" name="Text Box 35"/>
          <p:cNvSpPr txBox="1">
            <a:spLocks noChangeArrowheads="1"/>
          </p:cNvSpPr>
          <p:nvPr/>
        </p:nvSpPr>
        <p:spPr bwMode="auto">
          <a:xfrm>
            <a:off x="0" y="0"/>
            <a:ext cx="12192000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TW" sz="2000" b="0" dirty="0">
                <a:solidFill>
                  <a:schemeClr val="bg1"/>
                </a:solidFill>
                <a:latin typeface="Arial Black" pitchFamily="34" charset="0"/>
              </a:rPr>
              <a:t>National Central University 	    </a:t>
            </a:r>
            <a:r>
              <a:rPr lang="en-US" altLang="zh-TW" sz="1800" i="1" dirty="0">
                <a:solidFill>
                  <a:srgbClr val="FFFFFF"/>
                </a:solidFill>
              </a:rPr>
              <a:t>Department of Electrical Engineering</a:t>
            </a:r>
            <a:r>
              <a:rPr lang="en-US" altLang="zh-TW" sz="1800" b="0" i="1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10" name="Picture 40" descr="SP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0175"/>
            <a:ext cx="2863851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群組 6"/>
          <p:cNvGrpSpPr>
            <a:grpSpLocks/>
          </p:cNvGrpSpPr>
          <p:nvPr/>
        </p:nvGrpSpPr>
        <p:grpSpPr bwMode="auto">
          <a:xfrm>
            <a:off x="239185" y="360363"/>
            <a:ext cx="383116" cy="2519362"/>
            <a:chOff x="-1620688" y="288000"/>
            <a:chExt cx="287338" cy="2520000"/>
          </a:xfrm>
        </p:grpSpPr>
        <p:sp>
          <p:nvSpPr>
            <p:cNvPr id="12" name="Line 75"/>
            <p:cNvSpPr>
              <a:spLocks noChangeShapeType="1"/>
            </p:cNvSpPr>
            <p:nvPr/>
          </p:nvSpPr>
          <p:spPr bwMode="auto">
            <a:xfrm>
              <a:off x="-1620688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3" name="Line 80"/>
            <p:cNvSpPr>
              <a:spLocks noChangeShapeType="1"/>
            </p:cNvSpPr>
            <p:nvPr/>
          </p:nvSpPr>
          <p:spPr bwMode="auto">
            <a:xfrm>
              <a:off x="-1548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4" name="Line 81"/>
            <p:cNvSpPr>
              <a:spLocks noChangeShapeType="1"/>
            </p:cNvSpPr>
            <p:nvPr/>
          </p:nvSpPr>
          <p:spPr bwMode="auto">
            <a:xfrm>
              <a:off x="-1476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5" name="Line 82"/>
            <p:cNvSpPr>
              <a:spLocks noChangeShapeType="1"/>
            </p:cNvSpPr>
            <p:nvPr/>
          </p:nvSpPr>
          <p:spPr bwMode="auto">
            <a:xfrm>
              <a:off x="-1404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6" name="Line 83"/>
            <p:cNvSpPr>
              <a:spLocks noChangeShapeType="1"/>
            </p:cNvSpPr>
            <p:nvPr/>
          </p:nvSpPr>
          <p:spPr bwMode="auto">
            <a:xfrm>
              <a:off x="-133335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17" name="Rectangle 39"/>
          <p:cNvSpPr>
            <a:spLocks noChangeArrowheads="1"/>
          </p:cNvSpPr>
          <p:nvPr/>
        </p:nvSpPr>
        <p:spPr bwMode="auto">
          <a:xfrm>
            <a:off x="0" y="1079500"/>
            <a:ext cx="12192000" cy="107950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0" y="5616575"/>
            <a:ext cx="12192000" cy="863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graphicFrame>
        <p:nvGraphicFramePr>
          <p:cNvPr id="19" name="Object 126"/>
          <p:cNvGraphicFramePr>
            <a:graphicFrameLocks noChangeAspect="1"/>
          </p:cNvGraphicFramePr>
          <p:nvPr/>
        </p:nvGraphicFramePr>
        <p:xfrm>
          <a:off x="2927352" y="6516689"/>
          <a:ext cx="8401049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842" name="PhotoImpact" r:id="rId4" imgW="8482540" imgH="368254" progId="PI3.Image">
                  <p:embed/>
                </p:oleObj>
              </mc:Choice>
              <mc:Fallback>
                <p:oleObj name="PhotoImpact" r:id="rId4" imgW="8482540" imgH="368254" progId="PI3.Image">
                  <p:embed/>
                  <p:pic>
                    <p:nvPicPr>
                      <p:cNvPr id="19" name="Object 1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001C69"/>
                          </a:clrFrom>
                          <a:clrTo>
                            <a:srgbClr val="001C69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2" y="6516689"/>
                        <a:ext cx="8401049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" name="群組 7"/>
          <p:cNvGrpSpPr>
            <a:grpSpLocks/>
          </p:cNvGrpSpPr>
          <p:nvPr/>
        </p:nvGrpSpPr>
        <p:grpSpPr bwMode="auto">
          <a:xfrm>
            <a:off x="0" y="576264"/>
            <a:ext cx="12192000" cy="287337"/>
            <a:chOff x="-1800000" y="1800000"/>
            <a:chExt cx="9144000" cy="288000"/>
          </a:xfrm>
        </p:grpSpPr>
        <p:sp>
          <p:nvSpPr>
            <p:cNvPr id="21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2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3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4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5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grpSp>
        <p:nvGrpSpPr>
          <p:cNvPr id="26" name="群組 57"/>
          <p:cNvGrpSpPr>
            <a:grpSpLocks/>
          </p:cNvGrpSpPr>
          <p:nvPr/>
        </p:nvGrpSpPr>
        <p:grpSpPr bwMode="auto">
          <a:xfrm>
            <a:off x="0" y="6048375"/>
            <a:ext cx="12192000" cy="287338"/>
            <a:chOff x="-1800000" y="1800000"/>
            <a:chExt cx="9144000" cy="288000"/>
          </a:xfrm>
        </p:grpSpPr>
        <p:sp>
          <p:nvSpPr>
            <p:cNvPr id="27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8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9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30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31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07535" y="4048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719668" y="1773238"/>
            <a:ext cx="5384800" cy="45259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6307668" y="1773240"/>
            <a:ext cx="5384800" cy="21859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6307668" y="4111627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A28B078C-FB2F-4F4C-BEB0-CC379FDE15E8}" type="datetime1">
              <a:rPr lang="zh-TW" altLang="en-US" smtClean="0"/>
              <a:t>2022/5/6</a:t>
            </a:fld>
            <a:endParaRPr lang="en-US" altLang="zh-TW"/>
          </a:p>
        </p:txBody>
      </p:sp>
      <p:sp>
        <p:nvSpPr>
          <p:cNvPr id="3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14584BE-7EBE-4B62-996E-E107BA1F8FD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205916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標題，四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0"/>
          <p:cNvSpPr>
            <a:spLocks noChangeArrowheads="1"/>
          </p:cNvSpPr>
          <p:nvPr/>
        </p:nvSpPr>
        <p:spPr bwMode="auto">
          <a:xfrm>
            <a:off x="0" y="0"/>
            <a:ext cx="12192000" cy="2873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8" name="Rectangle 31"/>
          <p:cNvSpPr>
            <a:spLocks noChangeArrowheads="1"/>
          </p:cNvSpPr>
          <p:nvPr/>
        </p:nvSpPr>
        <p:spPr bwMode="auto">
          <a:xfrm>
            <a:off x="0" y="287338"/>
            <a:ext cx="12192000" cy="900112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  <a:gs pos="5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9" name="Rectangle 34"/>
          <p:cNvSpPr>
            <a:spLocks noChangeArrowheads="1"/>
          </p:cNvSpPr>
          <p:nvPr/>
        </p:nvSpPr>
        <p:spPr bwMode="auto">
          <a:xfrm>
            <a:off x="0" y="6480175"/>
            <a:ext cx="12192000" cy="395288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zh-TW" sz="1800" b="0"/>
          </a:p>
        </p:txBody>
      </p:sp>
      <p:sp>
        <p:nvSpPr>
          <p:cNvPr id="10" name="Text Box 35"/>
          <p:cNvSpPr txBox="1">
            <a:spLocks noChangeArrowheads="1"/>
          </p:cNvSpPr>
          <p:nvPr/>
        </p:nvSpPr>
        <p:spPr bwMode="auto">
          <a:xfrm>
            <a:off x="0" y="0"/>
            <a:ext cx="12192000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TW" sz="2000" b="0" dirty="0">
                <a:solidFill>
                  <a:schemeClr val="bg1"/>
                </a:solidFill>
                <a:latin typeface="Arial Black" pitchFamily="34" charset="0"/>
              </a:rPr>
              <a:t>National Central University 	    </a:t>
            </a:r>
            <a:r>
              <a:rPr lang="en-US" altLang="zh-TW" sz="1800" i="1" dirty="0">
                <a:solidFill>
                  <a:srgbClr val="FFFFFF"/>
                </a:solidFill>
              </a:rPr>
              <a:t>Department of Electrical Engineering</a:t>
            </a:r>
            <a:r>
              <a:rPr lang="en-US" altLang="zh-TW" sz="1800" b="0" i="1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11" name="Picture 40" descr="SP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0175"/>
            <a:ext cx="2863851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群組 6"/>
          <p:cNvGrpSpPr>
            <a:grpSpLocks/>
          </p:cNvGrpSpPr>
          <p:nvPr/>
        </p:nvGrpSpPr>
        <p:grpSpPr bwMode="auto">
          <a:xfrm>
            <a:off x="239185" y="360363"/>
            <a:ext cx="383116" cy="2519362"/>
            <a:chOff x="-1620688" y="288000"/>
            <a:chExt cx="287338" cy="2520000"/>
          </a:xfrm>
        </p:grpSpPr>
        <p:sp>
          <p:nvSpPr>
            <p:cNvPr id="13" name="Line 75"/>
            <p:cNvSpPr>
              <a:spLocks noChangeShapeType="1"/>
            </p:cNvSpPr>
            <p:nvPr/>
          </p:nvSpPr>
          <p:spPr bwMode="auto">
            <a:xfrm>
              <a:off x="-1620688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4" name="Line 80"/>
            <p:cNvSpPr>
              <a:spLocks noChangeShapeType="1"/>
            </p:cNvSpPr>
            <p:nvPr/>
          </p:nvSpPr>
          <p:spPr bwMode="auto">
            <a:xfrm>
              <a:off x="-1548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5" name="Line 81"/>
            <p:cNvSpPr>
              <a:spLocks noChangeShapeType="1"/>
            </p:cNvSpPr>
            <p:nvPr/>
          </p:nvSpPr>
          <p:spPr bwMode="auto">
            <a:xfrm>
              <a:off x="-1476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6" name="Line 82"/>
            <p:cNvSpPr>
              <a:spLocks noChangeShapeType="1"/>
            </p:cNvSpPr>
            <p:nvPr/>
          </p:nvSpPr>
          <p:spPr bwMode="auto">
            <a:xfrm>
              <a:off x="-1404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7" name="Line 83"/>
            <p:cNvSpPr>
              <a:spLocks noChangeShapeType="1"/>
            </p:cNvSpPr>
            <p:nvPr/>
          </p:nvSpPr>
          <p:spPr bwMode="auto">
            <a:xfrm>
              <a:off x="-133335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18" name="Rectangle 39"/>
          <p:cNvSpPr>
            <a:spLocks noChangeArrowheads="1"/>
          </p:cNvSpPr>
          <p:nvPr/>
        </p:nvSpPr>
        <p:spPr bwMode="auto">
          <a:xfrm>
            <a:off x="0" y="1079500"/>
            <a:ext cx="12192000" cy="107950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0" y="5616575"/>
            <a:ext cx="12192000" cy="863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graphicFrame>
        <p:nvGraphicFramePr>
          <p:cNvPr id="20" name="Object 126"/>
          <p:cNvGraphicFramePr>
            <a:graphicFrameLocks noChangeAspect="1"/>
          </p:cNvGraphicFramePr>
          <p:nvPr/>
        </p:nvGraphicFramePr>
        <p:xfrm>
          <a:off x="2927352" y="6516689"/>
          <a:ext cx="8401049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66" name="PhotoImpact" r:id="rId4" imgW="8482540" imgH="368254" progId="PI3.Image">
                  <p:embed/>
                </p:oleObj>
              </mc:Choice>
              <mc:Fallback>
                <p:oleObj name="PhotoImpact" r:id="rId4" imgW="8482540" imgH="368254" progId="PI3.Image">
                  <p:embed/>
                  <p:pic>
                    <p:nvPicPr>
                      <p:cNvPr id="20" name="Object 1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001C69"/>
                          </a:clrFrom>
                          <a:clrTo>
                            <a:srgbClr val="001C69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2" y="6516689"/>
                        <a:ext cx="8401049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1" name="群組 7"/>
          <p:cNvGrpSpPr>
            <a:grpSpLocks/>
          </p:cNvGrpSpPr>
          <p:nvPr/>
        </p:nvGrpSpPr>
        <p:grpSpPr bwMode="auto">
          <a:xfrm>
            <a:off x="0" y="576264"/>
            <a:ext cx="12192000" cy="287337"/>
            <a:chOff x="-1800000" y="1800000"/>
            <a:chExt cx="9144000" cy="288000"/>
          </a:xfrm>
        </p:grpSpPr>
        <p:sp>
          <p:nvSpPr>
            <p:cNvPr id="22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3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4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5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6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grpSp>
        <p:nvGrpSpPr>
          <p:cNvPr id="27" name="群組 57"/>
          <p:cNvGrpSpPr>
            <a:grpSpLocks/>
          </p:cNvGrpSpPr>
          <p:nvPr/>
        </p:nvGrpSpPr>
        <p:grpSpPr bwMode="auto">
          <a:xfrm>
            <a:off x="0" y="6048375"/>
            <a:ext cx="12192000" cy="287338"/>
            <a:chOff x="-1800000" y="1800000"/>
            <a:chExt cx="9144000" cy="288000"/>
          </a:xfrm>
        </p:grpSpPr>
        <p:sp>
          <p:nvSpPr>
            <p:cNvPr id="28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9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30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31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32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 sz="quarter"/>
          </p:nvPr>
        </p:nvSpPr>
        <p:spPr>
          <a:xfrm>
            <a:off x="1007535" y="4048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719668" y="1773240"/>
            <a:ext cx="5384800" cy="21859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6307668" y="1773240"/>
            <a:ext cx="5384800" cy="21859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719668" y="4111627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307668" y="4111627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B285D3C0-CDE9-40F4-B714-A599777B71B2}" type="datetime1">
              <a:rPr lang="zh-TW" altLang="en-US" smtClean="0"/>
              <a:t>2022/5/6</a:t>
            </a:fld>
            <a:endParaRPr lang="en-US" altLang="zh-TW"/>
          </a:p>
        </p:txBody>
      </p:sp>
      <p:sp>
        <p:nvSpPr>
          <p:cNvPr id="3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75F22CA-8B58-43E7-9038-B0A94EAD68A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991849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0"/>
          <p:cNvSpPr>
            <a:spLocks noChangeArrowheads="1"/>
          </p:cNvSpPr>
          <p:nvPr/>
        </p:nvSpPr>
        <p:spPr bwMode="auto">
          <a:xfrm>
            <a:off x="0" y="0"/>
            <a:ext cx="12192000" cy="2873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6" name="Rectangle 31"/>
          <p:cNvSpPr>
            <a:spLocks noChangeArrowheads="1"/>
          </p:cNvSpPr>
          <p:nvPr/>
        </p:nvSpPr>
        <p:spPr bwMode="auto">
          <a:xfrm>
            <a:off x="0" y="287338"/>
            <a:ext cx="12192000" cy="900112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  <a:gs pos="5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7" name="Rectangle 34"/>
          <p:cNvSpPr>
            <a:spLocks noChangeArrowheads="1"/>
          </p:cNvSpPr>
          <p:nvPr/>
        </p:nvSpPr>
        <p:spPr bwMode="auto">
          <a:xfrm>
            <a:off x="0" y="6480175"/>
            <a:ext cx="12192000" cy="395288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zh-TW" sz="1800" b="0"/>
          </a:p>
        </p:txBody>
      </p:sp>
      <p:sp>
        <p:nvSpPr>
          <p:cNvPr id="8" name="Text Box 35"/>
          <p:cNvSpPr txBox="1">
            <a:spLocks noChangeArrowheads="1"/>
          </p:cNvSpPr>
          <p:nvPr/>
        </p:nvSpPr>
        <p:spPr bwMode="auto">
          <a:xfrm>
            <a:off x="0" y="0"/>
            <a:ext cx="12192000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TW" sz="2000" b="0" dirty="0">
                <a:solidFill>
                  <a:schemeClr val="bg1"/>
                </a:solidFill>
                <a:latin typeface="Arial Black" pitchFamily="34" charset="0"/>
              </a:rPr>
              <a:t>National Central University 	    </a:t>
            </a:r>
            <a:r>
              <a:rPr lang="en-US" altLang="zh-TW" sz="1800" i="1" dirty="0">
                <a:solidFill>
                  <a:srgbClr val="FFFFFF"/>
                </a:solidFill>
              </a:rPr>
              <a:t>Department of Electrical Engineering</a:t>
            </a:r>
            <a:r>
              <a:rPr lang="en-US" altLang="zh-TW" sz="1800" b="0" i="1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9" name="Picture 40" descr="SP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0175"/>
            <a:ext cx="2863851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群組 6"/>
          <p:cNvGrpSpPr>
            <a:grpSpLocks/>
          </p:cNvGrpSpPr>
          <p:nvPr/>
        </p:nvGrpSpPr>
        <p:grpSpPr bwMode="auto">
          <a:xfrm>
            <a:off x="239185" y="360363"/>
            <a:ext cx="383116" cy="2519362"/>
            <a:chOff x="-1620688" y="288000"/>
            <a:chExt cx="287338" cy="2520000"/>
          </a:xfrm>
        </p:grpSpPr>
        <p:sp>
          <p:nvSpPr>
            <p:cNvPr id="11" name="Line 75"/>
            <p:cNvSpPr>
              <a:spLocks noChangeShapeType="1"/>
            </p:cNvSpPr>
            <p:nvPr/>
          </p:nvSpPr>
          <p:spPr bwMode="auto">
            <a:xfrm>
              <a:off x="-1620688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2" name="Line 80"/>
            <p:cNvSpPr>
              <a:spLocks noChangeShapeType="1"/>
            </p:cNvSpPr>
            <p:nvPr/>
          </p:nvSpPr>
          <p:spPr bwMode="auto">
            <a:xfrm>
              <a:off x="-1548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3" name="Line 81"/>
            <p:cNvSpPr>
              <a:spLocks noChangeShapeType="1"/>
            </p:cNvSpPr>
            <p:nvPr/>
          </p:nvSpPr>
          <p:spPr bwMode="auto">
            <a:xfrm>
              <a:off x="-1476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4" name="Line 82"/>
            <p:cNvSpPr>
              <a:spLocks noChangeShapeType="1"/>
            </p:cNvSpPr>
            <p:nvPr/>
          </p:nvSpPr>
          <p:spPr bwMode="auto">
            <a:xfrm>
              <a:off x="-1404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5" name="Line 83"/>
            <p:cNvSpPr>
              <a:spLocks noChangeShapeType="1"/>
            </p:cNvSpPr>
            <p:nvPr/>
          </p:nvSpPr>
          <p:spPr bwMode="auto">
            <a:xfrm>
              <a:off x="-133335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16" name="Rectangle 39"/>
          <p:cNvSpPr>
            <a:spLocks noChangeArrowheads="1"/>
          </p:cNvSpPr>
          <p:nvPr/>
        </p:nvSpPr>
        <p:spPr bwMode="auto">
          <a:xfrm>
            <a:off x="0" y="1079500"/>
            <a:ext cx="12192000" cy="107950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0" y="5616575"/>
            <a:ext cx="12192000" cy="863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graphicFrame>
        <p:nvGraphicFramePr>
          <p:cNvPr id="18" name="Object 126"/>
          <p:cNvGraphicFramePr>
            <a:graphicFrameLocks noChangeAspect="1"/>
          </p:cNvGraphicFramePr>
          <p:nvPr/>
        </p:nvGraphicFramePr>
        <p:xfrm>
          <a:off x="2927352" y="6516689"/>
          <a:ext cx="8401049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90" name="PhotoImpact" r:id="rId4" imgW="8482540" imgH="368254" progId="PI3.Image">
                  <p:embed/>
                </p:oleObj>
              </mc:Choice>
              <mc:Fallback>
                <p:oleObj name="PhotoImpact" r:id="rId4" imgW="8482540" imgH="368254" progId="PI3.Image">
                  <p:embed/>
                  <p:pic>
                    <p:nvPicPr>
                      <p:cNvPr id="18" name="Object 1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001C69"/>
                          </a:clrFrom>
                          <a:clrTo>
                            <a:srgbClr val="001C69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2" y="6516689"/>
                        <a:ext cx="8401049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群組 7"/>
          <p:cNvGrpSpPr>
            <a:grpSpLocks/>
          </p:cNvGrpSpPr>
          <p:nvPr/>
        </p:nvGrpSpPr>
        <p:grpSpPr bwMode="auto">
          <a:xfrm>
            <a:off x="0" y="576264"/>
            <a:ext cx="12192000" cy="287337"/>
            <a:chOff x="-1800000" y="1800000"/>
            <a:chExt cx="9144000" cy="288000"/>
          </a:xfrm>
        </p:grpSpPr>
        <p:sp>
          <p:nvSpPr>
            <p:cNvPr id="20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1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2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3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4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grpSp>
        <p:nvGrpSpPr>
          <p:cNvPr id="25" name="群組 57"/>
          <p:cNvGrpSpPr>
            <a:grpSpLocks/>
          </p:cNvGrpSpPr>
          <p:nvPr/>
        </p:nvGrpSpPr>
        <p:grpSpPr bwMode="auto">
          <a:xfrm>
            <a:off x="0" y="6048375"/>
            <a:ext cx="12192000" cy="287338"/>
            <a:chOff x="-1800000" y="1800000"/>
            <a:chExt cx="9144000" cy="288000"/>
          </a:xfrm>
        </p:grpSpPr>
        <p:sp>
          <p:nvSpPr>
            <p:cNvPr id="26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7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8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9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30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07535" y="4048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719668" y="1773238"/>
            <a:ext cx="5384800" cy="45259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7668" y="1773238"/>
            <a:ext cx="5384800" cy="45259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1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C4EBE9A1-7E68-4058-A15F-6ADC0C4D8F06}" type="datetime1">
              <a:rPr lang="zh-TW" altLang="en-US" smtClean="0"/>
              <a:t>2022/5/6</a:t>
            </a:fld>
            <a:endParaRPr lang="en-US" altLang="zh-TW"/>
          </a:p>
        </p:txBody>
      </p:sp>
      <p:sp>
        <p:nvSpPr>
          <p:cNvPr id="32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3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52454833-8236-45FA-A530-827534D9F5A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597474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0"/>
          <p:cNvSpPr>
            <a:spLocks noChangeArrowheads="1"/>
          </p:cNvSpPr>
          <p:nvPr/>
        </p:nvSpPr>
        <p:spPr bwMode="auto">
          <a:xfrm>
            <a:off x="0" y="0"/>
            <a:ext cx="12192000" cy="2873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7" name="Rectangle 31"/>
          <p:cNvSpPr>
            <a:spLocks noChangeArrowheads="1"/>
          </p:cNvSpPr>
          <p:nvPr/>
        </p:nvSpPr>
        <p:spPr bwMode="auto">
          <a:xfrm>
            <a:off x="0" y="287338"/>
            <a:ext cx="12192000" cy="900112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  <a:gs pos="5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8" name="Rectangle 34"/>
          <p:cNvSpPr>
            <a:spLocks noChangeArrowheads="1"/>
          </p:cNvSpPr>
          <p:nvPr/>
        </p:nvSpPr>
        <p:spPr bwMode="auto">
          <a:xfrm>
            <a:off x="0" y="6480175"/>
            <a:ext cx="12192000" cy="395288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zh-TW" sz="1800" b="0"/>
          </a:p>
        </p:txBody>
      </p:sp>
      <p:sp>
        <p:nvSpPr>
          <p:cNvPr id="9" name="Text Box 35"/>
          <p:cNvSpPr txBox="1">
            <a:spLocks noChangeArrowheads="1"/>
          </p:cNvSpPr>
          <p:nvPr/>
        </p:nvSpPr>
        <p:spPr bwMode="auto">
          <a:xfrm>
            <a:off x="0" y="0"/>
            <a:ext cx="12192000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TW" sz="2000" b="0" dirty="0">
                <a:solidFill>
                  <a:schemeClr val="bg1"/>
                </a:solidFill>
                <a:latin typeface="Arial Black" pitchFamily="34" charset="0"/>
              </a:rPr>
              <a:t>National Central University 	    </a:t>
            </a:r>
            <a:r>
              <a:rPr lang="en-US" altLang="zh-TW" sz="1800" i="1" dirty="0">
                <a:solidFill>
                  <a:srgbClr val="FFFFFF"/>
                </a:solidFill>
              </a:rPr>
              <a:t>Department of Electrical Engineering</a:t>
            </a:r>
            <a:r>
              <a:rPr lang="en-US" altLang="zh-TW" sz="1800" b="0" i="1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10" name="Picture 40" descr="SP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0175"/>
            <a:ext cx="2863851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群組 6"/>
          <p:cNvGrpSpPr>
            <a:grpSpLocks/>
          </p:cNvGrpSpPr>
          <p:nvPr/>
        </p:nvGrpSpPr>
        <p:grpSpPr bwMode="auto">
          <a:xfrm>
            <a:off x="239185" y="360363"/>
            <a:ext cx="383116" cy="2519362"/>
            <a:chOff x="-1620688" y="288000"/>
            <a:chExt cx="287338" cy="2520000"/>
          </a:xfrm>
        </p:grpSpPr>
        <p:sp>
          <p:nvSpPr>
            <p:cNvPr id="12" name="Line 75"/>
            <p:cNvSpPr>
              <a:spLocks noChangeShapeType="1"/>
            </p:cNvSpPr>
            <p:nvPr/>
          </p:nvSpPr>
          <p:spPr bwMode="auto">
            <a:xfrm>
              <a:off x="-1620688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3" name="Line 80"/>
            <p:cNvSpPr>
              <a:spLocks noChangeShapeType="1"/>
            </p:cNvSpPr>
            <p:nvPr/>
          </p:nvSpPr>
          <p:spPr bwMode="auto">
            <a:xfrm>
              <a:off x="-1548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4" name="Line 81"/>
            <p:cNvSpPr>
              <a:spLocks noChangeShapeType="1"/>
            </p:cNvSpPr>
            <p:nvPr/>
          </p:nvSpPr>
          <p:spPr bwMode="auto">
            <a:xfrm>
              <a:off x="-1476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5" name="Line 82"/>
            <p:cNvSpPr>
              <a:spLocks noChangeShapeType="1"/>
            </p:cNvSpPr>
            <p:nvPr/>
          </p:nvSpPr>
          <p:spPr bwMode="auto">
            <a:xfrm>
              <a:off x="-1404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6" name="Line 83"/>
            <p:cNvSpPr>
              <a:spLocks noChangeShapeType="1"/>
            </p:cNvSpPr>
            <p:nvPr/>
          </p:nvSpPr>
          <p:spPr bwMode="auto">
            <a:xfrm>
              <a:off x="-133335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17" name="Rectangle 39"/>
          <p:cNvSpPr>
            <a:spLocks noChangeArrowheads="1"/>
          </p:cNvSpPr>
          <p:nvPr/>
        </p:nvSpPr>
        <p:spPr bwMode="auto">
          <a:xfrm>
            <a:off x="0" y="1079500"/>
            <a:ext cx="12192000" cy="107950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0" y="5616575"/>
            <a:ext cx="12192000" cy="863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graphicFrame>
        <p:nvGraphicFramePr>
          <p:cNvPr id="19" name="Object 126"/>
          <p:cNvGraphicFramePr>
            <a:graphicFrameLocks noChangeAspect="1"/>
          </p:cNvGraphicFramePr>
          <p:nvPr/>
        </p:nvGraphicFramePr>
        <p:xfrm>
          <a:off x="2927352" y="6516689"/>
          <a:ext cx="8401049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914" name="PhotoImpact" r:id="rId4" imgW="8482540" imgH="368254" progId="PI3.Image">
                  <p:embed/>
                </p:oleObj>
              </mc:Choice>
              <mc:Fallback>
                <p:oleObj name="PhotoImpact" r:id="rId4" imgW="8482540" imgH="368254" progId="PI3.Image">
                  <p:embed/>
                  <p:pic>
                    <p:nvPicPr>
                      <p:cNvPr id="19" name="Object 1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001C69"/>
                          </a:clrFrom>
                          <a:clrTo>
                            <a:srgbClr val="001C69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2" y="6516689"/>
                        <a:ext cx="8401049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" name="群組 7"/>
          <p:cNvGrpSpPr>
            <a:grpSpLocks/>
          </p:cNvGrpSpPr>
          <p:nvPr/>
        </p:nvGrpSpPr>
        <p:grpSpPr bwMode="auto">
          <a:xfrm>
            <a:off x="0" y="576264"/>
            <a:ext cx="12192000" cy="287337"/>
            <a:chOff x="-1800000" y="1800000"/>
            <a:chExt cx="9144000" cy="288000"/>
          </a:xfrm>
        </p:grpSpPr>
        <p:sp>
          <p:nvSpPr>
            <p:cNvPr id="21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2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3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4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5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grpSp>
        <p:nvGrpSpPr>
          <p:cNvPr id="26" name="群組 57"/>
          <p:cNvGrpSpPr>
            <a:grpSpLocks/>
          </p:cNvGrpSpPr>
          <p:nvPr/>
        </p:nvGrpSpPr>
        <p:grpSpPr bwMode="auto">
          <a:xfrm>
            <a:off x="0" y="6048375"/>
            <a:ext cx="12192000" cy="287338"/>
            <a:chOff x="-1800000" y="1800000"/>
            <a:chExt cx="9144000" cy="288000"/>
          </a:xfrm>
        </p:grpSpPr>
        <p:sp>
          <p:nvSpPr>
            <p:cNvPr id="27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8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9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30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31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07535" y="4048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719668" y="1773238"/>
            <a:ext cx="5384800" cy="45259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6307668" y="1773240"/>
            <a:ext cx="5384800" cy="21859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6307668" y="4111627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97172BB5-7089-46E8-A6E4-F49DAEEE09E9}" type="datetime1">
              <a:rPr lang="zh-TW" altLang="en-US" smtClean="0"/>
              <a:t>2022/5/6</a:t>
            </a:fld>
            <a:endParaRPr lang="en-US" altLang="zh-TW"/>
          </a:p>
        </p:txBody>
      </p:sp>
      <p:sp>
        <p:nvSpPr>
          <p:cNvPr id="3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0A6D8EAB-1D72-4CD2-A7D1-2B6E3397549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613099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0"/>
          <p:cNvSpPr>
            <a:spLocks noChangeArrowheads="1"/>
          </p:cNvSpPr>
          <p:nvPr/>
        </p:nvSpPr>
        <p:spPr bwMode="auto">
          <a:xfrm>
            <a:off x="0" y="0"/>
            <a:ext cx="12192000" cy="2873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5" name="Rectangle 31"/>
          <p:cNvSpPr>
            <a:spLocks noChangeArrowheads="1"/>
          </p:cNvSpPr>
          <p:nvPr/>
        </p:nvSpPr>
        <p:spPr bwMode="auto">
          <a:xfrm>
            <a:off x="0" y="287338"/>
            <a:ext cx="12192000" cy="900112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  <a:gs pos="5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6" name="Rectangle 34"/>
          <p:cNvSpPr>
            <a:spLocks noChangeArrowheads="1"/>
          </p:cNvSpPr>
          <p:nvPr/>
        </p:nvSpPr>
        <p:spPr bwMode="auto">
          <a:xfrm>
            <a:off x="0" y="6480175"/>
            <a:ext cx="12192000" cy="395288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zh-TW" sz="1800" b="0"/>
          </a:p>
        </p:txBody>
      </p:sp>
      <p:sp>
        <p:nvSpPr>
          <p:cNvPr id="7" name="Text Box 35"/>
          <p:cNvSpPr txBox="1">
            <a:spLocks noChangeArrowheads="1"/>
          </p:cNvSpPr>
          <p:nvPr/>
        </p:nvSpPr>
        <p:spPr bwMode="auto">
          <a:xfrm>
            <a:off x="0" y="0"/>
            <a:ext cx="12192000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TW" sz="2000" b="0" dirty="0">
                <a:solidFill>
                  <a:schemeClr val="bg1"/>
                </a:solidFill>
                <a:latin typeface="Arial Black" pitchFamily="34" charset="0"/>
              </a:rPr>
              <a:t>National Central University 	    </a:t>
            </a:r>
            <a:r>
              <a:rPr lang="en-US" altLang="zh-TW" sz="1800" i="1" dirty="0">
                <a:solidFill>
                  <a:srgbClr val="FFFFFF"/>
                </a:solidFill>
              </a:rPr>
              <a:t>Department of Electrical Engineering</a:t>
            </a:r>
            <a:r>
              <a:rPr lang="en-US" altLang="zh-TW" sz="1800" b="0" i="1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8" name="Picture 40" descr="SP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0175"/>
            <a:ext cx="2863851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群組 6"/>
          <p:cNvGrpSpPr>
            <a:grpSpLocks/>
          </p:cNvGrpSpPr>
          <p:nvPr/>
        </p:nvGrpSpPr>
        <p:grpSpPr bwMode="auto">
          <a:xfrm>
            <a:off x="239185" y="360363"/>
            <a:ext cx="383116" cy="2519362"/>
            <a:chOff x="-1620688" y="288000"/>
            <a:chExt cx="287338" cy="2520000"/>
          </a:xfrm>
        </p:grpSpPr>
        <p:sp>
          <p:nvSpPr>
            <p:cNvPr id="10" name="Line 75"/>
            <p:cNvSpPr>
              <a:spLocks noChangeShapeType="1"/>
            </p:cNvSpPr>
            <p:nvPr/>
          </p:nvSpPr>
          <p:spPr bwMode="auto">
            <a:xfrm>
              <a:off x="-1620688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1" name="Line 80"/>
            <p:cNvSpPr>
              <a:spLocks noChangeShapeType="1"/>
            </p:cNvSpPr>
            <p:nvPr/>
          </p:nvSpPr>
          <p:spPr bwMode="auto">
            <a:xfrm>
              <a:off x="-1548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2" name="Line 81"/>
            <p:cNvSpPr>
              <a:spLocks noChangeShapeType="1"/>
            </p:cNvSpPr>
            <p:nvPr/>
          </p:nvSpPr>
          <p:spPr bwMode="auto">
            <a:xfrm>
              <a:off x="-1476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3" name="Line 82"/>
            <p:cNvSpPr>
              <a:spLocks noChangeShapeType="1"/>
            </p:cNvSpPr>
            <p:nvPr/>
          </p:nvSpPr>
          <p:spPr bwMode="auto">
            <a:xfrm>
              <a:off x="-1404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4" name="Line 83"/>
            <p:cNvSpPr>
              <a:spLocks noChangeShapeType="1"/>
            </p:cNvSpPr>
            <p:nvPr/>
          </p:nvSpPr>
          <p:spPr bwMode="auto">
            <a:xfrm>
              <a:off x="-133335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15" name="Rectangle 39"/>
          <p:cNvSpPr>
            <a:spLocks noChangeArrowheads="1"/>
          </p:cNvSpPr>
          <p:nvPr/>
        </p:nvSpPr>
        <p:spPr bwMode="auto">
          <a:xfrm>
            <a:off x="0" y="1079500"/>
            <a:ext cx="12192000" cy="107950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0" y="5616575"/>
            <a:ext cx="12192000" cy="863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graphicFrame>
        <p:nvGraphicFramePr>
          <p:cNvPr id="17" name="Object 126"/>
          <p:cNvGraphicFramePr>
            <a:graphicFrameLocks noChangeAspect="1"/>
          </p:cNvGraphicFramePr>
          <p:nvPr/>
        </p:nvGraphicFramePr>
        <p:xfrm>
          <a:off x="2927352" y="6516689"/>
          <a:ext cx="8401049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938" name="PhotoImpact" r:id="rId4" imgW="8482540" imgH="368254" progId="PI3.Image">
                  <p:embed/>
                </p:oleObj>
              </mc:Choice>
              <mc:Fallback>
                <p:oleObj name="PhotoImpact" r:id="rId4" imgW="8482540" imgH="368254" progId="PI3.Image">
                  <p:embed/>
                  <p:pic>
                    <p:nvPicPr>
                      <p:cNvPr id="17" name="Object 1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001C69"/>
                          </a:clrFrom>
                          <a:clrTo>
                            <a:srgbClr val="001C69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2" y="6516689"/>
                        <a:ext cx="8401049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群組 7"/>
          <p:cNvGrpSpPr>
            <a:grpSpLocks/>
          </p:cNvGrpSpPr>
          <p:nvPr/>
        </p:nvGrpSpPr>
        <p:grpSpPr bwMode="auto">
          <a:xfrm>
            <a:off x="0" y="576264"/>
            <a:ext cx="12192000" cy="287337"/>
            <a:chOff x="-1800000" y="1800000"/>
            <a:chExt cx="9144000" cy="288000"/>
          </a:xfrm>
        </p:grpSpPr>
        <p:sp>
          <p:nvSpPr>
            <p:cNvPr id="19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0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1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2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3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grpSp>
        <p:nvGrpSpPr>
          <p:cNvPr id="24" name="群組 57"/>
          <p:cNvGrpSpPr>
            <a:grpSpLocks/>
          </p:cNvGrpSpPr>
          <p:nvPr/>
        </p:nvGrpSpPr>
        <p:grpSpPr bwMode="auto">
          <a:xfrm>
            <a:off x="0" y="6048375"/>
            <a:ext cx="12192000" cy="287338"/>
            <a:chOff x="-1800000" y="1800000"/>
            <a:chExt cx="9144000" cy="288000"/>
          </a:xfrm>
        </p:grpSpPr>
        <p:sp>
          <p:nvSpPr>
            <p:cNvPr id="25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6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7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8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9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07535" y="4048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719668" y="1773238"/>
            <a:ext cx="10972800" cy="45259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noProof="0"/>
              <a:t>按一下圖示以新增表格</a:t>
            </a:r>
          </a:p>
        </p:txBody>
      </p:sp>
      <p:sp>
        <p:nvSpPr>
          <p:cNvPr id="3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6D2824E8-5DD0-48C5-8DB5-F1E26B916011}" type="datetime1">
              <a:rPr lang="zh-TW" altLang="en-US" smtClean="0"/>
              <a:t>2022/5/6</a:t>
            </a:fld>
            <a:endParaRPr lang="en-US" altLang="zh-TW"/>
          </a:p>
        </p:txBody>
      </p:sp>
      <p:sp>
        <p:nvSpPr>
          <p:cNvPr id="31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2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1C9A5ACA-14F5-459C-9963-C0A4ED3A035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519413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0"/>
          <p:cNvSpPr>
            <a:spLocks noChangeArrowheads="1"/>
          </p:cNvSpPr>
          <p:nvPr/>
        </p:nvSpPr>
        <p:spPr bwMode="auto">
          <a:xfrm>
            <a:off x="0" y="0"/>
            <a:ext cx="12192000" cy="2873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4" name="Rectangle 31"/>
          <p:cNvSpPr>
            <a:spLocks noChangeArrowheads="1"/>
          </p:cNvSpPr>
          <p:nvPr/>
        </p:nvSpPr>
        <p:spPr bwMode="auto">
          <a:xfrm>
            <a:off x="0" y="287338"/>
            <a:ext cx="12192000" cy="900112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  <a:gs pos="5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5" name="Rectangle 34"/>
          <p:cNvSpPr>
            <a:spLocks noChangeArrowheads="1"/>
          </p:cNvSpPr>
          <p:nvPr/>
        </p:nvSpPr>
        <p:spPr bwMode="auto">
          <a:xfrm>
            <a:off x="0" y="6480175"/>
            <a:ext cx="12192000" cy="395288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zh-TW" sz="1800" b="0"/>
          </a:p>
        </p:txBody>
      </p:sp>
      <p:sp>
        <p:nvSpPr>
          <p:cNvPr id="6" name="Text Box 35"/>
          <p:cNvSpPr txBox="1">
            <a:spLocks noChangeArrowheads="1"/>
          </p:cNvSpPr>
          <p:nvPr/>
        </p:nvSpPr>
        <p:spPr bwMode="auto">
          <a:xfrm>
            <a:off x="0" y="0"/>
            <a:ext cx="12192000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TW" sz="2000" b="0" dirty="0">
                <a:solidFill>
                  <a:schemeClr val="bg1"/>
                </a:solidFill>
                <a:latin typeface="Arial Black" pitchFamily="34" charset="0"/>
              </a:rPr>
              <a:t>National Central University 	    </a:t>
            </a:r>
            <a:r>
              <a:rPr lang="en-US" altLang="zh-TW" sz="1800" i="1" dirty="0">
                <a:solidFill>
                  <a:srgbClr val="FFFFFF"/>
                </a:solidFill>
              </a:rPr>
              <a:t>Department of Electrical Engineering</a:t>
            </a:r>
            <a:r>
              <a:rPr lang="en-US" altLang="zh-TW" sz="1800" b="0" i="1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7" name="Picture 40" descr="SP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0175"/>
            <a:ext cx="2863851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群組 6"/>
          <p:cNvGrpSpPr>
            <a:grpSpLocks/>
          </p:cNvGrpSpPr>
          <p:nvPr/>
        </p:nvGrpSpPr>
        <p:grpSpPr bwMode="auto">
          <a:xfrm>
            <a:off x="239185" y="360363"/>
            <a:ext cx="383116" cy="2519362"/>
            <a:chOff x="-1620688" y="288000"/>
            <a:chExt cx="287338" cy="2520000"/>
          </a:xfrm>
        </p:grpSpPr>
        <p:sp>
          <p:nvSpPr>
            <p:cNvPr id="9" name="Line 75"/>
            <p:cNvSpPr>
              <a:spLocks noChangeShapeType="1"/>
            </p:cNvSpPr>
            <p:nvPr/>
          </p:nvSpPr>
          <p:spPr bwMode="auto">
            <a:xfrm>
              <a:off x="-1620688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0" name="Line 80"/>
            <p:cNvSpPr>
              <a:spLocks noChangeShapeType="1"/>
            </p:cNvSpPr>
            <p:nvPr/>
          </p:nvSpPr>
          <p:spPr bwMode="auto">
            <a:xfrm>
              <a:off x="-1548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1" name="Line 81"/>
            <p:cNvSpPr>
              <a:spLocks noChangeShapeType="1"/>
            </p:cNvSpPr>
            <p:nvPr/>
          </p:nvSpPr>
          <p:spPr bwMode="auto">
            <a:xfrm>
              <a:off x="-1476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2" name="Line 82"/>
            <p:cNvSpPr>
              <a:spLocks noChangeShapeType="1"/>
            </p:cNvSpPr>
            <p:nvPr/>
          </p:nvSpPr>
          <p:spPr bwMode="auto">
            <a:xfrm>
              <a:off x="-1404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3" name="Line 83"/>
            <p:cNvSpPr>
              <a:spLocks noChangeShapeType="1"/>
            </p:cNvSpPr>
            <p:nvPr/>
          </p:nvSpPr>
          <p:spPr bwMode="auto">
            <a:xfrm>
              <a:off x="-133335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14" name="Rectangle 39"/>
          <p:cNvSpPr>
            <a:spLocks noChangeArrowheads="1"/>
          </p:cNvSpPr>
          <p:nvPr/>
        </p:nvSpPr>
        <p:spPr bwMode="auto">
          <a:xfrm>
            <a:off x="0" y="1079500"/>
            <a:ext cx="12192000" cy="107950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5616575"/>
            <a:ext cx="12192000" cy="863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graphicFrame>
        <p:nvGraphicFramePr>
          <p:cNvPr id="16" name="Object 126"/>
          <p:cNvGraphicFramePr>
            <a:graphicFrameLocks noChangeAspect="1"/>
          </p:cNvGraphicFramePr>
          <p:nvPr/>
        </p:nvGraphicFramePr>
        <p:xfrm>
          <a:off x="2927352" y="6516689"/>
          <a:ext cx="8401049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962" name="PhotoImpact" r:id="rId4" imgW="8482540" imgH="368254" progId="PI3.Image">
                  <p:embed/>
                </p:oleObj>
              </mc:Choice>
              <mc:Fallback>
                <p:oleObj name="PhotoImpact" r:id="rId4" imgW="8482540" imgH="368254" progId="PI3.Image">
                  <p:embed/>
                  <p:pic>
                    <p:nvPicPr>
                      <p:cNvPr id="16" name="Object 1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001C69"/>
                          </a:clrFrom>
                          <a:clrTo>
                            <a:srgbClr val="001C69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2" y="6516689"/>
                        <a:ext cx="8401049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群組 7"/>
          <p:cNvGrpSpPr>
            <a:grpSpLocks/>
          </p:cNvGrpSpPr>
          <p:nvPr/>
        </p:nvGrpSpPr>
        <p:grpSpPr bwMode="auto">
          <a:xfrm>
            <a:off x="0" y="576264"/>
            <a:ext cx="12192000" cy="287337"/>
            <a:chOff x="-1800000" y="1800000"/>
            <a:chExt cx="9144000" cy="288000"/>
          </a:xfrm>
        </p:grpSpPr>
        <p:sp>
          <p:nvSpPr>
            <p:cNvPr id="18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9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0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1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2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grpSp>
        <p:nvGrpSpPr>
          <p:cNvPr id="23" name="群組 57"/>
          <p:cNvGrpSpPr>
            <a:grpSpLocks/>
          </p:cNvGrpSpPr>
          <p:nvPr/>
        </p:nvGrpSpPr>
        <p:grpSpPr bwMode="auto">
          <a:xfrm>
            <a:off x="0" y="6048375"/>
            <a:ext cx="12192000" cy="287338"/>
            <a:chOff x="-1800000" y="1800000"/>
            <a:chExt cx="9144000" cy="288000"/>
          </a:xfrm>
        </p:grpSpPr>
        <p:sp>
          <p:nvSpPr>
            <p:cNvPr id="24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5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6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7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8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07533" y="4048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2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B6B17484-C3BA-40D5-854C-216E798F3E40}" type="datetime1">
              <a:rPr lang="zh-TW" altLang="en-US" smtClean="0"/>
              <a:t>2022/5/6</a:t>
            </a:fld>
            <a:endParaRPr lang="en-US" altLang="zh-TW"/>
          </a:p>
        </p:txBody>
      </p:sp>
      <p:sp>
        <p:nvSpPr>
          <p:cNvPr id="3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F7D923F0-71F6-4FDC-B4B6-8408E2AC609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112583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0017A-72C0-48A3-92D4-77DF526704CF}" type="datetime1">
              <a:rPr lang="zh-TW" altLang="en-US" smtClean="0"/>
              <a:t>2022/5/6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95C01-E43F-4FE7-9054-C9F0A0A01B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76148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772816"/>
            <a:ext cx="12192000" cy="46805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10" name="標題 9"/>
          <p:cNvSpPr>
            <a:spLocks noGrp="1"/>
          </p:cNvSpPr>
          <p:nvPr>
            <p:ph type="title"/>
          </p:nvPr>
        </p:nvSpPr>
        <p:spPr>
          <a:xfrm>
            <a:off x="0" y="476672"/>
            <a:ext cx="12192000" cy="1152128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852398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下漸層"/>
          <p:cNvSpPr>
            <a:spLocks noChangeArrowheads="1"/>
          </p:cNvSpPr>
          <p:nvPr/>
        </p:nvSpPr>
        <p:spPr bwMode="auto">
          <a:xfrm flipV="1">
            <a:off x="24341" y="5378607"/>
            <a:ext cx="12192000" cy="1459939"/>
          </a:xfrm>
          <a:prstGeom prst="rect">
            <a:avLst/>
          </a:prstGeom>
          <a:gradFill flip="none" rotWithShape="1">
            <a:gsLst>
              <a:gs pos="40000">
                <a:srgbClr val="587E6D">
                  <a:alpha val="60000"/>
                </a:srgbClr>
              </a:gs>
              <a:gs pos="100000">
                <a:schemeClr val="accent6">
                  <a:alpha val="50000"/>
                  <a:lumMod val="0"/>
                  <a:lumOff val="100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 sz="2800" dirty="0"/>
          </a:p>
        </p:txBody>
      </p:sp>
      <p:sp>
        <p:nvSpPr>
          <p:cNvPr id="78" name="漸層"/>
          <p:cNvSpPr>
            <a:spLocks noChangeArrowheads="1"/>
          </p:cNvSpPr>
          <p:nvPr/>
        </p:nvSpPr>
        <p:spPr bwMode="auto">
          <a:xfrm>
            <a:off x="3975" y="-85793"/>
            <a:ext cx="12192000" cy="1368425"/>
          </a:xfrm>
          <a:prstGeom prst="rect">
            <a:avLst/>
          </a:prstGeom>
          <a:gradFill>
            <a:gsLst>
              <a:gs pos="30000">
                <a:schemeClr val="bg1">
                  <a:lumMod val="65000"/>
                </a:schemeClr>
              </a:gs>
              <a:gs pos="100000">
                <a:schemeClr val="bg1"/>
              </a:gs>
              <a:gs pos="100000">
                <a:srgbClr val="33CCCC">
                  <a:alpha val="50000"/>
                </a:srgb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 sz="2800"/>
          </a:p>
        </p:txBody>
      </p:sp>
      <p:grpSp>
        <p:nvGrpSpPr>
          <p:cNvPr id="79" name="群組 7"/>
          <p:cNvGrpSpPr>
            <a:grpSpLocks/>
          </p:cNvGrpSpPr>
          <p:nvPr/>
        </p:nvGrpSpPr>
        <p:grpSpPr bwMode="auto">
          <a:xfrm flipV="1">
            <a:off x="0" y="621020"/>
            <a:ext cx="12192000" cy="71676"/>
            <a:chOff x="-1800000" y="1944159"/>
            <a:chExt cx="9144000" cy="71841"/>
          </a:xfrm>
        </p:grpSpPr>
        <p:sp>
          <p:nvSpPr>
            <p:cNvPr id="82" name="Line 72"/>
            <p:cNvSpPr>
              <a:spLocks noChangeShapeType="1"/>
            </p:cNvSpPr>
            <p:nvPr/>
          </p:nvSpPr>
          <p:spPr bwMode="auto">
            <a:xfrm>
              <a:off x="-1800000" y="1944159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83" name="Line 72"/>
            <p:cNvSpPr>
              <a:spLocks noChangeShapeType="1"/>
            </p:cNvSpPr>
            <p:nvPr/>
          </p:nvSpPr>
          <p:spPr bwMode="auto">
            <a:xfrm flipV="1">
              <a:off x="-1800000" y="2016000"/>
              <a:ext cx="914400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87" name="Text Box 35"/>
          <p:cNvSpPr txBox="1">
            <a:spLocks noChangeArrowheads="1"/>
          </p:cNvSpPr>
          <p:nvPr/>
        </p:nvSpPr>
        <p:spPr bwMode="auto">
          <a:xfrm>
            <a:off x="2063552" y="107922"/>
            <a:ext cx="9408584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TW" sz="2800" b="0" dirty="0">
                <a:ln w="15240"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N</a:t>
            </a:r>
            <a:r>
              <a:rPr lang="en-US" altLang="zh-TW" sz="2200" b="0" dirty="0">
                <a:solidFill>
                  <a:schemeClr val="bg1"/>
                </a:solidFill>
                <a:latin typeface="Century Gothic" panose="020B0502020202020204" pitchFamily="34" charset="0"/>
              </a:rPr>
              <a:t>ational </a:t>
            </a:r>
            <a:r>
              <a:rPr lang="en-US" altLang="zh-TW" sz="2800" b="0" dirty="0">
                <a:ln w="15240"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C</a:t>
            </a:r>
            <a:r>
              <a:rPr lang="en-US" altLang="zh-TW" sz="2200" b="0" dirty="0">
                <a:solidFill>
                  <a:schemeClr val="bg1"/>
                </a:solidFill>
                <a:latin typeface="Century Gothic" panose="020B0502020202020204" pitchFamily="34" charset="0"/>
              </a:rPr>
              <a:t>entral </a:t>
            </a:r>
            <a:r>
              <a:rPr lang="en-US" altLang="zh-TW" sz="3200" b="0" dirty="0">
                <a:ln w="15240"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U</a:t>
            </a:r>
            <a:r>
              <a:rPr lang="en-US" altLang="zh-TW" sz="2200" b="0" dirty="0">
                <a:solidFill>
                  <a:schemeClr val="bg1"/>
                </a:solidFill>
                <a:latin typeface="Century Gothic" panose="020B0502020202020204" pitchFamily="34" charset="0"/>
              </a:rPr>
              <a:t>niversity</a:t>
            </a:r>
            <a:endParaRPr lang="en-US" altLang="zh-TW" sz="2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8" name="Rectangle 37" hidden="1"/>
          <p:cNvSpPr>
            <a:spLocks noChangeArrowheads="1"/>
          </p:cNvSpPr>
          <p:nvPr/>
        </p:nvSpPr>
        <p:spPr bwMode="auto">
          <a:xfrm>
            <a:off x="7347866" y="367982"/>
            <a:ext cx="5615516" cy="215900"/>
          </a:xfrm>
          <a:prstGeom prst="rect">
            <a:avLst/>
          </a:prstGeom>
          <a:gradFill rotWithShape="1">
            <a:gsLst>
              <a:gs pos="0">
                <a:srgbClr val="33CCCC">
                  <a:alpha val="31000"/>
                </a:srgbClr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 sz="2800"/>
          </a:p>
        </p:txBody>
      </p:sp>
      <p:sp>
        <p:nvSpPr>
          <p:cNvPr id="89" name="Text Box 38"/>
          <p:cNvSpPr txBox="1">
            <a:spLocks noChangeArrowheads="1"/>
          </p:cNvSpPr>
          <p:nvPr/>
        </p:nvSpPr>
        <p:spPr bwMode="auto">
          <a:xfrm>
            <a:off x="7440579" y="260648"/>
            <a:ext cx="5664200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TW" sz="24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D</a:t>
            </a:r>
            <a:r>
              <a:rPr lang="en-US" altLang="zh-TW" sz="18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epartment of </a:t>
            </a:r>
            <a:r>
              <a:rPr lang="en-US" altLang="zh-TW" sz="24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E</a:t>
            </a:r>
            <a:r>
              <a:rPr lang="en-US" altLang="zh-TW" sz="18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lectrical </a:t>
            </a:r>
            <a:r>
              <a:rPr lang="en-US" altLang="zh-TW" sz="24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E</a:t>
            </a:r>
            <a:r>
              <a:rPr lang="en-US" altLang="zh-TW" sz="18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ngineering</a:t>
            </a:r>
            <a:r>
              <a:rPr lang="en-US" altLang="zh-TW" sz="1800" b="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 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813875" y="1700824"/>
            <a:ext cx="5378136" cy="1719113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defRPr>
            </a:lvl1pPr>
            <a:lvl2pPr marL="742950" indent="-285750"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defRPr>
            </a:lvl2pPr>
            <a:lvl3pPr marL="1143000" indent="-228600"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defRPr>
            </a:lvl3pPr>
            <a:lvl4pPr marL="1600200" indent="-228600"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defRPr>
            </a:lvl4pPr>
            <a:lvl5pPr marL="2057400" indent="-228600"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</p:txBody>
      </p:sp>
      <p:sp>
        <p:nvSpPr>
          <p:cNvPr id="45" name="Rectangle 34"/>
          <p:cNvSpPr>
            <a:spLocks noChangeArrowheads="1"/>
          </p:cNvSpPr>
          <p:nvPr/>
        </p:nvSpPr>
        <p:spPr bwMode="auto">
          <a:xfrm>
            <a:off x="0" y="6468823"/>
            <a:ext cx="12192000" cy="395288"/>
          </a:xfrm>
          <a:prstGeom prst="rect">
            <a:avLst/>
          </a:prstGeom>
          <a:solidFill>
            <a:schemeClr val="tx2">
              <a:lumMod val="65000"/>
              <a:lumOff val="35000"/>
            </a:schemeClr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zh-TW" sz="1800" b="0" dirty="0"/>
          </a:p>
        </p:txBody>
      </p:sp>
      <p:sp>
        <p:nvSpPr>
          <p:cNvPr id="54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1255226" y="6372789"/>
            <a:ext cx="912284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E8B4F51-56C5-4F33-BD32-8182AECC74B8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  <p:pic>
        <p:nvPicPr>
          <p:cNvPr id="86" name="Picture 28" descr="未命名 -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85" y="110443"/>
            <a:ext cx="1719427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5469025" y="6372789"/>
            <a:ext cx="4339650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3200" b="1" i="0" kern="120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Bodoni MT Condensed" panose="02070606080606020203" pitchFamily="18" charset="0"/>
                <a:ea typeface="新細明體" pitchFamily="18" charset="-120"/>
                <a:cs typeface="+mn-cs"/>
              </a:rPr>
              <a:t>Superfast Photonic &amp; Electronic Device Group</a:t>
            </a:r>
            <a:endParaRPr kumimoji="1" lang="zh-TW" altLang="en-US" sz="3200" b="1" i="0" kern="1200" baseline="-25000" dirty="0">
              <a:solidFill>
                <a:schemeClr val="tx2">
                  <a:lumMod val="95000"/>
                  <a:lumOff val="5000"/>
                </a:schemeClr>
              </a:solidFill>
              <a:latin typeface="Bodoni MT Condensed" panose="02070606080606020203" pitchFamily="18" charset="0"/>
              <a:ea typeface="新細明體" pitchFamily="18" charset="-120"/>
              <a:cs typeface="+mn-cs"/>
            </a:endParaRPr>
          </a:p>
          <a:p>
            <a:endParaRPr kumimoji="1" lang="zh-TW" altLang="en-US" sz="1800" b="1" i="0" kern="1200" baseline="-25000" dirty="0">
              <a:solidFill>
                <a:schemeClr val="tx2">
                  <a:lumMod val="95000"/>
                  <a:lumOff val="5000"/>
                </a:schemeClr>
              </a:solidFill>
              <a:latin typeface="Copperplate Gothic Light" panose="020E0507020206020404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5" name="等腰三角形 4"/>
          <p:cNvSpPr>
            <a:spLocks/>
          </p:cNvSpPr>
          <p:nvPr/>
        </p:nvSpPr>
        <p:spPr bwMode="auto">
          <a:xfrm>
            <a:off x="1262099" y="799729"/>
            <a:ext cx="574591" cy="794802"/>
          </a:xfrm>
          <a:prstGeom prst="triangle">
            <a:avLst>
              <a:gd name="adj" fmla="val 55941"/>
            </a:avLst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55" name="等腰三角形 54"/>
          <p:cNvSpPr>
            <a:spLocks/>
          </p:cNvSpPr>
          <p:nvPr/>
        </p:nvSpPr>
        <p:spPr bwMode="auto">
          <a:xfrm>
            <a:off x="11543258" y="-154737"/>
            <a:ext cx="505404" cy="794802"/>
          </a:xfrm>
          <a:prstGeom prst="triangle">
            <a:avLst/>
          </a:prstGeom>
          <a:noFill/>
          <a:ln w="28575">
            <a:solidFill>
              <a:schemeClr val="tx2">
                <a:lumMod val="65000"/>
                <a:lumOff val="3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56" name="等腰三角形 55"/>
          <p:cNvSpPr>
            <a:spLocks/>
          </p:cNvSpPr>
          <p:nvPr/>
        </p:nvSpPr>
        <p:spPr bwMode="auto">
          <a:xfrm>
            <a:off x="159061" y="-64745"/>
            <a:ext cx="464331" cy="794802"/>
          </a:xfrm>
          <a:prstGeom prst="triangle">
            <a:avLst/>
          </a:prstGeom>
          <a:noFill/>
          <a:ln w="1905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57" name="等腰三角形 56"/>
          <p:cNvSpPr>
            <a:spLocks/>
          </p:cNvSpPr>
          <p:nvPr/>
        </p:nvSpPr>
        <p:spPr bwMode="auto">
          <a:xfrm flipV="1">
            <a:off x="335360" y="511319"/>
            <a:ext cx="464331" cy="794802"/>
          </a:xfrm>
          <a:prstGeom prst="triangle">
            <a:avLst/>
          </a:prstGeom>
          <a:solidFill>
            <a:schemeClr val="accent6">
              <a:lumMod val="50000"/>
            </a:schemeClr>
          </a:solidFill>
          <a:ln w="19050">
            <a:noFill/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58" name="標題 1"/>
          <p:cNvSpPr>
            <a:spLocks noGrp="1"/>
          </p:cNvSpPr>
          <p:nvPr>
            <p:ph type="title"/>
          </p:nvPr>
        </p:nvSpPr>
        <p:spPr>
          <a:xfrm>
            <a:off x="2317549" y="786653"/>
            <a:ext cx="10019145" cy="713237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rgbClr val="800000"/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zh-TW" altLang="en-US" dirty="0"/>
          </a:p>
        </p:txBody>
      </p:sp>
      <p:sp>
        <p:nvSpPr>
          <p:cNvPr id="20" name="內容版面配置區 2"/>
          <p:cNvSpPr>
            <a:spLocks noGrp="1"/>
          </p:cNvSpPr>
          <p:nvPr>
            <p:ph idx="10" hasCustomPrompt="1"/>
          </p:nvPr>
        </p:nvSpPr>
        <p:spPr>
          <a:xfrm>
            <a:off x="6417823" y="1700824"/>
            <a:ext cx="5378136" cy="1719113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defRPr>
            </a:lvl1pPr>
            <a:lvl2pPr marL="742950" indent="-285750"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defRPr>
            </a:lvl2pPr>
            <a:lvl3pPr marL="1143000" indent="-228600"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defRPr>
            </a:lvl3pPr>
            <a:lvl4pPr marL="1600200" indent="-228600"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defRPr>
            </a:lvl4pPr>
            <a:lvl5pPr marL="2057400" indent="-228600"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</p:txBody>
      </p:sp>
    </p:spTree>
    <p:extLst>
      <p:ext uri="{BB962C8B-B14F-4D97-AF65-F5344CB8AC3E}">
        <p14:creationId xmlns:p14="http://schemas.microsoft.com/office/powerpoint/2010/main" val="2894908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D4450C-51B4-444C-B5DF-98BE3B073DFE}" type="datetime1">
              <a:rPr lang="zh-TW" altLang="en-US" smtClean="0"/>
              <a:t>2022/5/6</a:t>
            </a:fld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595C01-E43F-4FE7-9054-C9F0A0A01B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93555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0"/>
          <p:cNvSpPr>
            <a:spLocks noChangeArrowheads="1"/>
          </p:cNvSpPr>
          <p:nvPr/>
        </p:nvSpPr>
        <p:spPr bwMode="auto">
          <a:xfrm>
            <a:off x="0" y="0"/>
            <a:ext cx="12192000" cy="2873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5" name="Rectangle 31"/>
          <p:cNvSpPr>
            <a:spLocks noChangeArrowheads="1"/>
          </p:cNvSpPr>
          <p:nvPr/>
        </p:nvSpPr>
        <p:spPr bwMode="auto">
          <a:xfrm>
            <a:off x="0" y="287338"/>
            <a:ext cx="12192000" cy="900112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  <a:gs pos="5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6" name="Rectangle 34"/>
          <p:cNvSpPr>
            <a:spLocks noChangeArrowheads="1"/>
          </p:cNvSpPr>
          <p:nvPr/>
        </p:nvSpPr>
        <p:spPr bwMode="auto">
          <a:xfrm>
            <a:off x="0" y="6480175"/>
            <a:ext cx="12192000" cy="395288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zh-TW" sz="1800" b="0"/>
          </a:p>
        </p:txBody>
      </p:sp>
      <p:sp>
        <p:nvSpPr>
          <p:cNvPr id="8" name="Text Box 35"/>
          <p:cNvSpPr txBox="1">
            <a:spLocks noChangeArrowheads="1"/>
          </p:cNvSpPr>
          <p:nvPr/>
        </p:nvSpPr>
        <p:spPr bwMode="auto">
          <a:xfrm>
            <a:off x="0" y="0"/>
            <a:ext cx="12192000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TW" sz="2000" b="0" dirty="0">
                <a:solidFill>
                  <a:schemeClr val="bg1"/>
                </a:solidFill>
                <a:latin typeface="Arial Black" pitchFamily="34" charset="0"/>
              </a:rPr>
              <a:t>National Central University 	    </a:t>
            </a:r>
            <a:r>
              <a:rPr lang="en-US" altLang="zh-TW" sz="1800" i="1" dirty="0">
                <a:solidFill>
                  <a:srgbClr val="FFFFFF"/>
                </a:solidFill>
              </a:rPr>
              <a:t>Department of Electrical Engineering</a:t>
            </a:r>
            <a:r>
              <a:rPr lang="en-US" altLang="zh-TW" sz="1800" b="0" i="1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9" name="Picture 40" descr="SP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0175"/>
            <a:ext cx="2863851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群組 6"/>
          <p:cNvGrpSpPr>
            <a:grpSpLocks/>
          </p:cNvGrpSpPr>
          <p:nvPr/>
        </p:nvGrpSpPr>
        <p:grpSpPr bwMode="auto">
          <a:xfrm>
            <a:off x="239185" y="360363"/>
            <a:ext cx="383116" cy="2519362"/>
            <a:chOff x="-1620688" y="288000"/>
            <a:chExt cx="287338" cy="2520000"/>
          </a:xfrm>
        </p:grpSpPr>
        <p:sp>
          <p:nvSpPr>
            <p:cNvPr id="11" name="Line 75"/>
            <p:cNvSpPr>
              <a:spLocks noChangeShapeType="1"/>
            </p:cNvSpPr>
            <p:nvPr/>
          </p:nvSpPr>
          <p:spPr bwMode="auto">
            <a:xfrm>
              <a:off x="-1620688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2" name="Line 80"/>
            <p:cNvSpPr>
              <a:spLocks noChangeShapeType="1"/>
            </p:cNvSpPr>
            <p:nvPr/>
          </p:nvSpPr>
          <p:spPr bwMode="auto">
            <a:xfrm>
              <a:off x="-1548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3" name="Line 81"/>
            <p:cNvSpPr>
              <a:spLocks noChangeShapeType="1"/>
            </p:cNvSpPr>
            <p:nvPr/>
          </p:nvSpPr>
          <p:spPr bwMode="auto">
            <a:xfrm>
              <a:off x="-1476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4" name="Line 82"/>
            <p:cNvSpPr>
              <a:spLocks noChangeShapeType="1"/>
            </p:cNvSpPr>
            <p:nvPr/>
          </p:nvSpPr>
          <p:spPr bwMode="auto">
            <a:xfrm>
              <a:off x="-1404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5" name="Line 83"/>
            <p:cNvSpPr>
              <a:spLocks noChangeShapeType="1"/>
            </p:cNvSpPr>
            <p:nvPr/>
          </p:nvSpPr>
          <p:spPr bwMode="auto">
            <a:xfrm>
              <a:off x="-133335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16" name="Rectangle 39"/>
          <p:cNvSpPr>
            <a:spLocks noChangeArrowheads="1"/>
          </p:cNvSpPr>
          <p:nvPr/>
        </p:nvSpPr>
        <p:spPr bwMode="auto">
          <a:xfrm>
            <a:off x="0" y="1079500"/>
            <a:ext cx="12192000" cy="107950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0" y="5616575"/>
            <a:ext cx="12192000" cy="863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graphicFrame>
        <p:nvGraphicFramePr>
          <p:cNvPr id="18" name="Object 126"/>
          <p:cNvGraphicFramePr>
            <a:graphicFrameLocks noChangeAspect="1"/>
          </p:cNvGraphicFramePr>
          <p:nvPr/>
        </p:nvGraphicFramePr>
        <p:xfrm>
          <a:off x="2927352" y="6516689"/>
          <a:ext cx="8401049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009" name="PhotoImpact" r:id="rId4" imgW="8482540" imgH="368254" progId="PI3.Image">
                  <p:embed/>
                </p:oleObj>
              </mc:Choice>
              <mc:Fallback>
                <p:oleObj name="PhotoImpact" r:id="rId4" imgW="8482540" imgH="368254" progId="PI3.Image">
                  <p:embed/>
                  <p:pic>
                    <p:nvPicPr>
                      <p:cNvPr id="18" name="Object 1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001C69"/>
                          </a:clrFrom>
                          <a:clrTo>
                            <a:srgbClr val="001C69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2" y="6516689"/>
                        <a:ext cx="8401049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群組 7"/>
          <p:cNvGrpSpPr>
            <a:grpSpLocks/>
          </p:cNvGrpSpPr>
          <p:nvPr/>
        </p:nvGrpSpPr>
        <p:grpSpPr bwMode="auto">
          <a:xfrm>
            <a:off x="0" y="576264"/>
            <a:ext cx="12192000" cy="287337"/>
            <a:chOff x="-1800000" y="1800000"/>
            <a:chExt cx="9144000" cy="288000"/>
          </a:xfrm>
        </p:grpSpPr>
        <p:sp>
          <p:nvSpPr>
            <p:cNvPr id="20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1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2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3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4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grpSp>
        <p:nvGrpSpPr>
          <p:cNvPr id="25" name="群組 57"/>
          <p:cNvGrpSpPr>
            <a:grpSpLocks/>
          </p:cNvGrpSpPr>
          <p:nvPr/>
        </p:nvGrpSpPr>
        <p:grpSpPr bwMode="auto">
          <a:xfrm>
            <a:off x="0" y="6048375"/>
            <a:ext cx="12192000" cy="287338"/>
            <a:chOff x="-1800000" y="1800000"/>
            <a:chExt cx="9144000" cy="288000"/>
          </a:xfrm>
        </p:grpSpPr>
        <p:sp>
          <p:nvSpPr>
            <p:cNvPr id="26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7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8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9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30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31" name="Rectangle 39"/>
          <p:cNvSpPr>
            <a:spLocks noChangeArrowheads="1"/>
          </p:cNvSpPr>
          <p:nvPr/>
        </p:nvSpPr>
        <p:spPr bwMode="auto">
          <a:xfrm>
            <a:off x="6096001" y="1187451"/>
            <a:ext cx="192617" cy="5292725"/>
          </a:xfrm>
          <a:prstGeom prst="rect">
            <a:avLst/>
          </a:prstGeom>
          <a:gradFill rotWithShape="1">
            <a:gsLst>
              <a:gs pos="0">
                <a:srgbClr val="C0CDD9">
                  <a:lumMod val="100000"/>
                </a:srgbClr>
              </a:gs>
              <a:gs pos="19000">
                <a:srgbClr val="819AB3"/>
              </a:gs>
              <a:gs pos="50000">
                <a:srgbClr val="003366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r" eaLnBrk="1" hangingPunct="1">
              <a:defRPr/>
            </a:pPr>
            <a:endParaRPr lang="zh-TW" altLang="en-US" sz="28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188000"/>
            <a:ext cx="12192000" cy="5292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3pPr>
              <a:defRPr sz="2000"/>
            </a:lvl3pPr>
            <a:lvl5pPr>
              <a:defRPr sz="18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0" y="432000"/>
            <a:ext cx="12192000" cy="612000"/>
          </a:xfrm>
          <a:prstGeom prst="rect">
            <a:avLst/>
          </a:prstGeom>
        </p:spPr>
        <p:txBody>
          <a:bodyPr/>
          <a:lstStyle>
            <a:lvl1pPr algn="ctr"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2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374967" y="6443663"/>
            <a:ext cx="912284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fld id="{D104C153-5D4F-400B-A57B-89148C486E8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69701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0"/>
          <p:cNvSpPr>
            <a:spLocks noChangeArrowheads="1"/>
          </p:cNvSpPr>
          <p:nvPr/>
        </p:nvSpPr>
        <p:spPr bwMode="auto">
          <a:xfrm>
            <a:off x="0" y="0"/>
            <a:ext cx="12192000" cy="2873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4" name="Rectangle 31"/>
          <p:cNvSpPr>
            <a:spLocks noChangeArrowheads="1"/>
          </p:cNvSpPr>
          <p:nvPr/>
        </p:nvSpPr>
        <p:spPr bwMode="auto">
          <a:xfrm>
            <a:off x="0" y="287338"/>
            <a:ext cx="12192000" cy="900112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  <a:gs pos="5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5" name="Rectangle 34"/>
          <p:cNvSpPr>
            <a:spLocks noChangeArrowheads="1"/>
          </p:cNvSpPr>
          <p:nvPr/>
        </p:nvSpPr>
        <p:spPr bwMode="auto">
          <a:xfrm>
            <a:off x="0" y="6480175"/>
            <a:ext cx="12192000" cy="395288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zh-TW" sz="1800" b="0"/>
          </a:p>
        </p:txBody>
      </p:sp>
      <p:sp>
        <p:nvSpPr>
          <p:cNvPr id="6" name="Text Box 35"/>
          <p:cNvSpPr txBox="1">
            <a:spLocks noChangeArrowheads="1"/>
          </p:cNvSpPr>
          <p:nvPr/>
        </p:nvSpPr>
        <p:spPr bwMode="auto">
          <a:xfrm>
            <a:off x="0" y="0"/>
            <a:ext cx="12192000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TW" sz="2000" b="0" dirty="0">
                <a:solidFill>
                  <a:schemeClr val="bg1"/>
                </a:solidFill>
                <a:latin typeface="Arial Black" pitchFamily="34" charset="0"/>
              </a:rPr>
              <a:t>National Central University 	    </a:t>
            </a:r>
            <a:r>
              <a:rPr lang="en-US" altLang="zh-TW" sz="1800" i="1" dirty="0">
                <a:solidFill>
                  <a:srgbClr val="FFFFFF"/>
                </a:solidFill>
              </a:rPr>
              <a:t>Department of Electrical Engineering</a:t>
            </a:r>
            <a:r>
              <a:rPr lang="en-US" altLang="zh-TW" sz="1800" b="0" i="1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7" name="Picture 40" descr="SP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0175"/>
            <a:ext cx="2863851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群組 6"/>
          <p:cNvGrpSpPr>
            <a:grpSpLocks/>
          </p:cNvGrpSpPr>
          <p:nvPr/>
        </p:nvGrpSpPr>
        <p:grpSpPr bwMode="auto">
          <a:xfrm>
            <a:off x="239185" y="360363"/>
            <a:ext cx="383116" cy="2519362"/>
            <a:chOff x="-1620688" y="288000"/>
            <a:chExt cx="287338" cy="2520000"/>
          </a:xfrm>
        </p:grpSpPr>
        <p:sp>
          <p:nvSpPr>
            <p:cNvPr id="9" name="Line 75"/>
            <p:cNvSpPr>
              <a:spLocks noChangeShapeType="1"/>
            </p:cNvSpPr>
            <p:nvPr/>
          </p:nvSpPr>
          <p:spPr bwMode="auto">
            <a:xfrm>
              <a:off x="-1620688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0" name="Line 80"/>
            <p:cNvSpPr>
              <a:spLocks noChangeShapeType="1"/>
            </p:cNvSpPr>
            <p:nvPr/>
          </p:nvSpPr>
          <p:spPr bwMode="auto">
            <a:xfrm>
              <a:off x="-1548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1" name="Line 81"/>
            <p:cNvSpPr>
              <a:spLocks noChangeShapeType="1"/>
            </p:cNvSpPr>
            <p:nvPr/>
          </p:nvSpPr>
          <p:spPr bwMode="auto">
            <a:xfrm>
              <a:off x="-1476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2" name="Line 82"/>
            <p:cNvSpPr>
              <a:spLocks noChangeShapeType="1"/>
            </p:cNvSpPr>
            <p:nvPr/>
          </p:nvSpPr>
          <p:spPr bwMode="auto">
            <a:xfrm>
              <a:off x="-1404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3" name="Line 83"/>
            <p:cNvSpPr>
              <a:spLocks noChangeShapeType="1"/>
            </p:cNvSpPr>
            <p:nvPr/>
          </p:nvSpPr>
          <p:spPr bwMode="auto">
            <a:xfrm>
              <a:off x="-133335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14" name="Rectangle 39"/>
          <p:cNvSpPr>
            <a:spLocks noChangeArrowheads="1"/>
          </p:cNvSpPr>
          <p:nvPr/>
        </p:nvSpPr>
        <p:spPr bwMode="auto">
          <a:xfrm>
            <a:off x="0" y="1079500"/>
            <a:ext cx="12192000" cy="107950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5616575"/>
            <a:ext cx="12192000" cy="863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graphicFrame>
        <p:nvGraphicFramePr>
          <p:cNvPr id="16" name="Object 126"/>
          <p:cNvGraphicFramePr>
            <a:graphicFrameLocks noChangeAspect="1"/>
          </p:cNvGraphicFramePr>
          <p:nvPr/>
        </p:nvGraphicFramePr>
        <p:xfrm>
          <a:off x="2927352" y="6516689"/>
          <a:ext cx="8401049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034" name="PhotoImpact" r:id="rId4" imgW="8482540" imgH="368254" progId="PI3.Image">
                  <p:embed/>
                </p:oleObj>
              </mc:Choice>
              <mc:Fallback>
                <p:oleObj name="PhotoImpact" r:id="rId4" imgW="8482540" imgH="368254" progId="PI3.Image">
                  <p:embed/>
                  <p:pic>
                    <p:nvPicPr>
                      <p:cNvPr id="16" name="Object 1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001C69"/>
                          </a:clrFrom>
                          <a:clrTo>
                            <a:srgbClr val="001C69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2" y="6516689"/>
                        <a:ext cx="8401049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群組 7"/>
          <p:cNvGrpSpPr>
            <a:grpSpLocks/>
          </p:cNvGrpSpPr>
          <p:nvPr/>
        </p:nvGrpSpPr>
        <p:grpSpPr bwMode="auto">
          <a:xfrm>
            <a:off x="0" y="576264"/>
            <a:ext cx="12192000" cy="287337"/>
            <a:chOff x="-1800000" y="1800000"/>
            <a:chExt cx="9144000" cy="288000"/>
          </a:xfrm>
        </p:grpSpPr>
        <p:sp>
          <p:nvSpPr>
            <p:cNvPr id="18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9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0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1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2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grpSp>
        <p:nvGrpSpPr>
          <p:cNvPr id="23" name="群組 57"/>
          <p:cNvGrpSpPr>
            <a:grpSpLocks/>
          </p:cNvGrpSpPr>
          <p:nvPr/>
        </p:nvGrpSpPr>
        <p:grpSpPr bwMode="auto">
          <a:xfrm>
            <a:off x="0" y="6048375"/>
            <a:ext cx="12192000" cy="287338"/>
            <a:chOff x="-1800000" y="1800000"/>
            <a:chExt cx="9144000" cy="288000"/>
          </a:xfrm>
        </p:grpSpPr>
        <p:sp>
          <p:nvSpPr>
            <p:cNvPr id="24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5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6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7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8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07533" y="4048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2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9BA7B34C-BAC8-402A-8990-F1F32EFFB43B}" type="datetime1">
              <a:rPr lang="zh-TW" altLang="en-US" smtClean="0"/>
              <a:t>2022/5/6</a:t>
            </a:fld>
            <a:endParaRPr lang="en-US" altLang="zh-TW"/>
          </a:p>
        </p:txBody>
      </p:sp>
      <p:sp>
        <p:nvSpPr>
          <p:cNvPr id="3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DA18C902-D5DC-443F-B7B9-F0C44F8D627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902513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0"/>
          <p:cNvSpPr>
            <a:spLocks noChangeArrowheads="1"/>
          </p:cNvSpPr>
          <p:nvPr/>
        </p:nvSpPr>
        <p:spPr bwMode="auto">
          <a:xfrm>
            <a:off x="0" y="0"/>
            <a:ext cx="12192000" cy="2873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5" name="Rectangle 31"/>
          <p:cNvSpPr>
            <a:spLocks noChangeArrowheads="1"/>
          </p:cNvSpPr>
          <p:nvPr/>
        </p:nvSpPr>
        <p:spPr bwMode="auto">
          <a:xfrm>
            <a:off x="0" y="287338"/>
            <a:ext cx="12192000" cy="900112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  <a:gs pos="5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6" name="Rectangle 34"/>
          <p:cNvSpPr>
            <a:spLocks noChangeArrowheads="1"/>
          </p:cNvSpPr>
          <p:nvPr/>
        </p:nvSpPr>
        <p:spPr bwMode="auto">
          <a:xfrm>
            <a:off x="0" y="6480175"/>
            <a:ext cx="12192000" cy="395288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zh-TW" sz="1800" b="0"/>
          </a:p>
        </p:txBody>
      </p:sp>
      <p:sp>
        <p:nvSpPr>
          <p:cNvPr id="7" name="Text Box 35"/>
          <p:cNvSpPr txBox="1">
            <a:spLocks noChangeArrowheads="1"/>
          </p:cNvSpPr>
          <p:nvPr/>
        </p:nvSpPr>
        <p:spPr bwMode="auto">
          <a:xfrm>
            <a:off x="0" y="0"/>
            <a:ext cx="12192000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TW" sz="2000" b="0" dirty="0">
                <a:solidFill>
                  <a:schemeClr val="bg1"/>
                </a:solidFill>
                <a:latin typeface="Arial Black" pitchFamily="34" charset="0"/>
              </a:rPr>
              <a:t>National Central University 	    </a:t>
            </a:r>
            <a:r>
              <a:rPr lang="en-US" altLang="zh-TW" sz="1800" i="1" dirty="0">
                <a:solidFill>
                  <a:srgbClr val="FFFFFF"/>
                </a:solidFill>
              </a:rPr>
              <a:t>Department of Electrical Engineering</a:t>
            </a:r>
            <a:r>
              <a:rPr lang="en-US" altLang="zh-TW" sz="1800" b="0" i="1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8" name="Picture 40" descr="SP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0175"/>
            <a:ext cx="2863851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群組 6"/>
          <p:cNvGrpSpPr>
            <a:grpSpLocks/>
          </p:cNvGrpSpPr>
          <p:nvPr/>
        </p:nvGrpSpPr>
        <p:grpSpPr bwMode="auto">
          <a:xfrm>
            <a:off x="239185" y="360363"/>
            <a:ext cx="383116" cy="2519362"/>
            <a:chOff x="-1620688" y="288000"/>
            <a:chExt cx="287338" cy="2520000"/>
          </a:xfrm>
        </p:grpSpPr>
        <p:sp>
          <p:nvSpPr>
            <p:cNvPr id="10" name="Line 75"/>
            <p:cNvSpPr>
              <a:spLocks noChangeShapeType="1"/>
            </p:cNvSpPr>
            <p:nvPr/>
          </p:nvSpPr>
          <p:spPr bwMode="auto">
            <a:xfrm>
              <a:off x="-1620688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1" name="Line 80"/>
            <p:cNvSpPr>
              <a:spLocks noChangeShapeType="1"/>
            </p:cNvSpPr>
            <p:nvPr/>
          </p:nvSpPr>
          <p:spPr bwMode="auto">
            <a:xfrm>
              <a:off x="-1548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2" name="Line 81"/>
            <p:cNvSpPr>
              <a:spLocks noChangeShapeType="1"/>
            </p:cNvSpPr>
            <p:nvPr/>
          </p:nvSpPr>
          <p:spPr bwMode="auto">
            <a:xfrm>
              <a:off x="-1476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3" name="Line 82"/>
            <p:cNvSpPr>
              <a:spLocks noChangeShapeType="1"/>
            </p:cNvSpPr>
            <p:nvPr/>
          </p:nvSpPr>
          <p:spPr bwMode="auto">
            <a:xfrm>
              <a:off x="-1404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4" name="Line 83"/>
            <p:cNvSpPr>
              <a:spLocks noChangeShapeType="1"/>
            </p:cNvSpPr>
            <p:nvPr/>
          </p:nvSpPr>
          <p:spPr bwMode="auto">
            <a:xfrm>
              <a:off x="-133335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15" name="Rectangle 39"/>
          <p:cNvSpPr>
            <a:spLocks noChangeArrowheads="1"/>
          </p:cNvSpPr>
          <p:nvPr/>
        </p:nvSpPr>
        <p:spPr bwMode="auto">
          <a:xfrm>
            <a:off x="0" y="1079500"/>
            <a:ext cx="12192000" cy="107950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0" y="5616575"/>
            <a:ext cx="12192000" cy="863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graphicFrame>
        <p:nvGraphicFramePr>
          <p:cNvPr id="17" name="Object 126"/>
          <p:cNvGraphicFramePr>
            <a:graphicFrameLocks noChangeAspect="1"/>
          </p:cNvGraphicFramePr>
          <p:nvPr/>
        </p:nvGraphicFramePr>
        <p:xfrm>
          <a:off x="2927352" y="6516689"/>
          <a:ext cx="8401049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058" name="PhotoImpact" r:id="rId4" imgW="8482540" imgH="368254" progId="PI3.Image">
                  <p:embed/>
                </p:oleObj>
              </mc:Choice>
              <mc:Fallback>
                <p:oleObj name="PhotoImpact" r:id="rId4" imgW="8482540" imgH="368254" progId="PI3.Image">
                  <p:embed/>
                  <p:pic>
                    <p:nvPicPr>
                      <p:cNvPr id="17" name="Object 1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001C69"/>
                          </a:clrFrom>
                          <a:clrTo>
                            <a:srgbClr val="001C69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2" y="6516689"/>
                        <a:ext cx="8401049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群組 7"/>
          <p:cNvGrpSpPr>
            <a:grpSpLocks/>
          </p:cNvGrpSpPr>
          <p:nvPr/>
        </p:nvGrpSpPr>
        <p:grpSpPr bwMode="auto">
          <a:xfrm>
            <a:off x="0" y="576264"/>
            <a:ext cx="12192000" cy="287337"/>
            <a:chOff x="-1800000" y="1800000"/>
            <a:chExt cx="9144000" cy="288000"/>
          </a:xfrm>
        </p:grpSpPr>
        <p:sp>
          <p:nvSpPr>
            <p:cNvPr id="19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0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1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2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3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grpSp>
        <p:nvGrpSpPr>
          <p:cNvPr id="24" name="群組 57"/>
          <p:cNvGrpSpPr>
            <a:grpSpLocks/>
          </p:cNvGrpSpPr>
          <p:nvPr/>
        </p:nvGrpSpPr>
        <p:grpSpPr bwMode="auto">
          <a:xfrm>
            <a:off x="0" y="6048375"/>
            <a:ext cx="12192000" cy="287338"/>
            <a:chOff x="-1800000" y="1800000"/>
            <a:chExt cx="9144000" cy="288000"/>
          </a:xfrm>
        </p:grpSpPr>
        <p:sp>
          <p:nvSpPr>
            <p:cNvPr id="25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6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7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8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9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79C36F78-9D09-452C-A079-B1C60247FFEA}" type="datetime1">
              <a:rPr lang="zh-TW" altLang="en-US" smtClean="0"/>
              <a:t>2022/5/6</a:t>
            </a:fld>
            <a:endParaRPr lang="en-US" altLang="zh-TW"/>
          </a:p>
        </p:txBody>
      </p:sp>
      <p:sp>
        <p:nvSpPr>
          <p:cNvPr id="31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2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42D4204E-54B0-4695-A175-7FA4CB017CA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445767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0"/>
          <p:cNvSpPr>
            <a:spLocks noChangeArrowheads="1"/>
          </p:cNvSpPr>
          <p:nvPr/>
        </p:nvSpPr>
        <p:spPr bwMode="auto">
          <a:xfrm>
            <a:off x="0" y="0"/>
            <a:ext cx="12192000" cy="2873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6" name="Rectangle 31"/>
          <p:cNvSpPr>
            <a:spLocks noChangeArrowheads="1"/>
          </p:cNvSpPr>
          <p:nvPr/>
        </p:nvSpPr>
        <p:spPr bwMode="auto">
          <a:xfrm>
            <a:off x="0" y="287338"/>
            <a:ext cx="12192000" cy="900112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  <a:gs pos="5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7" name="Rectangle 34"/>
          <p:cNvSpPr>
            <a:spLocks noChangeArrowheads="1"/>
          </p:cNvSpPr>
          <p:nvPr/>
        </p:nvSpPr>
        <p:spPr bwMode="auto">
          <a:xfrm>
            <a:off x="0" y="6480175"/>
            <a:ext cx="12192000" cy="395288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zh-TW" sz="1800" b="0"/>
          </a:p>
        </p:txBody>
      </p:sp>
      <p:sp>
        <p:nvSpPr>
          <p:cNvPr id="8" name="Text Box 35"/>
          <p:cNvSpPr txBox="1">
            <a:spLocks noChangeArrowheads="1"/>
          </p:cNvSpPr>
          <p:nvPr/>
        </p:nvSpPr>
        <p:spPr bwMode="auto">
          <a:xfrm>
            <a:off x="0" y="0"/>
            <a:ext cx="12192000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TW" sz="2000" b="0" dirty="0">
                <a:solidFill>
                  <a:schemeClr val="bg1"/>
                </a:solidFill>
                <a:latin typeface="Arial Black" pitchFamily="34" charset="0"/>
              </a:rPr>
              <a:t>National Central University 	    </a:t>
            </a:r>
            <a:r>
              <a:rPr lang="en-US" altLang="zh-TW" sz="1800" i="1" dirty="0">
                <a:solidFill>
                  <a:srgbClr val="FFFFFF"/>
                </a:solidFill>
              </a:rPr>
              <a:t>Department of Electrical Engineering</a:t>
            </a:r>
            <a:r>
              <a:rPr lang="en-US" altLang="zh-TW" sz="1800" b="0" i="1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9" name="Picture 40" descr="SP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0175"/>
            <a:ext cx="2863851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群組 6"/>
          <p:cNvGrpSpPr>
            <a:grpSpLocks/>
          </p:cNvGrpSpPr>
          <p:nvPr/>
        </p:nvGrpSpPr>
        <p:grpSpPr bwMode="auto">
          <a:xfrm>
            <a:off x="239185" y="360363"/>
            <a:ext cx="383116" cy="2519362"/>
            <a:chOff x="-1620688" y="288000"/>
            <a:chExt cx="287338" cy="2520000"/>
          </a:xfrm>
        </p:grpSpPr>
        <p:sp>
          <p:nvSpPr>
            <p:cNvPr id="11" name="Line 75"/>
            <p:cNvSpPr>
              <a:spLocks noChangeShapeType="1"/>
            </p:cNvSpPr>
            <p:nvPr/>
          </p:nvSpPr>
          <p:spPr bwMode="auto">
            <a:xfrm>
              <a:off x="-1620688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2" name="Line 80"/>
            <p:cNvSpPr>
              <a:spLocks noChangeShapeType="1"/>
            </p:cNvSpPr>
            <p:nvPr/>
          </p:nvSpPr>
          <p:spPr bwMode="auto">
            <a:xfrm>
              <a:off x="-1548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3" name="Line 81"/>
            <p:cNvSpPr>
              <a:spLocks noChangeShapeType="1"/>
            </p:cNvSpPr>
            <p:nvPr/>
          </p:nvSpPr>
          <p:spPr bwMode="auto">
            <a:xfrm>
              <a:off x="-1476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4" name="Line 82"/>
            <p:cNvSpPr>
              <a:spLocks noChangeShapeType="1"/>
            </p:cNvSpPr>
            <p:nvPr/>
          </p:nvSpPr>
          <p:spPr bwMode="auto">
            <a:xfrm>
              <a:off x="-1404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5" name="Line 83"/>
            <p:cNvSpPr>
              <a:spLocks noChangeShapeType="1"/>
            </p:cNvSpPr>
            <p:nvPr/>
          </p:nvSpPr>
          <p:spPr bwMode="auto">
            <a:xfrm>
              <a:off x="-133335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16" name="Rectangle 39"/>
          <p:cNvSpPr>
            <a:spLocks noChangeArrowheads="1"/>
          </p:cNvSpPr>
          <p:nvPr/>
        </p:nvSpPr>
        <p:spPr bwMode="auto">
          <a:xfrm>
            <a:off x="0" y="1079500"/>
            <a:ext cx="12192000" cy="107950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0" y="5616575"/>
            <a:ext cx="12192000" cy="863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graphicFrame>
        <p:nvGraphicFramePr>
          <p:cNvPr id="18" name="Object 126"/>
          <p:cNvGraphicFramePr>
            <a:graphicFrameLocks noChangeAspect="1"/>
          </p:cNvGraphicFramePr>
          <p:nvPr/>
        </p:nvGraphicFramePr>
        <p:xfrm>
          <a:off x="2927352" y="6516689"/>
          <a:ext cx="8401049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082" name="PhotoImpact" r:id="rId4" imgW="8482540" imgH="368254" progId="PI3.Image">
                  <p:embed/>
                </p:oleObj>
              </mc:Choice>
              <mc:Fallback>
                <p:oleObj name="PhotoImpact" r:id="rId4" imgW="8482540" imgH="368254" progId="PI3.Image">
                  <p:embed/>
                  <p:pic>
                    <p:nvPicPr>
                      <p:cNvPr id="18" name="Object 1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001C69"/>
                          </a:clrFrom>
                          <a:clrTo>
                            <a:srgbClr val="001C69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2" y="6516689"/>
                        <a:ext cx="8401049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群組 7"/>
          <p:cNvGrpSpPr>
            <a:grpSpLocks/>
          </p:cNvGrpSpPr>
          <p:nvPr/>
        </p:nvGrpSpPr>
        <p:grpSpPr bwMode="auto">
          <a:xfrm>
            <a:off x="0" y="576264"/>
            <a:ext cx="12192000" cy="287337"/>
            <a:chOff x="-1800000" y="1800000"/>
            <a:chExt cx="9144000" cy="288000"/>
          </a:xfrm>
        </p:grpSpPr>
        <p:sp>
          <p:nvSpPr>
            <p:cNvPr id="20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1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2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3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4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grpSp>
        <p:nvGrpSpPr>
          <p:cNvPr id="25" name="群組 57"/>
          <p:cNvGrpSpPr>
            <a:grpSpLocks/>
          </p:cNvGrpSpPr>
          <p:nvPr/>
        </p:nvGrpSpPr>
        <p:grpSpPr bwMode="auto">
          <a:xfrm>
            <a:off x="0" y="6048375"/>
            <a:ext cx="12192000" cy="287338"/>
            <a:chOff x="-1800000" y="1800000"/>
            <a:chExt cx="9144000" cy="288000"/>
          </a:xfrm>
        </p:grpSpPr>
        <p:sp>
          <p:nvSpPr>
            <p:cNvPr id="26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7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8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9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30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07533" y="4048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719668" y="1773238"/>
            <a:ext cx="5384800" cy="45259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7668" y="1773238"/>
            <a:ext cx="5384800" cy="45259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1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A14E7135-300F-4296-A0A7-F90ED6C5E82E}" type="datetime1">
              <a:rPr lang="zh-TW" altLang="en-US" smtClean="0"/>
              <a:t>2022/5/6</a:t>
            </a:fld>
            <a:endParaRPr lang="en-US" altLang="zh-TW"/>
          </a:p>
        </p:txBody>
      </p:sp>
      <p:sp>
        <p:nvSpPr>
          <p:cNvPr id="32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3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5AA5557E-ED26-493D-996B-DA2F1A69F15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06998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0"/>
          <p:cNvSpPr>
            <a:spLocks noChangeArrowheads="1"/>
          </p:cNvSpPr>
          <p:nvPr/>
        </p:nvSpPr>
        <p:spPr bwMode="auto">
          <a:xfrm>
            <a:off x="0" y="0"/>
            <a:ext cx="12192000" cy="2873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8" name="Rectangle 31"/>
          <p:cNvSpPr>
            <a:spLocks noChangeArrowheads="1"/>
          </p:cNvSpPr>
          <p:nvPr/>
        </p:nvSpPr>
        <p:spPr bwMode="auto">
          <a:xfrm>
            <a:off x="0" y="287338"/>
            <a:ext cx="12192000" cy="900112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  <a:gs pos="5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9" name="Rectangle 34"/>
          <p:cNvSpPr>
            <a:spLocks noChangeArrowheads="1"/>
          </p:cNvSpPr>
          <p:nvPr/>
        </p:nvSpPr>
        <p:spPr bwMode="auto">
          <a:xfrm>
            <a:off x="0" y="6480175"/>
            <a:ext cx="12192000" cy="395288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zh-TW" sz="1800" b="0"/>
          </a:p>
        </p:txBody>
      </p:sp>
      <p:sp>
        <p:nvSpPr>
          <p:cNvPr id="10" name="Text Box 35"/>
          <p:cNvSpPr txBox="1">
            <a:spLocks noChangeArrowheads="1"/>
          </p:cNvSpPr>
          <p:nvPr/>
        </p:nvSpPr>
        <p:spPr bwMode="auto">
          <a:xfrm>
            <a:off x="0" y="0"/>
            <a:ext cx="12192000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TW" sz="2000" b="0" dirty="0">
                <a:solidFill>
                  <a:schemeClr val="bg1"/>
                </a:solidFill>
                <a:latin typeface="Arial Black" pitchFamily="34" charset="0"/>
              </a:rPr>
              <a:t>National Central University 	    </a:t>
            </a:r>
            <a:r>
              <a:rPr lang="en-US" altLang="zh-TW" sz="1800" i="1" dirty="0">
                <a:solidFill>
                  <a:srgbClr val="FFFFFF"/>
                </a:solidFill>
              </a:rPr>
              <a:t>Department of Electrical Engineering</a:t>
            </a:r>
            <a:r>
              <a:rPr lang="en-US" altLang="zh-TW" sz="1800" b="0" i="1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11" name="Picture 40" descr="SP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0175"/>
            <a:ext cx="2863851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群組 6"/>
          <p:cNvGrpSpPr>
            <a:grpSpLocks/>
          </p:cNvGrpSpPr>
          <p:nvPr/>
        </p:nvGrpSpPr>
        <p:grpSpPr bwMode="auto">
          <a:xfrm>
            <a:off x="239185" y="360363"/>
            <a:ext cx="383116" cy="2519362"/>
            <a:chOff x="-1620688" y="288000"/>
            <a:chExt cx="287338" cy="2520000"/>
          </a:xfrm>
        </p:grpSpPr>
        <p:sp>
          <p:nvSpPr>
            <p:cNvPr id="13" name="Line 75"/>
            <p:cNvSpPr>
              <a:spLocks noChangeShapeType="1"/>
            </p:cNvSpPr>
            <p:nvPr/>
          </p:nvSpPr>
          <p:spPr bwMode="auto">
            <a:xfrm>
              <a:off x="-1620688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4" name="Line 80"/>
            <p:cNvSpPr>
              <a:spLocks noChangeShapeType="1"/>
            </p:cNvSpPr>
            <p:nvPr/>
          </p:nvSpPr>
          <p:spPr bwMode="auto">
            <a:xfrm>
              <a:off x="-1548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5" name="Line 81"/>
            <p:cNvSpPr>
              <a:spLocks noChangeShapeType="1"/>
            </p:cNvSpPr>
            <p:nvPr/>
          </p:nvSpPr>
          <p:spPr bwMode="auto">
            <a:xfrm>
              <a:off x="-1476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6" name="Line 82"/>
            <p:cNvSpPr>
              <a:spLocks noChangeShapeType="1"/>
            </p:cNvSpPr>
            <p:nvPr/>
          </p:nvSpPr>
          <p:spPr bwMode="auto">
            <a:xfrm>
              <a:off x="-1404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7" name="Line 83"/>
            <p:cNvSpPr>
              <a:spLocks noChangeShapeType="1"/>
            </p:cNvSpPr>
            <p:nvPr/>
          </p:nvSpPr>
          <p:spPr bwMode="auto">
            <a:xfrm>
              <a:off x="-133335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18" name="Rectangle 39"/>
          <p:cNvSpPr>
            <a:spLocks noChangeArrowheads="1"/>
          </p:cNvSpPr>
          <p:nvPr/>
        </p:nvSpPr>
        <p:spPr bwMode="auto">
          <a:xfrm>
            <a:off x="0" y="1079500"/>
            <a:ext cx="12192000" cy="107950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0" y="5616575"/>
            <a:ext cx="12192000" cy="863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graphicFrame>
        <p:nvGraphicFramePr>
          <p:cNvPr id="20" name="Object 126"/>
          <p:cNvGraphicFramePr>
            <a:graphicFrameLocks noChangeAspect="1"/>
          </p:cNvGraphicFramePr>
          <p:nvPr/>
        </p:nvGraphicFramePr>
        <p:xfrm>
          <a:off x="2927352" y="6516689"/>
          <a:ext cx="8401049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06" name="PhotoImpact" r:id="rId4" imgW="8482540" imgH="368254" progId="PI3.Image">
                  <p:embed/>
                </p:oleObj>
              </mc:Choice>
              <mc:Fallback>
                <p:oleObj name="PhotoImpact" r:id="rId4" imgW="8482540" imgH="368254" progId="PI3.Image">
                  <p:embed/>
                  <p:pic>
                    <p:nvPicPr>
                      <p:cNvPr id="20" name="Object 1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001C69"/>
                          </a:clrFrom>
                          <a:clrTo>
                            <a:srgbClr val="001C69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2" y="6516689"/>
                        <a:ext cx="8401049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1" name="群組 7"/>
          <p:cNvGrpSpPr>
            <a:grpSpLocks/>
          </p:cNvGrpSpPr>
          <p:nvPr/>
        </p:nvGrpSpPr>
        <p:grpSpPr bwMode="auto">
          <a:xfrm>
            <a:off x="0" y="576264"/>
            <a:ext cx="12192000" cy="287337"/>
            <a:chOff x="-1800000" y="1800000"/>
            <a:chExt cx="9144000" cy="288000"/>
          </a:xfrm>
        </p:grpSpPr>
        <p:sp>
          <p:nvSpPr>
            <p:cNvPr id="22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3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4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5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6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grpSp>
        <p:nvGrpSpPr>
          <p:cNvPr id="27" name="群組 57"/>
          <p:cNvGrpSpPr>
            <a:grpSpLocks/>
          </p:cNvGrpSpPr>
          <p:nvPr/>
        </p:nvGrpSpPr>
        <p:grpSpPr bwMode="auto">
          <a:xfrm>
            <a:off x="0" y="6048375"/>
            <a:ext cx="12192000" cy="287338"/>
            <a:chOff x="-1800000" y="1800000"/>
            <a:chExt cx="9144000" cy="288000"/>
          </a:xfrm>
        </p:grpSpPr>
        <p:sp>
          <p:nvSpPr>
            <p:cNvPr id="28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9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30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31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32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FD8CA168-F9DD-44FB-BAC9-B84A99A8BF5D}" type="datetime1">
              <a:rPr lang="zh-TW" altLang="en-US" smtClean="0"/>
              <a:t>2022/5/6</a:t>
            </a:fld>
            <a:endParaRPr lang="en-US" altLang="zh-TW"/>
          </a:p>
        </p:txBody>
      </p:sp>
      <p:sp>
        <p:nvSpPr>
          <p:cNvPr id="3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4A67548A-0053-4451-B5AD-88787A29DDA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106495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0"/>
          <p:cNvSpPr>
            <a:spLocks noChangeArrowheads="1"/>
          </p:cNvSpPr>
          <p:nvPr/>
        </p:nvSpPr>
        <p:spPr bwMode="auto">
          <a:xfrm>
            <a:off x="0" y="0"/>
            <a:ext cx="12192000" cy="2873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4" name="Rectangle 31"/>
          <p:cNvSpPr>
            <a:spLocks noChangeArrowheads="1"/>
          </p:cNvSpPr>
          <p:nvPr/>
        </p:nvSpPr>
        <p:spPr bwMode="auto">
          <a:xfrm>
            <a:off x="0" y="287338"/>
            <a:ext cx="12192000" cy="900112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  <a:gs pos="5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5" name="Rectangle 34"/>
          <p:cNvSpPr>
            <a:spLocks noChangeArrowheads="1"/>
          </p:cNvSpPr>
          <p:nvPr/>
        </p:nvSpPr>
        <p:spPr bwMode="auto">
          <a:xfrm>
            <a:off x="0" y="6480175"/>
            <a:ext cx="12192000" cy="395288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zh-TW" sz="1800" b="0"/>
          </a:p>
        </p:txBody>
      </p:sp>
      <p:sp>
        <p:nvSpPr>
          <p:cNvPr id="6" name="Text Box 35"/>
          <p:cNvSpPr txBox="1">
            <a:spLocks noChangeArrowheads="1"/>
          </p:cNvSpPr>
          <p:nvPr/>
        </p:nvSpPr>
        <p:spPr bwMode="auto">
          <a:xfrm>
            <a:off x="0" y="0"/>
            <a:ext cx="12192000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TW" sz="2000" b="0" dirty="0">
                <a:solidFill>
                  <a:schemeClr val="bg1"/>
                </a:solidFill>
                <a:latin typeface="Arial Black" pitchFamily="34" charset="0"/>
              </a:rPr>
              <a:t>National Central University 	    </a:t>
            </a:r>
            <a:r>
              <a:rPr lang="en-US" altLang="zh-TW" sz="1800" i="1" dirty="0">
                <a:solidFill>
                  <a:srgbClr val="FFFFFF"/>
                </a:solidFill>
              </a:rPr>
              <a:t>Department of Electrical Engineering</a:t>
            </a:r>
            <a:r>
              <a:rPr lang="en-US" altLang="zh-TW" sz="1800" b="0" i="1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7" name="Picture 40" descr="SP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0175"/>
            <a:ext cx="2863851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群組 6"/>
          <p:cNvGrpSpPr>
            <a:grpSpLocks/>
          </p:cNvGrpSpPr>
          <p:nvPr/>
        </p:nvGrpSpPr>
        <p:grpSpPr bwMode="auto">
          <a:xfrm>
            <a:off x="239185" y="360363"/>
            <a:ext cx="383116" cy="2519362"/>
            <a:chOff x="-1620688" y="288000"/>
            <a:chExt cx="287338" cy="2520000"/>
          </a:xfrm>
        </p:grpSpPr>
        <p:sp>
          <p:nvSpPr>
            <p:cNvPr id="9" name="Line 75"/>
            <p:cNvSpPr>
              <a:spLocks noChangeShapeType="1"/>
            </p:cNvSpPr>
            <p:nvPr/>
          </p:nvSpPr>
          <p:spPr bwMode="auto">
            <a:xfrm>
              <a:off x="-1620688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0" name="Line 80"/>
            <p:cNvSpPr>
              <a:spLocks noChangeShapeType="1"/>
            </p:cNvSpPr>
            <p:nvPr/>
          </p:nvSpPr>
          <p:spPr bwMode="auto">
            <a:xfrm>
              <a:off x="-1548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1" name="Line 81"/>
            <p:cNvSpPr>
              <a:spLocks noChangeShapeType="1"/>
            </p:cNvSpPr>
            <p:nvPr/>
          </p:nvSpPr>
          <p:spPr bwMode="auto">
            <a:xfrm>
              <a:off x="-1476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2" name="Line 82"/>
            <p:cNvSpPr>
              <a:spLocks noChangeShapeType="1"/>
            </p:cNvSpPr>
            <p:nvPr/>
          </p:nvSpPr>
          <p:spPr bwMode="auto">
            <a:xfrm>
              <a:off x="-1404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3" name="Line 83"/>
            <p:cNvSpPr>
              <a:spLocks noChangeShapeType="1"/>
            </p:cNvSpPr>
            <p:nvPr/>
          </p:nvSpPr>
          <p:spPr bwMode="auto">
            <a:xfrm>
              <a:off x="-133335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14" name="Rectangle 39"/>
          <p:cNvSpPr>
            <a:spLocks noChangeArrowheads="1"/>
          </p:cNvSpPr>
          <p:nvPr/>
        </p:nvSpPr>
        <p:spPr bwMode="auto">
          <a:xfrm>
            <a:off x="0" y="1079500"/>
            <a:ext cx="12192000" cy="107950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5616575"/>
            <a:ext cx="12192000" cy="863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graphicFrame>
        <p:nvGraphicFramePr>
          <p:cNvPr id="16" name="Object 126"/>
          <p:cNvGraphicFramePr>
            <a:graphicFrameLocks noChangeAspect="1"/>
          </p:cNvGraphicFramePr>
          <p:nvPr/>
        </p:nvGraphicFramePr>
        <p:xfrm>
          <a:off x="2927352" y="6516689"/>
          <a:ext cx="8401049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130" name="PhotoImpact" r:id="rId4" imgW="8482540" imgH="368254" progId="PI3.Image">
                  <p:embed/>
                </p:oleObj>
              </mc:Choice>
              <mc:Fallback>
                <p:oleObj name="PhotoImpact" r:id="rId4" imgW="8482540" imgH="368254" progId="PI3.Image">
                  <p:embed/>
                  <p:pic>
                    <p:nvPicPr>
                      <p:cNvPr id="16" name="Object 1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001C69"/>
                          </a:clrFrom>
                          <a:clrTo>
                            <a:srgbClr val="001C69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2" y="6516689"/>
                        <a:ext cx="8401049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群組 7"/>
          <p:cNvGrpSpPr>
            <a:grpSpLocks/>
          </p:cNvGrpSpPr>
          <p:nvPr/>
        </p:nvGrpSpPr>
        <p:grpSpPr bwMode="auto">
          <a:xfrm>
            <a:off x="0" y="576264"/>
            <a:ext cx="12192000" cy="287337"/>
            <a:chOff x="-1800000" y="1800000"/>
            <a:chExt cx="9144000" cy="288000"/>
          </a:xfrm>
        </p:grpSpPr>
        <p:sp>
          <p:nvSpPr>
            <p:cNvPr id="18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9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0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1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2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grpSp>
        <p:nvGrpSpPr>
          <p:cNvPr id="23" name="群組 57"/>
          <p:cNvGrpSpPr>
            <a:grpSpLocks/>
          </p:cNvGrpSpPr>
          <p:nvPr/>
        </p:nvGrpSpPr>
        <p:grpSpPr bwMode="auto">
          <a:xfrm>
            <a:off x="0" y="6048375"/>
            <a:ext cx="12192000" cy="287338"/>
            <a:chOff x="-1800000" y="1800000"/>
            <a:chExt cx="9144000" cy="288000"/>
          </a:xfrm>
        </p:grpSpPr>
        <p:sp>
          <p:nvSpPr>
            <p:cNvPr id="24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5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6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7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8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07533" y="4048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2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661BE35C-8D08-4346-9B65-8108725CF7F5}" type="datetime1">
              <a:rPr lang="zh-TW" altLang="en-US" smtClean="0"/>
              <a:t>2022/5/6</a:t>
            </a:fld>
            <a:endParaRPr lang="en-US" altLang="zh-TW"/>
          </a:p>
        </p:txBody>
      </p:sp>
      <p:sp>
        <p:nvSpPr>
          <p:cNvPr id="3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44C99300-DCF5-41E7-9FDA-4503D114981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435500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0"/>
          <p:cNvSpPr>
            <a:spLocks noChangeArrowheads="1"/>
          </p:cNvSpPr>
          <p:nvPr/>
        </p:nvSpPr>
        <p:spPr bwMode="auto">
          <a:xfrm>
            <a:off x="0" y="0"/>
            <a:ext cx="12192000" cy="2873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3" name="Rectangle 31"/>
          <p:cNvSpPr>
            <a:spLocks noChangeArrowheads="1"/>
          </p:cNvSpPr>
          <p:nvPr/>
        </p:nvSpPr>
        <p:spPr bwMode="auto">
          <a:xfrm>
            <a:off x="0" y="287338"/>
            <a:ext cx="12192000" cy="900112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  <a:gs pos="5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4" name="Rectangle 34"/>
          <p:cNvSpPr>
            <a:spLocks noChangeArrowheads="1"/>
          </p:cNvSpPr>
          <p:nvPr/>
        </p:nvSpPr>
        <p:spPr bwMode="auto">
          <a:xfrm>
            <a:off x="0" y="6480175"/>
            <a:ext cx="12192000" cy="395288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zh-TW" sz="1800" b="0"/>
          </a:p>
        </p:txBody>
      </p:sp>
      <p:sp>
        <p:nvSpPr>
          <p:cNvPr id="5" name="Text Box 35"/>
          <p:cNvSpPr txBox="1">
            <a:spLocks noChangeArrowheads="1"/>
          </p:cNvSpPr>
          <p:nvPr/>
        </p:nvSpPr>
        <p:spPr bwMode="auto">
          <a:xfrm>
            <a:off x="0" y="0"/>
            <a:ext cx="12192000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TW" sz="2000" b="0" dirty="0">
                <a:solidFill>
                  <a:schemeClr val="bg1"/>
                </a:solidFill>
                <a:latin typeface="Arial Black" pitchFamily="34" charset="0"/>
              </a:rPr>
              <a:t>National Central University 	    </a:t>
            </a:r>
            <a:r>
              <a:rPr lang="en-US" altLang="zh-TW" sz="1800" i="1" dirty="0">
                <a:solidFill>
                  <a:srgbClr val="FFFFFF"/>
                </a:solidFill>
              </a:rPr>
              <a:t>Department of Electrical Engineering</a:t>
            </a:r>
            <a:r>
              <a:rPr lang="en-US" altLang="zh-TW" sz="1800" b="0" i="1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40" descr="SP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0175"/>
            <a:ext cx="2863851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群組 32"/>
          <p:cNvGrpSpPr>
            <a:grpSpLocks/>
          </p:cNvGrpSpPr>
          <p:nvPr/>
        </p:nvGrpSpPr>
        <p:grpSpPr bwMode="auto">
          <a:xfrm>
            <a:off x="239185" y="360363"/>
            <a:ext cx="383116" cy="2519362"/>
            <a:chOff x="-1620688" y="288000"/>
            <a:chExt cx="287338" cy="2520000"/>
          </a:xfrm>
        </p:grpSpPr>
        <p:sp>
          <p:nvSpPr>
            <p:cNvPr id="8" name="Line 75"/>
            <p:cNvSpPr>
              <a:spLocks noChangeShapeType="1"/>
            </p:cNvSpPr>
            <p:nvPr/>
          </p:nvSpPr>
          <p:spPr bwMode="auto">
            <a:xfrm>
              <a:off x="-1620688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9" name="Line 80"/>
            <p:cNvSpPr>
              <a:spLocks noChangeShapeType="1"/>
            </p:cNvSpPr>
            <p:nvPr/>
          </p:nvSpPr>
          <p:spPr bwMode="auto">
            <a:xfrm>
              <a:off x="-1548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0" name="Line 81"/>
            <p:cNvSpPr>
              <a:spLocks noChangeShapeType="1"/>
            </p:cNvSpPr>
            <p:nvPr/>
          </p:nvSpPr>
          <p:spPr bwMode="auto">
            <a:xfrm>
              <a:off x="-1476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1" name="Line 82"/>
            <p:cNvSpPr>
              <a:spLocks noChangeShapeType="1"/>
            </p:cNvSpPr>
            <p:nvPr/>
          </p:nvSpPr>
          <p:spPr bwMode="auto">
            <a:xfrm>
              <a:off x="-1404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2" name="Line 83"/>
            <p:cNvSpPr>
              <a:spLocks noChangeShapeType="1"/>
            </p:cNvSpPr>
            <p:nvPr/>
          </p:nvSpPr>
          <p:spPr bwMode="auto">
            <a:xfrm>
              <a:off x="-133335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13" name="Rectangle 39"/>
          <p:cNvSpPr>
            <a:spLocks noChangeArrowheads="1"/>
          </p:cNvSpPr>
          <p:nvPr/>
        </p:nvSpPr>
        <p:spPr bwMode="auto">
          <a:xfrm>
            <a:off x="0" y="1079500"/>
            <a:ext cx="12192000" cy="107950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0" y="5616575"/>
            <a:ext cx="12192000" cy="863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graphicFrame>
        <p:nvGraphicFramePr>
          <p:cNvPr id="15" name="Object 126"/>
          <p:cNvGraphicFramePr>
            <a:graphicFrameLocks noChangeAspect="1"/>
          </p:cNvGraphicFramePr>
          <p:nvPr/>
        </p:nvGraphicFramePr>
        <p:xfrm>
          <a:off x="2927352" y="6516689"/>
          <a:ext cx="8401049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154" name="PhotoImpact" r:id="rId4" imgW="8482540" imgH="368254" progId="PI3.Image">
                  <p:embed/>
                </p:oleObj>
              </mc:Choice>
              <mc:Fallback>
                <p:oleObj name="PhotoImpact" r:id="rId4" imgW="8482540" imgH="368254" progId="PI3.Image">
                  <p:embed/>
                  <p:pic>
                    <p:nvPicPr>
                      <p:cNvPr id="15" name="Object 1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001C69"/>
                          </a:clrFrom>
                          <a:clrTo>
                            <a:srgbClr val="001C69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2" y="6516689"/>
                        <a:ext cx="8401049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群組 7"/>
          <p:cNvGrpSpPr>
            <a:grpSpLocks/>
          </p:cNvGrpSpPr>
          <p:nvPr/>
        </p:nvGrpSpPr>
        <p:grpSpPr bwMode="auto">
          <a:xfrm>
            <a:off x="0" y="576264"/>
            <a:ext cx="12192000" cy="287337"/>
            <a:chOff x="-1800000" y="1800000"/>
            <a:chExt cx="9144000" cy="288000"/>
          </a:xfrm>
        </p:grpSpPr>
        <p:sp>
          <p:nvSpPr>
            <p:cNvPr id="17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8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9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0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1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grpSp>
        <p:nvGrpSpPr>
          <p:cNvPr id="22" name="群組 57"/>
          <p:cNvGrpSpPr>
            <a:grpSpLocks/>
          </p:cNvGrpSpPr>
          <p:nvPr/>
        </p:nvGrpSpPr>
        <p:grpSpPr bwMode="auto">
          <a:xfrm>
            <a:off x="0" y="6048375"/>
            <a:ext cx="12192000" cy="287338"/>
            <a:chOff x="-1800000" y="1800000"/>
            <a:chExt cx="9144000" cy="288000"/>
          </a:xfrm>
        </p:grpSpPr>
        <p:sp>
          <p:nvSpPr>
            <p:cNvPr id="23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4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5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6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7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2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11ECFE90-F210-4DF2-BA03-014562C71E72}" type="datetime1">
              <a:rPr lang="zh-TW" altLang="en-US" smtClean="0"/>
              <a:t>2022/5/6</a:t>
            </a:fld>
            <a:endParaRPr lang="en-US" altLang="zh-TW"/>
          </a:p>
        </p:txBody>
      </p:sp>
      <p:sp>
        <p:nvSpPr>
          <p:cNvPr id="29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42A7B9F4-EC3C-47FA-AC77-EF4D1AEB4BF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546990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0"/>
          <p:cNvSpPr>
            <a:spLocks noChangeArrowheads="1"/>
          </p:cNvSpPr>
          <p:nvPr/>
        </p:nvSpPr>
        <p:spPr bwMode="auto">
          <a:xfrm>
            <a:off x="0" y="0"/>
            <a:ext cx="12192000" cy="2873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6" name="Rectangle 31"/>
          <p:cNvSpPr>
            <a:spLocks noChangeArrowheads="1"/>
          </p:cNvSpPr>
          <p:nvPr/>
        </p:nvSpPr>
        <p:spPr bwMode="auto">
          <a:xfrm>
            <a:off x="0" y="287338"/>
            <a:ext cx="12192000" cy="900112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  <a:gs pos="5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7" name="Rectangle 34"/>
          <p:cNvSpPr>
            <a:spLocks noChangeArrowheads="1"/>
          </p:cNvSpPr>
          <p:nvPr/>
        </p:nvSpPr>
        <p:spPr bwMode="auto">
          <a:xfrm>
            <a:off x="0" y="6480175"/>
            <a:ext cx="12192000" cy="395288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zh-TW" sz="1800" b="0"/>
          </a:p>
        </p:txBody>
      </p:sp>
      <p:sp>
        <p:nvSpPr>
          <p:cNvPr id="8" name="Text Box 35"/>
          <p:cNvSpPr txBox="1">
            <a:spLocks noChangeArrowheads="1"/>
          </p:cNvSpPr>
          <p:nvPr/>
        </p:nvSpPr>
        <p:spPr bwMode="auto">
          <a:xfrm>
            <a:off x="0" y="0"/>
            <a:ext cx="12192000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TW" sz="2000" b="0" dirty="0">
                <a:solidFill>
                  <a:schemeClr val="bg1"/>
                </a:solidFill>
                <a:latin typeface="Arial Black" pitchFamily="34" charset="0"/>
              </a:rPr>
              <a:t>National Central University 	    </a:t>
            </a:r>
            <a:r>
              <a:rPr lang="en-US" altLang="zh-TW" sz="1800" i="1" dirty="0">
                <a:solidFill>
                  <a:srgbClr val="FFFFFF"/>
                </a:solidFill>
              </a:rPr>
              <a:t>Department of Electrical Engineering</a:t>
            </a:r>
            <a:r>
              <a:rPr lang="en-US" altLang="zh-TW" sz="1800" b="0" i="1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9" name="Picture 40" descr="SP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0175"/>
            <a:ext cx="2863851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群組 6"/>
          <p:cNvGrpSpPr>
            <a:grpSpLocks/>
          </p:cNvGrpSpPr>
          <p:nvPr/>
        </p:nvGrpSpPr>
        <p:grpSpPr bwMode="auto">
          <a:xfrm>
            <a:off x="239185" y="360363"/>
            <a:ext cx="383116" cy="2519362"/>
            <a:chOff x="-1620688" y="288000"/>
            <a:chExt cx="287338" cy="2520000"/>
          </a:xfrm>
        </p:grpSpPr>
        <p:sp>
          <p:nvSpPr>
            <p:cNvPr id="11" name="Line 75"/>
            <p:cNvSpPr>
              <a:spLocks noChangeShapeType="1"/>
            </p:cNvSpPr>
            <p:nvPr/>
          </p:nvSpPr>
          <p:spPr bwMode="auto">
            <a:xfrm>
              <a:off x="-1620688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2" name="Line 80"/>
            <p:cNvSpPr>
              <a:spLocks noChangeShapeType="1"/>
            </p:cNvSpPr>
            <p:nvPr/>
          </p:nvSpPr>
          <p:spPr bwMode="auto">
            <a:xfrm>
              <a:off x="-1548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3" name="Line 81"/>
            <p:cNvSpPr>
              <a:spLocks noChangeShapeType="1"/>
            </p:cNvSpPr>
            <p:nvPr/>
          </p:nvSpPr>
          <p:spPr bwMode="auto">
            <a:xfrm>
              <a:off x="-1476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4" name="Line 82"/>
            <p:cNvSpPr>
              <a:spLocks noChangeShapeType="1"/>
            </p:cNvSpPr>
            <p:nvPr/>
          </p:nvSpPr>
          <p:spPr bwMode="auto">
            <a:xfrm>
              <a:off x="-1404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5" name="Line 83"/>
            <p:cNvSpPr>
              <a:spLocks noChangeShapeType="1"/>
            </p:cNvSpPr>
            <p:nvPr/>
          </p:nvSpPr>
          <p:spPr bwMode="auto">
            <a:xfrm>
              <a:off x="-133335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16" name="Rectangle 39"/>
          <p:cNvSpPr>
            <a:spLocks noChangeArrowheads="1"/>
          </p:cNvSpPr>
          <p:nvPr/>
        </p:nvSpPr>
        <p:spPr bwMode="auto">
          <a:xfrm>
            <a:off x="0" y="1079500"/>
            <a:ext cx="12192000" cy="107950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0" y="5616575"/>
            <a:ext cx="12192000" cy="863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graphicFrame>
        <p:nvGraphicFramePr>
          <p:cNvPr id="18" name="Object 126"/>
          <p:cNvGraphicFramePr>
            <a:graphicFrameLocks noChangeAspect="1"/>
          </p:cNvGraphicFramePr>
          <p:nvPr/>
        </p:nvGraphicFramePr>
        <p:xfrm>
          <a:off x="2927352" y="6516689"/>
          <a:ext cx="8401049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178" name="PhotoImpact" r:id="rId4" imgW="8482540" imgH="368254" progId="PI3.Image">
                  <p:embed/>
                </p:oleObj>
              </mc:Choice>
              <mc:Fallback>
                <p:oleObj name="PhotoImpact" r:id="rId4" imgW="8482540" imgH="368254" progId="PI3.Image">
                  <p:embed/>
                  <p:pic>
                    <p:nvPicPr>
                      <p:cNvPr id="18" name="Object 1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001C69"/>
                          </a:clrFrom>
                          <a:clrTo>
                            <a:srgbClr val="001C69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2" y="6516689"/>
                        <a:ext cx="8401049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群組 7"/>
          <p:cNvGrpSpPr>
            <a:grpSpLocks/>
          </p:cNvGrpSpPr>
          <p:nvPr/>
        </p:nvGrpSpPr>
        <p:grpSpPr bwMode="auto">
          <a:xfrm>
            <a:off x="0" y="576264"/>
            <a:ext cx="12192000" cy="287337"/>
            <a:chOff x="-1800000" y="1800000"/>
            <a:chExt cx="9144000" cy="288000"/>
          </a:xfrm>
        </p:grpSpPr>
        <p:sp>
          <p:nvSpPr>
            <p:cNvPr id="20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1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2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3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4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grpSp>
        <p:nvGrpSpPr>
          <p:cNvPr id="25" name="群組 57"/>
          <p:cNvGrpSpPr>
            <a:grpSpLocks/>
          </p:cNvGrpSpPr>
          <p:nvPr/>
        </p:nvGrpSpPr>
        <p:grpSpPr bwMode="auto">
          <a:xfrm>
            <a:off x="0" y="6048375"/>
            <a:ext cx="12192000" cy="287338"/>
            <a:chOff x="-1800000" y="1800000"/>
            <a:chExt cx="9144000" cy="288000"/>
          </a:xfrm>
        </p:grpSpPr>
        <p:sp>
          <p:nvSpPr>
            <p:cNvPr id="26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7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8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9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30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8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1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60478BE1-6FAA-4D04-8450-F59FBF0526CA}" type="datetime1">
              <a:rPr lang="zh-TW" altLang="en-US" smtClean="0"/>
              <a:t>2022/5/6</a:t>
            </a:fld>
            <a:endParaRPr lang="en-US" altLang="zh-TW"/>
          </a:p>
        </p:txBody>
      </p:sp>
      <p:sp>
        <p:nvSpPr>
          <p:cNvPr id="32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3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64D9E07A-15A4-4864-A861-859B07D474C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6216924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0"/>
          <p:cNvSpPr>
            <a:spLocks noChangeArrowheads="1"/>
          </p:cNvSpPr>
          <p:nvPr/>
        </p:nvSpPr>
        <p:spPr bwMode="auto">
          <a:xfrm>
            <a:off x="0" y="0"/>
            <a:ext cx="12192000" cy="2873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6" name="Rectangle 31"/>
          <p:cNvSpPr>
            <a:spLocks noChangeArrowheads="1"/>
          </p:cNvSpPr>
          <p:nvPr/>
        </p:nvSpPr>
        <p:spPr bwMode="auto">
          <a:xfrm>
            <a:off x="0" y="287338"/>
            <a:ext cx="12192000" cy="900112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  <a:gs pos="5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7" name="Rectangle 34"/>
          <p:cNvSpPr>
            <a:spLocks noChangeArrowheads="1"/>
          </p:cNvSpPr>
          <p:nvPr/>
        </p:nvSpPr>
        <p:spPr bwMode="auto">
          <a:xfrm>
            <a:off x="0" y="6480175"/>
            <a:ext cx="12192000" cy="395288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zh-TW" sz="1800" b="0"/>
          </a:p>
        </p:txBody>
      </p:sp>
      <p:sp>
        <p:nvSpPr>
          <p:cNvPr id="8" name="Text Box 35"/>
          <p:cNvSpPr txBox="1">
            <a:spLocks noChangeArrowheads="1"/>
          </p:cNvSpPr>
          <p:nvPr/>
        </p:nvSpPr>
        <p:spPr bwMode="auto">
          <a:xfrm>
            <a:off x="0" y="0"/>
            <a:ext cx="12192000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TW" sz="2000" b="0" dirty="0">
                <a:solidFill>
                  <a:schemeClr val="bg1"/>
                </a:solidFill>
                <a:latin typeface="Arial Black" pitchFamily="34" charset="0"/>
              </a:rPr>
              <a:t>National Central University 	    </a:t>
            </a:r>
            <a:r>
              <a:rPr lang="en-US" altLang="zh-TW" sz="1800" i="1" dirty="0">
                <a:solidFill>
                  <a:srgbClr val="FFFFFF"/>
                </a:solidFill>
              </a:rPr>
              <a:t>Department of Electrical Engineering</a:t>
            </a:r>
            <a:r>
              <a:rPr lang="en-US" altLang="zh-TW" sz="1800" b="0" i="1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9" name="Picture 40" descr="SP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0175"/>
            <a:ext cx="2863851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群組 6"/>
          <p:cNvGrpSpPr>
            <a:grpSpLocks/>
          </p:cNvGrpSpPr>
          <p:nvPr/>
        </p:nvGrpSpPr>
        <p:grpSpPr bwMode="auto">
          <a:xfrm>
            <a:off x="239185" y="360363"/>
            <a:ext cx="383116" cy="2519362"/>
            <a:chOff x="-1620688" y="288000"/>
            <a:chExt cx="287338" cy="2520000"/>
          </a:xfrm>
        </p:grpSpPr>
        <p:sp>
          <p:nvSpPr>
            <p:cNvPr id="11" name="Line 75"/>
            <p:cNvSpPr>
              <a:spLocks noChangeShapeType="1"/>
            </p:cNvSpPr>
            <p:nvPr/>
          </p:nvSpPr>
          <p:spPr bwMode="auto">
            <a:xfrm>
              <a:off x="-1620688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2" name="Line 80"/>
            <p:cNvSpPr>
              <a:spLocks noChangeShapeType="1"/>
            </p:cNvSpPr>
            <p:nvPr/>
          </p:nvSpPr>
          <p:spPr bwMode="auto">
            <a:xfrm>
              <a:off x="-1548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3" name="Line 81"/>
            <p:cNvSpPr>
              <a:spLocks noChangeShapeType="1"/>
            </p:cNvSpPr>
            <p:nvPr/>
          </p:nvSpPr>
          <p:spPr bwMode="auto">
            <a:xfrm>
              <a:off x="-1476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4" name="Line 82"/>
            <p:cNvSpPr>
              <a:spLocks noChangeShapeType="1"/>
            </p:cNvSpPr>
            <p:nvPr/>
          </p:nvSpPr>
          <p:spPr bwMode="auto">
            <a:xfrm>
              <a:off x="-1404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5" name="Line 83"/>
            <p:cNvSpPr>
              <a:spLocks noChangeShapeType="1"/>
            </p:cNvSpPr>
            <p:nvPr/>
          </p:nvSpPr>
          <p:spPr bwMode="auto">
            <a:xfrm>
              <a:off x="-133335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16" name="Rectangle 39"/>
          <p:cNvSpPr>
            <a:spLocks noChangeArrowheads="1"/>
          </p:cNvSpPr>
          <p:nvPr/>
        </p:nvSpPr>
        <p:spPr bwMode="auto">
          <a:xfrm>
            <a:off x="0" y="1079500"/>
            <a:ext cx="12192000" cy="107950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0" y="5616575"/>
            <a:ext cx="12192000" cy="863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graphicFrame>
        <p:nvGraphicFramePr>
          <p:cNvPr id="18" name="Object 126"/>
          <p:cNvGraphicFramePr>
            <a:graphicFrameLocks noChangeAspect="1"/>
          </p:cNvGraphicFramePr>
          <p:nvPr/>
        </p:nvGraphicFramePr>
        <p:xfrm>
          <a:off x="2927352" y="6516689"/>
          <a:ext cx="8401049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202" name="PhotoImpact" r:id="rId4" imgW="8482540" imgH="368254" progId="PI3.Image">
                  <p:embed/>
                </p:oleObj>
              </mc:Choice>
              <mc:Fallback>
                <p:oleObj name="PhotoImpact" r:id="rId4" imgW="8482540" imgH="368254" progId="PI3.Image">
                  <p:embed/>
                  <p:pic>
                    <p:nvPicPr>
                      <p:cNvPr id="18" name="Object 1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001C69"/>
                          </a:clrFrom>
                          <a:clrTo>
                            <a:srgbClr val="001C69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2" y="6516689"/>
                        <a:ext cx="8401049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群組 7"/>
          <p:cNvGrpSpPr>
            <a:grpSpLocks/>
          </p:cNvGrpSpPr>
          <p:nvPr/>
        </p:nvGrpSpPr>
        <p:grpSpPr bwMode="auto">
          <a:xfrm>
            <a:off x="0" y="576264"/>
            <a:ext cx="12192000" cy="287337"/>
            <a:chOff x="-1800000" y="1800000"/>
            <a:chExt cx="9144000" cy="288000"/>
          </a:xfrm>
        </p:grpSpPr>
        <p:sp>
          <p:nvSpPr>
            <p:cNvPr id="20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1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2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3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4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grpSp>
        <p:nvGrpSpPr>
          <p:cNvPr id="25" name="群組 57"/>
          <p:cNvGrpSpPr>
            <a:grpSpLocks/>
          </p:cNvGrpSpPr>
          <p:nvPr/>
        </p:nvGrpSpPr>
        <p:grpSpPr bwMode="auto">
          <a:xfrm>
            <a:off x="0" y="6048375"/>
            <a:ext cx="12192000" cy="287338"/>
            <a:chOff x="-1800000" y="1800000"/>
            <a:chExt cx="9144000" cy="288000"/>
          </a:xfrm>
        </p:grpSpPr>
        <p:sp>
          <p:nvSpPr>
            <p:cNvPr id="26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7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8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9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30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1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D8D5F343-70B7-4F31-9F44-1BE41E511E2C}" type="datetime1">
              <a:rPr lang="zh-TW" altLang="en-US" smtClean="0"/>
              <a:t>2022/5/6</a:t>
            </a:fld>
            <a:endParaRPr lang="en-US" altLang="zh-TW"/>
          </a:p>
        </p:txBody>
      </p:sp>
      <p:sp>
        <p:nvSpPr>
          <p:cNvPr id="32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3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5904653E-F016-46FD-BF61-203914CC20F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240869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0"/>
          <p:cNvSpPr>
            <a:spLocks noChangeArrowheads="1"/>
          </p:cNvSpPr>
          <p:nvPr/>
        </p:nvSpPr>
        <p:spPr bwMode="auto">
          <a:xfrm>
            <a:off x="0" y="0"/>
            <a:ext cx="12192000" cy="2873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5" name="Rectangle 31"/>
          <p:cNvSpPr>
            <a:spLocks noChangeArrowheads="1"/>
          </p:cNvSpPr>
          <p:nvPr/>
        </p:nvSpPr>
        <p:spPr bwMode="auto">
          <a:xfrm>
            <a:off x="0" y="287338"/>
            <a:ext cx="12192000" cy="900112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  <a:gs pos="5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6" name="Rectangle 34"/>
          <p:cNvSpPr>
            <a:spLocks noChangeArrowheads="1"/>
          </p:cNvSpPr>
          <p:nvPr/>
        </p:nvSpPr>
        <p:spPr bwMode="auto">
          <a:xfrm>
            <a:off x="0" y="6480175"/>
            <a:ext cx="12192000" cy="395288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zh-TW" sz="1800" b="0"/>
          </a:p>
        </p:txBody>
      </p:sp>
      <p:sp>
        <p:nvSpPr>
          <p:cNvPr id="7" name="Text Box 35"/>
          <p:cNvSpPr txBox="1">
            <a:spLocks noChangeArrowheads="1"/>
          </p:cNvSpPr>
          <p:nvPr/>
        </p:nvSpPr>
        <p:spPr bwMode="auto">
          <a:xfrm>
            <a:off x="0" y="0"/>
            <a:ext cx="12192000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TW" sz="2000" b="0" dirty="0">
                <a:solidFill>
                  <a:schemeClr val="bg1"/>
                </a:solidFill>
                <a:latin typeface="Arial Black" pitchFamily="34" charset="0"/>
              </a:rPr>
              <a:t>National Central University 	    </a:t>
            </a:r>
            <a:r>
              <a:rPr lang="en-US" altLang="zh-TW" sz="1800" i="1" dirty="0">
                <a:solidFill>
                  <a:srgbClr val="FFFFFF"/>
                </a:solidFill>
              </a:rPr>
              <a:t>Department of Electrical Engineering</a:t>
            </a:r>
            <a:r>
              <a:rPr lang="en-US" altLang="zh-TW" sz="1800" b="0" i="1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8" name="Picture 40" descr="SP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0175"/>
            <a:ext cx="2863851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群組 6"/>
          <p:cNvGrpSpPr>
            <a:grpSpLocks/>
          </p:cNvGrpSpPr>
          <p:nvPr/>
        </p:nvGrpSpPr>
        <p:grpSpPr bwMode="auto">
          <a:xfrm>
            <a:off x="239185" y="360363"/>
            <a:ext cx="383116" cy="2519362"/>
            <a:chOff x="-1620688" y="288000"/>
            <a:chExt cx="287338" cy="2520000"/>
          </a:xfrm>
        </p:grpSpPr>
        <p:sp>
          <p:nvSpPr>
            <p:cNvPr id="10" name="Line 75"/>
            <p:cNvSpPr>
              <a:spLocks noChangeShapeType="1"/>
            </p:cNvSpPr>
            <p:nvPr/>
          </p:nvSpPr>
          <p:spPr bwMode="auto">
            <a:xfrm>
              <a:off x="-1620688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1" name="Line 80"/>
            <p:cNvSpPr>
              <a:spLocks noChangeShapeType="1"/>
            </p:cNvSpPr>
            <p:nvPr/>
          </p:nvSpPr>
          <p:spPr bwMode="auto">
            <a:xfrm>
              <a:off x="-1548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2" name="Line 81"/>
            <p:cNvSpPr>
              <a:spLocks noChangeShapeType="1"/>
            </p:cNvSpPr>
            <p:nvPr/>
          </p:nvSpPr>
          <p:spPr bwMode="auto">
            <a:xfrm>
              <a:off x="-1476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3" name="Line 82"/>
            <p:cNvSpPr>
              <a:spLocks noChangeShapeType="1"/>
            </p:cNvSpPr>
            <p:nvPr/>
          </p:nvSpPr>
          <p:spPr bwMode="auto">
            <a:xfrm>
              <a:off x="-1404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4" name="Line 83"/>
            <p:cNvSpPr>
              <a:spLocks noChangeShapeType="1"/>
            </p:cNvSpPr>
            <p:nvPr/>
          </p:nvSpPr>
          <p:spPr bwMode="auto">
            <a:xfrm>
              <a:off x="-133335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15" name="Rectangle 39"/>
          <p:cNvSpPr>
            <a:spLocks noChangeArrowheads="1"/>
          </p:cNvSpPr>
          <p:nvPr/>
        </p:nvSpPr>
        <p:spPr bwMode="auto">
          <a:xfrm>
            <a:off x="0" y="1079500"/>
            <a:ext cx="12192000" cy="107950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0" y="5616575"/>
            <a:ext cx="12192000" cy="863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graphicFrame>
        <p:nvGraphicFramePr>
          <p:cNvPr id="17" name="Object 126"/>
          <p:cNvGraphicFramePr>
            <a:graphicFrameLocks noChangeAspect="1"/>
          </p:cNvGraphicFramePr>
          <p:nvPr/>
        </p:nvGraphicFramePr>
        <p:xfrm>
          <a:off x="2927352" y="6516689"/>
          <a:ext cx="8401049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226" name="PhotoImpact" r:id="rId4" imgW="8482540" imgH="368254" progId="PI3.Image">
                  <p:embed/>
                </p:oleObj>
              </mc:Choice>
              <mc:Fallback>
                <p:oleObj name="PhotoImpact" r:id="rId4" imgW="8482540" imgH="368254" progId="PI3.Image">
                  <p:embed/>
                  <p:pic>
                    <p:nvPicPr>
                      <p:cNvPr id="17" name="Object 1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001C69"/>
                          </a:clrFrom>
                          <a:clrTo>
                            <a:srgbClr val="001C69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2" y="6516689"/>
                        <a:ext cx="8401049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群組 7"/>
          <p:cNvGrpSpPr>
            <a:grpSpLocks/>
          </p:cNvGrpSpPr>
          <p:nvPr/>
        </p:nvGrpSpPr>
        <p:grpSpPr bwMode="auto">
          <a:xfrm>
            <a:off x="0" y="576264"/>
            <a:ext cx="12192000" cy="287337"/>
            <a:chOff x="-1800000" y="1800000"/>
            <a:chExt cx="9144000" cy="288000"/>
          </a:xfrm>
        </p:grpSpPr>
        <p:sp>
          <p:nvSpPr>
            <p:cNvPr id="19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0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1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2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3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grpSp>
        <p:nvGrpSpPr>
          <p:cNvPr id="24" name="群組 57"/>
          <p:cNvGrpSpPr>
            <a:grpSpLocks/>
          </p:cNvGrpSpPr>
          <p:nvPr/>
        </p:nvGrpSpPr>
        <p:grpSpPr bwMode="auto">
          <a:xfrm>
            <a:off x="0" y="6048375"/>
            <a:ext cx="12192000" cy="287338"/>
            <a:chOff x="-1800000" y="1800000"/>
            <a:chExt cx="9144000" cy="288000"/>
          </a:xfrm>
        </p:grpSpPr>
        <p:sp>
          <p:nvSpPr>
            <p:cNvPr id="25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6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7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8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9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07533" y="4048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719667" y="1773238"/>
            <a:ext cx="10972800" cy="452596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B7A707ED-4B61-4A74-990D-3711AB4A0E44}" type="datetime1">
              <a:rPr lang="zh-TW" altLang="en-US" smtClean="0"/>
              <a:t>2022/5/6</a:t>
            </a:fld>
            <a:endParaRPr lang="en-US" altLang="zh-TW"/>
          </a:p>
        </p:txBody>
      </p:sp>
      <p:sp>
        <p:nvSpPr>
          <p:cNvPr id="31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2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8DCCC32-DA9C-425E-B75A-F8999497C23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18941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73CB07-F2FC-4792-833B-91FD7E834D94}" type="datetime1">
              <a:rPr lang="zh-TW" altLang="en-US" smtClean="0"/>
              <a:t>2022/5/6</a:t>
            </a:fld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595C01-E43F-4FE7-9054-C9F0A0A01B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47104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0"/>
          <p:cNvSpPr>
            <a:spLocks noChangeArrowheads="1"/>
          </p:cNvSpPr>
          <p:nvPr/>
        </p:nvSpPr>
        <p:spPr bwMode="auto">
          <a:xfrm>
            <a:off x="0" y="0"/>
            <a:ext cx="12192000" cy="2873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5" name="Rectangle 31"/>
          <p:cNvSpPr>
            <a:spLocks noChangeArrowheads="1"/>
          </p:cNvSpPr>
          <p:nvPr/>
        </p:nvSpPr>
        <p:spPr bwMode="auto">
          <a:xfrm>
            <a:off x="0" y="287338"/>
            <a:ext cx="12192000" cy="900112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  <a:gs pos="5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6" name="Rectangle 34"/>
          <p:cNvSpPr>
            <a:spLocks noChangeArrowheads="1"/>
          </p:cNvSpPr>
          <p:nvPr/>
        </p:nvSpPr>
        <p:spPr bwMode="auto">
          <a:xfrm>
            <a:off x="0" y="6480175"/>
            <a:ext cx="12192000" cy="395288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zh-TW" sz="1800" b="0"/>
          </a:p>
        </p:txBody>
      </p:sp>
      <p:sp>
        <p:nvSpPr>
          <p:cNvPr id="7" name="Text Box 35"/>
          <p:cNvSpPr txBox="1">
            <a:spLocks noChangeArrowheads="1"/>
          </p:cNvSpPr>
          <p:nvPr/>
        </p:nvSpPr>
        <p:spPr bwMode="auto">
          <a:xfrm>
            <a:off x="0" y="0"/>
            <a:ext cx="12192000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TW" sz="2000" b="0" dirty="0">
                <a:solidFill>
                  <a:schemeClr val="bg1"/>
                </a:solidFill>
                <a:latin typeface="Arial Black" pitchFamily="34" charset="0"/>
              </a:rPr>
              <a:t>National Central University 	    </a:t>
            </a:r>
            <a:r>
              <a:rPr lang="en-US" altLang="zh-TW" sz="1800" i="1" dirty="0">
                <a:solidFill>
                  <a:srgbClr val="FFFFFF"/>
                </a:solidFill>
              </a:rPr>
              <a:t>Department of Electrical Engineering</a:t>
            </a:r>
            <a:r>
              <a:rPr lang="en-US" altLang="zh-TW" sz="1800" b="0" i="1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8" name="Picture 40" descr="SP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0175"/>
            <a:ext cx="2863851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群組 6"/>
          <p:cNvGrpSpPr>
            <a:grpSpLocks/>
          </p:cNvGrpSpPr>
          <p:nvPr/>
        </p:nvGrpSpPr>
        <p:grpSpPr bwMode="auto">
          <a:xfrm>
            <a:off x="239185" y="360363"/>
            <a:ext cx="383116" cy="2519362"/>
            <a:chOff x="-1620688" y="288000"/>
            <a:chExt cx="287338" cy="2520000"/>
          </a:xfrm>
        </p:grpSpPr>
        <p:sp>
          <p:nvSpPr>
            <p:cNvPr id="10" name="Line 75"/>
            <p:cNvSpPr>
              <a:spLocks noChangeShapeType="1"/>
            </p:cNvSpPr>
            <p:nvPr/>
          </p:nvSpPr>
          <p:spPr bwMode="auto">
            <a:xfrm>
              <a:off x="-1620688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1" name="Line 80"/>
            <p:cNvSpPr>
              <a:spLocks noChangeShapeType="1"/>
            </p:cNvSpPr>
            <p:nvPr/>
          </p:nvSpPr>
          <p:spPr bwMode="auto">
            <a:xfrm>
              <a:off x="-1548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2" name="Line 81"/>
            <p:cNvSpPr>
              <a:spLocks noChangeShapeType="1"/>
            </p:cNvSpPr>
            <p:nvPr/>
          </p:nvSpPr>
          <p:spPr bwMode="auto">
            <a:xfrm>
              <a:off x="-1476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3" name="Line 82"/>
            <p:cNvSpPr>
              <a:spLocks noChangeShapeType="1"/>
            </p:cNvSpPr>
            <p:nvPr/>
          </p:nvSpPr>
          <p:spPr bwMode="auto">
            <a:xfrm>
              <a:off x="-1404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4" name="Line 83"/>
            <p:cNvSpPr>
              <a:spLocks noChangeShapeType="1"/>
            </p:cNvSpPr>
            <p:nvPr/>
          </p:nvSpPr>
          <p:spPr bwMode="auto">
            <a:xfrm>
              <a:off x="-133335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15" name="Rectangle 39"/>
          <p:cNvSpPr>
            <a:spLocks noChangeArrowheads="1"/>
          </p:cNvSpPr>
          <p:nvPr/>
        </p:nvSpPr>
        <p:spPr bwMode="auto">
          <a:xfrm>
            <a:off x="0" y="1079500"/>
            <a:ext cx="12192000" cy="107950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0" y="5616575"/>
            <a:ext cx="12192000" cy="863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graphicFrame>
        <p:nvGraphicFramePr>
          <p:cNvPr id="17" name="Object 126"/>
          <p:cNvGraphicFramePr>
            <a:graphicFrameLocks noChangeAspect="1"/>
          </p:cNvGraphicFramePr>
          <p:nvPr/>
        </p:nvGraphicFramePr>
        <p:xfrm>
          <a:off x="2927352" y="6516689"/>
          <a:ext cx="8401049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250" name="PhotoImpact" r:id="rId4" imgW="8482540" imgH="368254" progId="PI3.Image">
                  <p:embed/>
                </p:oleObj>
              </mc:Choice>
              <mc:Fallback>
                <p:oleObj name="PhotoImpact" r:id="rId4" imgW="8482540" imgH="368254" progId="PI3.Image">
                  <p:embed/>
                  <p:pic>
                    <p:nvPicPr>
                      <p:cNvPr id="17" name="Object 1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001C69"/>
                          </a:clrFrom>
                          <a:clrTo>
                            <a:srgbClr val="001C69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2" y="6516689"/>
                        <a:ext cx="8401049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群組 7"/>
          <p:cNvGrpSpPr>
            <a:grpSpLocks/>
          </p:cNvGrpSpPr>
          <p:nvPr/>
        </p:nvGrpSpPr>
        <p:grpSpPr bwMode="auto">
          <a:xfrm>
            <a:off x="0" y="576264"/>
            <a:ext cx="12192000" cy="287337"/>
            <a:chOff x="-1800000" y="1800000"/>
            <a:chExt cx="9144000" cy="288000"/>
          </a:xfrm>
        </p:grpSpPr>
        <p:sp>
          <p:nvSpPr>
            <p:cNvPr id="19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0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1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2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3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grpSp>
        <p:nvGrpSpPr>
          <p:cNvPr id="24" name="群組 57"/>
          <p:cNvGrpSpPr>
            <a:grpSpLocks/>
          </p:cNvGrpSpPr>
          <p:nvPr/>
        </p:nvGrpSpPr>
        <p:grpSpPr bwMode="auto">
          <a:xfrm>
            <a:off x="0" y="6048375"/>
            <a:ext cx="12192000" cy="287338"/>
            <a:chOff x="-1800000" y="1800000"/>
            <a:chExt cx="9144000" cy="288000"/>
          </a:xfrm>
        </p:grpSpPr>
        <p:sp>
          <p:nvSpPr>
            <p:cNvPr id="25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6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7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8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9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165170" y="404815"/>
            <a:ext cx="2815167" cy="5894387"/>
          </a:xfrm>
          <a:prstGeom prst="rect">
            <a:avLst/>
          </a:prstGeo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719669" y="404815"/>
            <a:ext cx="8242300" cy="58943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405D8449-7EE2-44E5-B8D0-7564DB70676F}" type="datetime1">
              <a:rPr lang="zh-TW" altLang="en-US" smtClean="0"/>
              <a:t>2022/5/6</a:t>
            </a:fld>
            <a:endParaRPr lang="en-US" altLang="zh-TW"/>
          </a:p>
        </p:txBody>
      </p:sp>
      <p:sp>
        <p:nvSpPr>
          <p:cNvPr id="31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2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97B30CE6-0544-4F75-90E0-5B47C8BECBD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785135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0"/>
          <p:cNvSpPr>
            <a:spLocks noChangeArrowheads="1"/>
          </p:cNvSpPr>
          <p:nvPr/>
        </p:nvSpPr>
        <p:spPr bwMode="auto">
          <a:xfrm>
            <a:off x="0" y="0"/>
            <a:ext cx="12192000" cy="2873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7" name="Rectangle 31"/>
          <p:cNvSpPr>
            <a:spLocks noChangeArrowheads="1"/>
          </p:cNvSpPr>
          <p:nvPr/>
        </p:nvSpPr>
        <p:spPr bwMode="auto">
          <a:xfrm>
            <a:off x="0" y="287338"/>
            <a:ext cx="12192000" cy="900112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  <a:gs pos="5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8" name="Rectangle 34"/>
          <p:cNvSpPr>
            <a:spLocks noChangeArrowheads="1"/>
          </p:cNvSpPr>
          <p:nvPr/>
        </p:nvSpPr>
        <p:spPr bwMode="auto">
          <a:xfrm>
            <a:off x="0" y="6480175"/>
            <a:ext cx="12192000" cy="395288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zh-TW" sz="1800" b="0"/>
          </a:p>
        </p:txBody>
      </p:sp>
      <p:sp>
        <p:nvSpPr>
          <p:cNvPr id="9" name="Text Box 35"/>
          <p:cNvSpPr txBox="1">
            <a:spLocks noChangeArrowheads="1"/>
          </p:cNvSpPr>
          <p:nvPr/>
        </p:nvSpPr>
        <p:spPr bwMode="auto">
          <a:xfrm>
            <a:off x="0" y="0"/>
            <a:ext cx="12192000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TW" sz="2000" b="0" dirty="0">
                <a:solidFill>
                  <a:schemeClr val="bg1"/>
                </a:solidFill>
                <a:latin typeface="Arial Black" pitchFamily="34" charset="0"/>
              </a:rPr>
              <a:t>National Central University 	    </a:t>
            </a:r>
            <a:r>
              <a:rPr lang="en-US" altLang="zh-TW" sz="1800" i="1" dirty="0">
                <a:solidFill>
                  <a:srgbClr val="FFFFFF"/>
                </a:solidFill>
              </a:rPr>
              <a:t>Department of Electrical Engineering</a:t>
            </a:r>
            <a:r>
              <a:rPr lang="en-US" altLang="zh-TW" sz="1800" b="0" i="1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10" name="Picture 40" descr="SP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0175"/>
            <a:ext cx="2863851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群組 6"/>
          <p:cNvGrpSpPr>
            <a:grpSpLocks/>
          </p:cNvGrpSpPr>
          <p:nvPr/>
        </p:nvGrpSpPr>
        <p:grpSpPr bwMode="auto">
          <a:xfrm>
            <a:off x="239185" y="360363"/>
            <a:ext cx="383116" cy="2519362"/>
            <a:chOff x="-1620688" y="288000"/>
            <a:chExt cx="287338" cy="2520000"/>
          </a:xfrm>
        </p:grpSpPr>
        <p:sp>
          <p:nvSpPr>
            <p:cNvPr id="12" name="Line 75"/>
            <p:cNvSpPr>
              <a:spLocks noChangeShapeType="1"/>
            </p:cNvSpPr>
            <p:nvPr/>
          </p:nvSpPr>
          <p:spPr bwMode="auto">
            <a:xfrm>
              <a:off x="-1620688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3" name="Line 80"/>
            <p:cNvSpPr>
              <a:spLocks noChangeShapeType="1"/>
            </p:cNvSpPr>
            <p:nvPr/>
          </p:nvSpPr>
          <p:spPr bwMode="auto">
            <a:xfrm>
              <a:off x="-1548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4" name="Line 81"/>
            <p:cNvSpPr>
              <a:spLocks noChangeShapeType="1"/>
            </p:cNvSpPr>
            <p:nvPr/>
          </p:nvSpPr>
          <p:spPr bwMode="auto">
            <a:xfrm>
              <a:off x="-1476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5" name="Line 82"/>
            <p:cNvSpPr>
              <a:spLocks noChangeShapeType="1"/>
            </p:cNvSpPr>
            <p:nvPr/>
          </p:nvSpPr>
          <p:spPr bwMode="auto">
            <a:xfrm>
              <a:off x="-1404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6" name="Line 83"/>
            <p:cNvSpPr>
              <a:spLocks noChangeShapeType="1"/>
            </p:cNvSpPr>
            <p:nvPr/>
          </p:nvSpPr>
          <p:spPr bwMode="auto">
            <a:xfrm>
              <a:off x="-133335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17" name="Rectangle 39"/>
          <p:cNvSpPr>
            <a:spLocks noChangeArrowheads="1"/>
          </p:cNvSpPr>
          <p:nvPr/>
        </p:nvSpPr>
        <p:spPr bwMode="auto">
          <a:xfrm>
            <a:off x="0" y="1079500"/>
            <a:ext cx="12192000" cy="107950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0" y="5616575"/>
            <a:ext cx="12192000" cy="863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graphicFrame>
        <p:nvGraphicFramePr>
          <p:cNvPr id="19" name="Object 126"/>
          <p:cNvGraphicFramePr>
            <a:graphicFrameLocks noChangeAspect="1"/>
          </p:cNvGraphicFramePr>
          <p:nvPr/>
        </p:nvGraphicFramePr>
        <p:xfrm>
          <a:off x="2927352" y="6516689"/>
          <a:ext cx="8401049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274" name="PhotoImpact" r:id="rId4" imgW="8482540" imgH="368254" progId="PI3.Image">
                  <p:embed/>
                </p:oleObj>
              </mc:Choice>
              <mc:Fallback>
                <p:oleObj name="PhotoImpact" r:id="rId4" imgW="8482540" imgH="368254" progId="PI3.Image">
                  <p:embed/>
                  <p:pic>
                    <p:nvPicPr>
                      <p:cNvPr id="19" name="Object 1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001C69"/>
                          </a:clrFrom>
                          <a:clrTo>
                            <a:srgbClr val="001C69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2" y="6516689"/>
                        <a:ext cx="8401049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" name="群組 7"/>
          <p:cNvGrpSpPr>
            <a:grpSpLocks/>
          </p:cNvGrpSpPr>
          <p:nvPr/>
        </p:nvGrpSpPr>
        <p:grpSpPr bwMode="auto">
          <a:xfrm>
            <a:off x="0" y="576264"/>
            <a:ext cx="12192000" cy="287337"/>
            <a:chOff x="-1800000" y="1800000"/>
            <a:chExt cx="9144000" cy="288000"/>
          </a:xfrm>
        </p:grpSpPr>
        <p:sp>
          <p:nvSpPr>
            <p:cNvPr id="21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2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3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4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5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grpSp>
        <p:nvGrpSpPr>
          <p:cNvPr id="26" name="群組 57"/>
          <p:cNvGrpSpPr>
            <a:grpSpLocks/>
          </p:cNvGrpSpPr>
          <p:nvPr/>
        </p:nvGrpSpPr>
        <p:grpSpPr bwMode="auto">
          <a:xfrm>
            <a:off x="0" y="6048375"/>
            <a:ext cx="12192000" cy="287338"/>
            <a:chOff x="-1800000" y="1800000"/>
            <a:chExt cx="9144000" cy="288000"/>
          </a:xfrm>
        </p:grpSpPr>
        <p:sp>
          <p:nvSpPr>
            <p:cNvPr id="27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8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9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30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31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07535" y="4048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719668" y="1773238"/>
            <a:ext cx="5384800" cy="45259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6307668" y="1773240"/>
            <a:ext cx="5384800" cy="21859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6307668" y="4111627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37155A03-DE1A-4E21-B482-F6373C150A0E}" type="datetime1">
              <a:rPr lang="zh-TW" altLang="en-US" smtClean="0"/>
              <a:t>2022/5/6</a:t>
            </a:fld>
            <a:endParaRPr lang="en-US" altLang="zh-TW"/>
          </a:p>
        </p:txBody>
      </p:sp>
      <p:sp>
        <p:nvSpPr>
          <p:cNvPr id="3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FBE9290B-DBD7-4CE5-9AC7-D16F31CCB35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745465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標題，四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0"/>
          <p:cNvSpPr>
            <a:spLocks noChangeArrowheads="1"/>
          </p:cNvSpPr>
          <p:nvPr/>
        </p:nvSpPr>
        <p:spPr bwMode="auto">
          <a:xfrm>
            <a:off x="0" y="0"/>
            <a:ext cx="12192000" cy="2873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8" name="Rectangle 31"/>
          <p:cNvSpPr>
            <a:spLocks noChangeArrowheads="1"/>
          </p:cNvSpPr>
          <p:nvPr/>
        </p:nvSpPr>
        <p:spPr bwMode="auto">
          <a:xfrm>
            <a:off x="0" y="287338"/>
            <a:ext cx="12192000" cy="900112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  <a:gs pos="5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9" name="Rectangle 34"/>
          <p:cNvSpPr>
            <a:spLocks noChangeArrowheads="1"/>
          </p:cNvSpPr>
          <p:nvPr/>
        </p:nvSpPr>
        <p:spPr bwMode="auto">
          <a:xfrm>
            <a:off x="0" y="6480175"/>
            <a:ext cx="12192000" cy="395288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zh-TW" sz="1800" b="0"/>
          </a:p>
        </p:txBody>
      </p:sp>
      <p:sp>
        <p:nvSpPr>
          <p:cNvPr id="10" name="Text Box 35"/>
          <p:cNvSpPr txBox="1">
            <a:spLocks noChangeArrowheads="1"/>
          </p:cNvSpPr>
          <p:nvPr/>
        </p:nvSpPr>
        <p:spPr bwMode="auto">
          <a:xfrm>
            <a:off x="0" y="0"/>
            <a:ext cx="12192000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TW" sz="2000" b="0" dirty="0">
                <a:solidFill>
                  <a:schemeClr val="bg1"/>
                </a:solidFill>
                <a:latin typeface="Arial Black" pitchFamily="34" charset="0"/>
              </a:rPr>
              <a:t>National Central University 	    </a:t>
            </a:r>
            <a:r>
              <a:rPr lang="en-US" altLang="zh-TW" sz="1800" i="1" dirty="0">
                <a:solidFill>
                  <a:srgbClr val="FFFFFF"/>
                </a:solidFill>
              </a:rPr>
              <a:t>Department of Electrical Engineering</a:t>
            </a:r>
            <a:r>
              <a:rPr lang="en-US" altLang="zh-TW" sz="1800" b="0" i="1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11" name="Picture 40" descr="SP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0175"/>
            <a:ext cx="2863851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群組 6"/>
          <p:cNvGrpSpPr>
            <a:grpSpLocks/>
          </p:cNvGrpSpPr>
          <p:nvPr/>
        </p:nvGrpSpPr>
        <p:grpSpPr bwMode="auto">
          <a:xfrm>
            <a:off x="239185" y="360363"/>
            <a:ext cx="383116" cy="2519362"/>
            <a:chOff x="-1620688" y="288000"/>
            <a:chExt cx="287338" cy="2520000"/>
          </a:xfrm>
        </p:grpSpPr>
        <p:sp>
          <p:nvSpPr>
            <p:cNvPr id="13" name="Line 75"/>
            <p:cNvSpPr>
              <a:spLocks noChangeShapeType="1"/>
            </p:cNvSpPr>
            <p:nvPr/>
          </p:nvSpPr>
          <p:spPr bwMode="auto">
            <a:xfrm>
              <a:off x="-1620688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4" name="Line 80"/>
            <p:cNvSpPr>
              <a:spLocks noChangeShapeType="1"/>
            </p:cNvSpPr>
            <p:nvPr/>
          </p:nvSpPr>
          <p:spPr bwMode="auto">
            <a:xfrm>
              <a:off x="-1548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5" name="Line 81"/>
            <p:cNvSpPr>
              <a:spLocks noChangeShapeType="1"/>
            </p:cNvSpPr>
            <p:nvPr/>
          </p:nvSpPr>
          <p:spPr bwMode="auto">
            <a:xfrm>
              <a:off x="-1476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6" name="Line 82"/>
            <p:cNvSpPr>
              <a:spLocks noChangeShapeType="1"/>
            </p:cNvSpPr>
            <p:nvPr/>
          </p:nvSpPr>
          <p:spPr bwMode="auto">
            <a:xfrm>
              <a:off x="-1404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7" name="Line 83"/>
            <p:cNvSpPr>
              <a:spLocks noChangeShapeType="1"/>
            </p:cNvSpPr>
            <p:nvPr/>
          </p:nvSpPr>
          <p:spPr bwMode="auto">
            <a:xfrm>
              <a:off x="-133335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18" name="Rectangle 39"/>
          <p:cNvSpPr>
            <a:spLocks noChangeArrowheads="1"/>
          </p:cNvSpPr>
          <p:nvPr/>
        </p:nvSpPr>
        <p:spPr bwMode="auto">
          <a:xfrm>
            <a:off x="0" y="1079500"/>
            <a:ext cx="12192000" cy="107950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0" y="5616575"/>
            <a:ext cx="12192000" cy="863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graphicFrame>
        <p:nvGraphicFramePr>
          <p:cNvPr id="20" name="Object 126"/>
          <p:cNvGraphicFramePr>
            <a:graphicFrameLocks noChangeAspect="1"/>
          </p:cNvGraphicFramePr>
          <p:nvPr/>
        </p:nvGraphicFramePr>
        <p:xfrm>
          <a:off x="2927352" y="6516689"/>
          <a:ext cx="8401049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298" name="PhotoImpact" r:id="rId4" imgW="8482540" imgH="368254" progId="PI3.Image">
                  <p:embed/>
                </p:oleObj>
              </mc:Choice>
              <mc:Fallback>
                <p:oleObj name="PhotoImpact" r:id="rId4" imgW="8482540" imgH="368254" progId="PI3.Image">
                  <p:embed/>
                  <p:pic>
                    <p:nvPicPr>
                      <p:cNvPr id="20" name="Object 1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001C69"/>
                          </a:clrFrom>
                          <a:clrTo>
                            <a:srgbClr val="001C69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2" y="6516689"/>
                        <a:ext cx="8401049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1" name="群組 7"/>
          <p:cNvGrpSpPr>
            <a:grpSpLocks/>
          </p:cNvGrpSpPr>
          <p:nvPr/>
        </p:nvGrpSpPr>
        <p:grpSpPr bwMode="auto">
          <a:xfrm>
            <a:off x="0" y="576264"/>
            <a:ext cx="12192000" cy="287337"/>
            <a:chOff x="-1800000" y="1800000"/>
            <a:chExt cx="9144000" cy="288000"/>
          </a:xfrm>
        </p:grpSpPr>
        <p:sp>
          <p:nvSpPr>
            <p:cNvPr id="22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3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4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5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6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grpSp>
        <p:nvGrpSpPr>
          <p:cNvPr id="27" name="群組 57"/>
          <p:cNvGrpSpPr>
            <a:grpSpLocks/>
          </p:cNvGrpSpPr>
          <p:nvPr/>
        </p:nvGrpSpPr>
        <p:grpSpPr bwMode="auto">
          <a:xfrm>
            <a:off x="0" y="6048375"/>
            <a:ext cx="12192000" cy="287338"/>
            <a:chOff x="-1800000" y="1800000"/>
            <a:chExt cx="9144000" cy="288000"/>
          </a:xfrm>
        </p:grpSpPr>
        <p:sp>
          <p:nvSpPr>
            <p:cNvPr id="28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9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30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31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32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 sz="quarter"/>
          </p:nvPr>
        </p:nvSpPr>
        <p:spPr>
          <a:xfrm>
            <a:off x="1007535" y="4048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719668" y="1773240"/>
            <a:ext cx="5384800" cy="21859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6307668" y="1773240"/>
            <a:ext cx="5384800" cy="21859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719668" y="4111627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307668" y="4111627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B58515D0-CC9B-45E6-8638-D0BA47A5C576}" type="datetime1">
              <a:rPr lang="zh-TW" altLang="en-US" smtClean="0"/>
              <a:t>2022/5/6</a:t>
            </a:fld>
            <a:endParaRPr lang="en-US" altLang="zh-TW"/>
          </a:p>
        </p:txBody>
      </p:sp>
      <p:sp>
        <p:nvSpPr>
          <p:cNvPr id="3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A5B01CC9-85EE-46D5-B8DF-E526F1FF178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886275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0"/>
          <p:cNvSpPr>
            <a:spLocks noChangeArrowheads="1"/>
          </p:cNvSpPr>
          <p:nvPr/>
        </p:nvSpPr>
        <p:spPr bwMode="auto">
          <a:xfrm>
            <a:off x="0" y="0"/>
            <a:ext cx="12192000" cy="2873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6" name="Rectangle 31"/>
          <p:cNvSpPr>
            <a:spLocks noChangeArrowheads="1"/>
          </p:cNvSpPr>
          <p:nvPr/>
        </p:nvSpPr>
        <p:spPr bwMode="auto">
          <a:xfrm>
            <a:off x="0" y="287338"/>
            <a:ext cx="12192000" cy="900112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  <a:gs pos="5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7" name="Rectangle 34"/>
          <p:cNvSpPr>
            <a:spLocks noChangeArrowheads="1"/>
          </p:cNvSpPr>
          <p:nvPr/>
        </p:nvSpPr>
        <p:spPr bwMode="auto">
          <a:xfrm>
            <a:off x="0" y="6480175"/>
            <a:ext cx="12192000" cy="395288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zh-TW" sz="1800" b="0"/>
          </a:p>
        </p:txBody>
      </p:sp>
      <p:sp>
        <p:nvSpPr>
          <p:cNvPr id="8" name="Text Box 35"/>
          <p:cNvSpPr txBox="1">
            <a:spLocks noChangeArrowheads="1"/>
          </p:cNvSpPr>
          <p:nvPr/>
        </p:nvSpPr>
        <p:spPr bwMode="auto">
          <a:xfrm>
            <a:off x="0" y="0"/>
            <a:ext cx="12192000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TW" sz="2000" b="0" dirty="0">
                <a:solidFill>
                  <a:schemeClr val="bg1"/>
                </a:solidFill>
                <a:latin typeface="Arial Black" pitchFamily="34" charset="0"/>
              </a:rPr>
              <a:t>National Central University 	    </a:t>
            </a:r>
            <a:r>
              <a:rPr lang="en-US" altLang="zh-TW" sz="1800" i="1" dirty="0">
                <a:solidFill>
                  <a:srgbClr val="FFFFFF"/>
                </a:solidFill>
              </a:rPr>
              <a:t>Department of Electrical Engineering</a:t>
            </a:r>
            <a:r>
              <a:rPr lang="en-US" altLang="zh-TW" sz="1800" b="0" i="1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9" name="Picture 40" descr="SP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0175"/>
            <a:ext cx="2863851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群組 6"/>
          <p:cNvGrpSpPr>
            <a:grpSpLocks/>
          </p:cNvGrpSpPr>
          <p:nvPr/>
        </p:nvGrpSpPr>
        <p:grpSpPr bwMode="auto">
          <a:xfrm>
            <a:off x="239185" y="360363"/>
            <a:ext cx="383116" cy="2519362"/>
            <a:chOff x="-1620688" y="288000"/>
            <a:chExt cx="287338" cy="2520000"/>
          </a:xfrm>
        </p:grpSpPr>
        <p:sp>
          <p:nvSpPr>
            <p:cNvPr id="11" name="Line 75"/>
            <p:cNvSpPr>
              <a:spLocks noChangeShapeType="1"/>
            </p:cNvSpPr>
            <p:nvPr/>
          </p:nvSpPr>
          <p:spPr bwMode="auto">
            <a:xfrm>
              <a:off x="-1620688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2" name="Line 80"/>
            <p:cNvSpPr>
              <a:spLocks noChangeShapeType="1"/>
            </p:cNvSpPr>
            <p:nvPr/>
          </p:nvSpPr>
          <p:spPr bwMode="auto">
            <a:xfrm>
              <a:off x="-1548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3" name="Line 81"/>
            <p:cNvSpPr>
              <a:spLocks noChangeShapeType="1"/>
            </p:cNvSpPr>
            <p:nvPr/>
          </p:nvSpPr>
          <p:spPr bwMode="auto">
            <a:xfrm>
              <a:off x="-1476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4" name="Line 82"/>
            <p:cNvSpPr>
              <a:spLocks noChangeShapeType="1"/>
            </p:cNvSpPr>
            <p:nvPr/>
          </p:nvSpPr>
          <p:spPr bwMode="auto">
            <a:xfrm>
              <a:off x="-1404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5" name="Line 83"/>
            <p:cNvSpPr>
              <a:spLocks noChangeShapeType="1"/>
            </p:cNvSpPr>
            <p:nvPr/>
          </p:nvSpPr>
          <p:spPr bwMode="auto">
            <a:xfrm>
              <a:off x="-133335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16" name="Rectangle 39"/>
          <p:cNvSpPr>
            <a:spLocks noChangeArrowheads="1"/>
          </p:cNvSpPr>
          <p:nvPr/>
        </p:nvSpPr>
        <p:spPr bwMode="auto">
          <a:xfrm>
            <a:off x="0" y="1079500"/>
            <a:ext cx="12192000" cy="107950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0" y="5616575"/>
            <a:ext cx="12192000" cy="863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graphicFrame>
        <p:nvGraphicFramePr>
          <p:cNvPr id="18" name="Object 126"/>
          <p:cNvGraphicFramePr>
            <a:graphicFrameLocks noChangeAspect="1"/>
          </p:cNvGraphicFramePr>
          <p:nvPr/>
        </p:nvGraphicFramePr>
        <p:xfrm>
          <a:off x="2927352" y="6516689"/>
          <a:ext cx="8401049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322" name="PhotoImpact" r:id="rId4" imgW="8482540" imgH="368254" progId="PI3.Image">
                  <p:embed/>
                </p:oleObj>
              </mc:Choice>
              <mc:Fallback>
                <p:oleObj name="PhotoImpact" r:id="rId4" imgW="8482540" imgH="368254" progId="PI3.Image">
                  <p:embed/>
                  <p:pic>
                    <p:nvPicPr>
                      <p:cNvPr id="18" name="Object 1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001C69"/>
                          </a:clrFrom>
                          <a:clrTo>
                            <a:srgbClr val="001C69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2" y="6516689"/>
                        <a:ext cx="8401049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群組 7"/>
          <p:cNvGrpSpPr>
            <a:grpSpLocks/>
          </p:cNvGrpSpPr>
          <p:nvPr/>
        </p:nvGrpSpPr>
        <p:grpSpPr bwMode="auto">
          <a:xfrm>
            <a:off x="0" y="576264"/>
            <a:ext cx="12192000" cy="287337"/>
            <a:chOff x="-1800000" y="1800000"/>
            <a:chExt cx="9144000" cy="288000"/>
          </a:xfrm>
        </p:grpSpPr>
        <p:sp>
          <p:nvSpPr>
            <p:cNvPr id="20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1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2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3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4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grpSp>
        <p:nvGrpSpPr>
          <p:cNvPr id="25" name="群組 57"/>
          <p:cNvGrpSpPr>
            <a:grpSpLocks/>
          </p:cNvGrpSpPr>
          <p:nvPr/>
        </p:nvGrpSpPr>
        <p:grpSpPr bwMode="auto">
          <a:xfrm>
            <a:off x="0" y="6048375"/>
            <a:ext cx="12192000" cy="287338"/>
            <a:chOff x="-1800000" y="1800000"/>
            <a:chExt cx="9144000" cy="288000"/>
          </a:xfrm>
        </p:grpSpPr>
        <p:sp>
          <p:nvSpPr>
            <p:cNvPr id="26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7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8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9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30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07535" y="4048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719668" y="1773238"/>
            <a:ext cx="5384800" cy="45259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7668" y="1773238"/>
            <a:ext cx="5384800" cy="45259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1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B1AA5E2B-8AEA-4305-AF94-0E1C39479FED}" type="datetime1">
              <a:rPr lang="zh-TW" altLang="en-US" smtClean="0"/>
              <a:t>2022/5/6</a:t>
            </a:fld>
            <a:endParaRPr lang="en-US" altLang="zh-TW"/>
          </a:p>
        </p:txBody>
      </p:sp>
      <p:sp>
        <p:nvSpPr>
          <p:cNvPr id="32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3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6216E78D-43C1-4B9B-8131-F3C685684D8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0894758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0"/>
          <p:cNvSpPr>
            <a:spLocks noChangeArrowheads="1"/>
          </p:cNvSpPr>
          <p:nvPr/>
        </p:nvSpPr>
        <p:spPr bwMode="auto">
          <a:xfrm>
            <a:off x="0" y="0"/>
            <a:ext cx="12192000" cy="2873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7" name="Rectangle 31"/>
          <p:cNvSpPr>
            <a:spLocks noChangeArrowheads="1"/>
          </p:cNvSpPr>
          <p:nvPr/>
        </p:nvSpPr>
        <p:spPr bwMode="auto">
          <a:xfrm>
            <a:off x="0" y="287338"/>
            <a:ext cx="12192000" cy="900112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  <a:gs pos="5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8" name="Rectangle 34"/>
          <p:cNvSpPr>
            <a:spLocks noChangeArrowheads="1"/>
          </p:cNvSpPr>
          <p:nvPr/>
        </p:nvSpPr>
        <p:spPr bwMode="auto">
          <a:xfrm>
            <a:off x="0" y="6480175"/>
            <a:ext cx="12192000" cy="395288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zh-TW" sz="1800" b="0"/>
          </a:p>
        </p:txBody>
      </p:sp>
      <p:sp>
        <p:nvSpPr>
          <p:cNvPr id="9" name="Text Box 35"/>
          <p:cNvSpPr txBox="1">
            <a:spLocks noChangeArrowheads="1"/>
          </p:cNvSpPr>
          <p:nvPr/>
        </p:nvSpPr>
        <p:spPr bwMode="auto">
          <a:xfrm>
            <a:off x="0" y="0"/>
            <a:ext cx="12192000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TW" sz="2000" b="0" dirty="0">
                <a:solidFill>
                  <a:schemeClr val="bg1"/>
                </a:solidFill>
                <a:latin typeface="Arial Black" pitchFamily="34" charset="0"/>
              </a:rPr>
              <a:t>National Central University 	    </a:t>
            </a:r>
            <a:r>
              <a:rPr lang="en-US" altLang="zh-TW" sz="1800" i="1" dirty="0">
                <a:solidFill>
                  <a:srgbClr val="FFFFFF"/>
                </a:solidFill>
              </a:rPr>
              <a:t>Department of Electrical Engineering</a:t>
            </a:r>
            <a:r>
              <a:rPr lang="en-US" altLang="zh-TW" sz="1800" b="0" i="1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10" name="Picture 40" descr="SP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0175"/>
            <a:ext cx="2863851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群組 6"/>
          <p:cNvGrpSpPr>
            <a:grpSpLocks/>
          </p:cNvGrpSpPr>
          <p:nvPr/>
        </p:nvGrpSpPr>
        <p:grpSpPr bwMode="auto">
          <a:xfrm>
            <a:off x="239185" y="360363"/>
            <a:ext cx="383116" cy="2519362"/>
            <a:chOff x="-1620688" y="288000"/>
            <a:chExt cx="287338" cy="2520000"/>
          </a:xfrm>
        </p:grpSpPr>
        <p:sp>
          <p:nvSpPr>
            <p:cNvPr id="12" name="Line 75"/>
            <p:cNvSpPr>
              <a:spLocks noChangeShapeType="1"/>
            </p:cNvSpPr>
            <p:nvPr/>
          </p:nvSpPr>
          <p:spPr bwMode="auto">
            <a:xfrm>
              <a:off x="-1620688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3" name="Line 80"/>
            <p:cNvSpPr>
              <a:spLocks noChangeShapeType="1"/>
            </p:cNvSpPr>
            <p:nvPr/>
          </p:nvSpPr>
          <p:spPr bwMode="auto">
            <a:xfrm>
              <a:off x="-1548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4" name="Line 81"/>
            <p:cNvSpPr>
              <a:spLocks noChangeShapeType="1"/>
            </p:cNvSpPr>
            <p:nvPr/>
          </p:nvSpPr>
          <p:spPr bwMode="auto">
            <a:xfrm>
              <a:off x="-1476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5" name="Line 82"/>
            <p:cNvSpPr>
              <a:spLocks noChangeShapeType="1"/>
            </p:cNvSpPr>
            <p:nvPr/>
          </p:nvSpPr>
          <p:spPr bwMode="auto">
            <a:xfrm>
              <a:off x="-1404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6" name="Line 83"/>
            <p:cNvSpPr>
              <a:spLocks noChangeShapeType="1"/>
            </p:cNvSpPr>
            <p:nvPr/>
          </p:nvSpPr>
          <p:spPr bwMode="auto">
            <a:xfrm>
              <a:off x="-133335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17" name="Rectangle 39"/>
          <p:cNvSpPr>
            <a:spLocks noChangeArrowheads="1"/>
          </p:cNvSpPr>
          <p:nvPr/>
        </p:nvSpPr>
        <p:spPr bwMode="auto">
          <a:xfrm>
            <a:off x="0" y="1079500"/>
            <a:ext cx="12192000" cy="107950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0" y="5616575"/>
            <a:ext cx="12192000" cy="863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graphicFrame>
        <p:nvGraphicFramePr>
          <p:cNvPr id="19" name="Object 126"/>
          <p:cNvGraphicFramePr>
            <a:graphicFrameLocks noChangeAspect="1"/>
          </p:cNvGraphicFramePr>
          <p:nvPr/>
        </p:nvGraphicFramePr>
        <p:xfrm>
          <a:off x="2927352" y="6516689"/>
          <a:ext cx="8401049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46" name="PhotoImpact" r:id="rId4" imgW="8482540" imgH="368254" progId="PI3.Image">
                  <p:embed/>
                </p:oleObj>
              </mc:Choice>
              <mc:Fallback>
                <p:oleObj name="PhotoImpact" r:id="rId4" imgW="8482540" imgH="368254" progId="PI3.Image">
                  <p:embed/>
                  <p:pic>
                    <p:nvPicPr>
                      <p:cNvPr id="19" name="Object 1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001C69"/>
                          </a:clrFrom>
                          <a:clrTo>
                            <a:srgbClr val="001C69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2" y="6516689"/>
                        <a:ext cx="8401049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" name="群組 7"/>
          <p:cNvGrpSpPr>
            <a:grpSpLocks/>
          </p:cNvGrpSpPr>
          <p:nvPr/>
        </p:nvGrpSpPr>
        <p:grpSpPr bwMode="auto">
          <a:xfrm>
            <a:off x="0" y="576264"/>
            <a:ext cx="12192000" cy="287337"/>
            <a:chOff x="-1800000" y="1800000"/>
            <a:chExt cx="9144000" cy="288000"/>
          </a:xfrm>
        </p:grpSpPr>
        <p:sp>
          <p:nvSpPr>
            <p:cNvPr id="21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2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3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4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5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grpSp>
        <p:nvGrpSpPr>
          <p:cNvPr id="26" name="群組 57"/>
          <p:cNvGrpSpPr>
            <a:grpSpLocks/>
          </p:cNvGrpSpPr>
          <p:nvPr/>
        </p:nvGrpSpPr>
        <p:grpSpPr bwMode="auto">
          <a:xfrm>
            <a:off x="0" y="6048375"/>
            <a:ext cx="12192000" cy="287338"/>
            <a:chOff x="-1800000" y="1800000"/>
            <a:chExt cx="9144000" cy="288000"/>
          </a:xfrm>
        </p:grpSpPr>
        <p:sp>
          <p:nvSpPr>
            <p:cNvPr id="27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8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9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30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31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07535" y="4048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719668" y="1773238"/>
            <a:ext cx="5384800" cy="45259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6307668" y="1773240"/>
            <a:ext cx="5384800" cy="21859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6307668" y="4111627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635E0FF6-0891-4469-BFD1-908F4C58E522}" type="datetime1">
              <a:rPr lang="zh-TW" altLang="en-US" smtClean="0"/>
              <a:t>2022/5/6</a:t>
            </a:fld>
            <a:endParaRPr lang="en-US" altLang="zh-TW"/>
          </a:p>
        </p:txBody>
      </p:sp>
      <p:sp>
        <p:nvSpPr>
          <p:cNvPr id="3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294BE946-F4D8-47CB-BABB-FBC9D799893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9425974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0"/>
          <p:cNvSpPr>
            <a:spLocks noChangeArrowheads="1"/>
          </p:cNvSpPr>
          <p:nvPr/>
        </p:nvSpPr>
        <p:spPr bwMode="auto">
          <a:xfrm>
            <a:off x="0" y="0"/>
            <a:ext cx="12192000" cy="2873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5" name="Rectangle 31"/>
          <p:cNvSpPr>
            <a:spLocks noChangeArrowheads="1"/>
          </p:cNvSpPr>
          <p:nvPr/>
        </p:nvSpPr>
        <p:spPr bwMode="auto">
          <a:xfrm>
            <a:off x="0" y="287338"/>
            <a:ext cx="12192000" cy="900112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  <a:gs pos="5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6" name="Rectangle 34"/>
          <p:cNvSpPr>
            <a:spLocks noChangeArrowheads="1"/>
          </p:cNvSpPr>
          <p:nvPr/>
        </p:nvSpPr>
        <p:spPr bwMode="auto">
          <a:xfrm>
            <a:off x="0" y="6480175"/>
            <a:ext cx="12192000" cy="395288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zh-TW" sz="1800" b="0"/>
          </a:p>
        </p:txBody>
      </p:sp>
      <p:sp>
        <p:nvSpPr>
          <p:cNvPr id="7" name="Text Box 35"/>
          <p:cNvSpPr txBox="1">
            <a:spLocks noChangeArrowheads="1"/>
          </p:cNvSpPr>
          <p:nvPr/>
        </p:nvSpPr>
        <p:spPr bwMode="auto">
          <a:xfrm>
            <a:off x="0" y="0"/>
            <a:ext cx="12192000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TW" sz="2000" b="0" dirty="0">
                <a:solidFill>
                  <a:schemeClr val="bg1"/>
                </a:solidFill>
                <a:latin typeface="Arial Black" pitchFamily="34" charset="0"/>
              </a:rPr>
              <a:t>National Central University 	    </a:t>
            </a:r>
            <a:r>
              <a:rPr lang="en-US" altLang="zh-TW" sz="1800" i="1" dirty="0">
                <a:solidFill>
                  <a:srgbClr val="FFFFFF"/>
                </a:solidFill>
              </a:rPr>
              <a:t>Department of Electrical Engineering</a:t>
            </a:r>
            <a:r>
              <a:rPr lang="en-US" altLang="zh-TW" sz="1800" b="0" i="1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8" name="Picture 40" descr="SP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0175"/>
            <a:ext cx="2863851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群組 6"/>
          <p:cNvGrpSpPr>
            <a:grpSpLocks/>
          </p:cNvGrpSpPr>
          <p:nvPr/>
        </p:nvGrpSpPr>
        <p:grpSpPr bwMode="auto">
          <a:xfrm>
            <a:off x="239185" y="360363"/>
            <a:ext cx="383116" cy="2519362"/>
            <a:chOff x="-1620688" y="288000"/>
            <a:chExt cx="287338" cy="2520000"/>
          </a:xfrm>
        </p:grpSpPr>
        <p:sp>
          <p:nvSpPr>
            <p:cNvPr id="10" name="Line 75"/>
            <p:cNvSpPr>
              <a:spLocks noChangeShapeType="1"/>
            </p:cNvSpPr>
            <p:nvPr/>
          </p:nvSpPr>
          <p:spPr bwMode="auto">
            <a:xfrm>
              <a:off x="-1620688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1" name="Line 80"/>
            <p:cNvSpPr>
              <a:spLocks noChangeShapeType="1"/>
            </p:cNvSpPr>
            <p:nvPr/>
          </p:nvSpPr>
          <p:spPr bwMode="auto">
            <a:xfrm>
              <a:off x="-1548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2" name="Line 81"/>
            <p:cNvSpPr>
              <a:spLocks noChangeShapeType="1"/>
            </p:cNvSpPr>
            <p:nvPr/>
          </p:nvSpPr>
          <p:spPr bwMode="auto">
            <a:xfrm>
              <a:off x="-1476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3" name="Line 82"/>
            <p:cNvSpPr>
              <a:spLocks noChangeShapeType="1"/>
            </p:cNvSpPr>
            <p:nvPr/>
          </p:nvSpPr>
          <p:spPr bwMode="auto">
            <a:xfrm>
              <a:off x="-1404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4" name="Line 83"/>
            <p:cNvSpPr>
              <a:spLocks noChangeShapeType="1"/>
            </p:cNvSpPr>
            <p:nvPr/>
          </p:nvSpPr>
          <p:spPr bwMode="auto">
            <a:xfrm>
              <a:off x="-133335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15" name="Rectangle 39"/>
          <p:cNvSpPr>
            <a:spLocks noChangeArrowheads="1"/>
          </p:cNvSpPr>
          <p:nvPr/>
        </p:nvSpPr>
        <p:spPr bwMode="auto">
          <a:xfrm>
            <a:off x="0" y="1079500"/>
            <a:ext cx="12192000" cy="107950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0" y="5616575"/>
            <a:ext cx="12192000" cy="863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graphicFrame>
        <p:nvGraphicFramePr>
          <p:cNvPr id="17" name="Object 126"/>
          <p:cNvGraphicFramePr>
            <a:graphicFrameLocks noChangeAspect="1"/>
          </p:cNvGraphicFramePr>
          <p:nvPr/>
        </p:nvGraphicFramePr>
        <p:xfrm>
          <a:off x="2927352" y="6516689"/>
          <a:ext cx="8401049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370" name="PhotoImpact" r:id="rId4" imgW="8482540" imgH="368254" progId="PI3.Image">
                  <p:embed/>
                </p:oleObj>
              </mc:Choice>
              <mc:Fallback>
                <p:oleObj name="PhotoImpact" r:id="rId4" imgW="8482540" imgH="368254" progId="PI3.Image">
                  <p:embed/>
                  <p:pic>
                    <p:nvPicPr>
                      <p:cNvPr id="17" name="Object 1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001C69"/>
                          </a:clrFrom>
                          <a:clrTo>
                            <a:srgbClr val="001C69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2" y="6516689"/>
                        <a:ext cx="8401049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群組 7"/>
          <p:cNvGrpSpPr>
            <a:grpSpLocks/>
          </p:cNvGrpSpPr>
          <p:nvPr/>
        </p:nvGrpSpPr>
        <p:grpSpPr bwMode="auto">
          <a:xfrm>
            <a:off x="0" y="576264"/>
            <a:ext cx="12192000" cy="287337"/>
            <a:chOff x="-1800000" y="1800000"/>
            <a:chExt cx="9144000" cy="288000"/>
          </a:xfrm>
        </p:grpSpPr>
        <p:sp>
          <p:nvSpPr>
            <p:cNvPr id="19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0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1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2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3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grpSp>
        <p:nvGrpSpPr>
          <p:cNvPr id="24" name="群組 57"/>
          <p:cNvGrpSpPr>
            <a:grpSpLocks/>
          </p:cNvGrpSpPr>
          <p:nvPr/>
        </p:nvGrpSpPr>
        <p:grpSpPr bwMode="auto">
          <a:xfrm>
            <a:off x="0" y="6048375"/>
            <a:ext cx="12192000" cy="287338"/>
            <a:chOff x="-1800000" y="1800000"/>
            <a:chExt cx="9144000" cy="288000"/>
          </a:xfrm>
        </p:grpSpPr>
        <p:sp>
          <p:nvSpPr>
            <p:cNvPr id="25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6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7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8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9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07535" y="4048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719668" y="1773238"/>
            <a:ext cx="10972800" cy="45259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noProof="0"/>
              <a:t>按一下圖示以新增表格</a:t>
            </a:r>
          </a:p>
        </p:txBody>
      </p:sp>
      <p:sp>
        <p:nvSpPr>
          <p:cNvPr id="3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7FFF730E-0A9C-43D8-8F54-7404F11D2249}" type="datetime1">
              <a:rPr lang="zh-TW" altLang="en-US" smtClean="0"/>
              <a:t>2022/5/6</a:t>
            </a:fld>
            <a:endParaRPr lang="en-US" altLang="zh-TW"/>
          </a:p>
        </p:txBody>
      </p:sp>
      <p:sp>
        <p:nvSpPr>
          <p:cNvPr id="31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2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00E21138-CCF5-42A8-8E4F-626045148EC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684303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0"/>
          <p:cNvSpPr>
            <a:spLocks noChangeArrowheads="1"/>
          </p:cNvSpPr>
          <p:nvPr/>
        </p:nvSpPr>
        <p:spPr bwMode="auto">
          <a:xfrm>
            <a:off x="0" y="0"/>
            <a:ext cx="12192000" cy="2873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4" name="Rectangle 31"/>
          <p:cNvSpPr>
            <a:spLocks noChangeArrowheads="1"/>
          </p:cNvSpPr>
          <p:nvPr/>
        </p:nvSpPr>
        <p:spPr bwMode="auto">
          <a:xfrm>
            <a:off x="0" y="287338"/>
            <a:ext cx="12192000" cy="900112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  <a:gs pos="5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5" name="Rectangle 34"/>
          <p:cNvSpPr>
            <a:spLocks noChangeArrowheads="1"/>
          </p:cNvSpPr>
          <p:nvPr/>
        </p:nvSpPr>
        <p:spPr bwMode="auto">
          <a:xfrm>
            <a:off x="0" y="6480175"/>
            <a:ext cx="12192000" cy="395288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zh-TW" sz="1800" b="0"/>
          </a:p>
        </p:txBody>
      </p:sp>
      <p:sp>
        <p:nvSpPr>
          <p:cNvPr id="6" name="Text Box 35"/>
          <p:cNvSpPr txBox="1">
            <a:spLocks noChangeArrowheads="1"/>
          </p:cNvSpPr>
          <p:nvPr/>
        </p:nvSpPr>
        <p:spPr bwMode="auto">
          <a:xfrm>
            <a:off x="0" y="0"/>
            <a:ext cx="12192000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TW" sz="2000" b="0" dirty="0">
                <a:solidFill>
                  <a:schemeClr val="bg1"/>
                </a:solidFill>
                <a:latin typeface="Arial Black" pitchFamily="34" charset="0"/>
              </a:rPr>
              <a:t>National Central University 	    </a:t>
            </a:r>
            <a:r>
              <a:rPr lang="en-US" altLang="zh-TW" sz="1800" i="1" dirty="0">
                <a:solidFill>
                  <a:srgbClr val="FFFFFF"/>
                </a:solidFill>
              </a:rPr>
              <a:t>Department of Electrical Engineering</a:t>
            </a:r>
            <a:r>
              <a:rPr lang="en-US" altLang="zh-TW" sz="1800" b="0" i="1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7" name="Picture 40" descr="SP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0175"/>
            <a:ext cx="2863851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群組 6"/>
          <p:cNvGrpSpPr>
            <a:grpSpLocks/>
          </p:cNvGrpSpPr>
          <p:nvPr/>
        </p:nvGrpSpPr>
        <p:grpSpPr bwMode="auto">
          <a:xfrm>
            <a:off x="239185" y="360363"/>
            <a:ext cx="383116" cy="2519362"/>
            <a:chOff x="-1620688" y="288000"/>
            <a:chExt cx="287338" cy="2520000"/>
          </a:xfrm>
        </p:grpSpPr>
        <p:sp>
          <p:nvSpPr>
            <p:cNvPr id="9" name="Line 75"/>
            <p:cNvSpPr>
              <a:spLocks noChangeShapeType="1"/>
            </p:cNvSpPr>
            <p:nvPr/>
          </p:nvSpPr>
          <p:spPr bwMode="auto">
            <a:xfrm>
              <a:off x="-1620688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0" name="Line 80"/>
            <p:cNvSpPr>
              <a:spLocks noChangeShapeType="1"/>
            </p:cNvSpPr>
            <p:nvPr/>
          </p:nvSpPr>
          <p:spPr bwMode="auto">
            <a:xfrm>
              <a:off x="-1548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1" name="Line 81"/>
            <p:cNvSpPr>
              <a:spLocks noChangeShapeType="1"/>
            </p:cNvSpPr>
            <p:nvPr/>
          </p:nvSpPr>
          <p:spPr bwMode="auto">
            <a:xfrm>
              <a:off x="-1476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2" name="Line 82"/>
            <p:cNvSpPr>
              <a:spLocks noChangeShapeType="1"/>
            </p:cNvSpPr>
            <p:nvPr/>
          </p:nvSpPr>
          <p:spPr bwMode="auto">
            <a:xfrm>
              <a:off x="-1404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3" name="Line 83"/>
            <p:cNvSpPr>
              <a:spLocks noChangeShapeType="1"/>
            </p:cNvSpPr>
            <p:nvPr/>
          </p:nvSpPr>
          <p:spPr bwMode="auto">
            <a:xfrm>
              <a:off x="-133335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14" name="Rectangle 39"/>
          <p:cNvSpPr>
            <a:spLocks noChangeArrowheads="1"/>
          </p:cNvSpPr>
          <p:nvPr/>
        </p:nvSpPr>
        <p:spPr bwMode="auto">
          <a:xfrm>
            <a:off x="0" y="1079500"/>
            <a:ext cx="12192000" cy="107950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5616575"/>
            <a:ext cx="12192000" cy="863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graphicFrame>
        <p:nvGraphicFramePr>
          <p:cNvPr id="16" name="Object 126"/>
          <p:cNvGraphicFramePr>
            <a:graphicFrameLocks noChangeAspect="1"/>
          </p:cNvGraphicFramePr>
          <p:nvPr/>
        </p:nvGraphicFramePr>
        <p:xfrm>
          <a:off x="2927352" y="6516689"/>
          <a:ext cx="8401049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394" name="PhotoImpact" r:id="rId4" imgW="8482540" imgH="368254" progId="PI3.Image">
                  <p:embed/>
                </p:oleObj>
              </mc:Choice>
              <mc:Fallback>
                <p:oleObj name="PhotoImpact" r:id="rId4" imgW="8482540" imgH="368254" progId="PI3.Image">
                  <p:embed/>
                  <p:pic>
                    <p:nvPicPr>
                      <p:cNvPr id="16" name="Object 1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001C69"/>
                          </a:clrFrom>
                          <a:clrTo>
                            <a:srgbClr val="001C69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2" y="6516689"/>
                        <a:ext cx="8401049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群組 7"/>
          <p:cNvGrpSpPr>
            <a:grpSpLocks/>
          </p:cNvGrpSpPr>
          <p:nvPr/>
        </p:nvGrpSpPr>
        <p:grpSpPr bwMode="auto">
          <a:xfrm>
            <a:off x="0" y="576264"/>
            <a:ext cx="12192000" cy="287337"/>
            <a:chOff x="-1800000" y="1800000"/>
            <a:chExt cx="9144000" cy="288000"/>
          </a:xfrm>
        </p:grpSpPr>
        <p:sp>
          <p:nvSpPr>
            <p:cNvPr id="18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9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0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1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2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grpSp>
        <p:nvGrpSpPr>
          <p:cNvPr id="23" name="群組 57"/>
          <p:cNvGrpSpPr>
            <a:grpSpLocks/>
          </p:cNvGrpSpPr>
          <p:nvPr/>
        </p:nvGrpSpPr>
        <p:grpSpPr bwMode="auto">
          <a:xfrm>
            <a:off x="0" y="6048375"/>
            <a:ext cx="12192000" cy="287338"/>
            <a:chOff x="-1800000" y="1800000"/>
            <a:chExt cx="9144000" cy="288000"/>
          </a:xfrm>
        </p:grpSpPr>
        <p:sp>
          <p:nvSpPr>
            <p:cNvPr id="24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5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6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7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8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07533" y="4048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2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ECFABA9E-EED9-459B-BAB3-3F2178B78AEF}" type="datetime1">
              <a:rPr lang="zh-TW" altLang="en-US" smtClean="0"/>
              <a:t>2022/5/6</a:t>
            </a:fld>
            <a:endParaRPr lang="en-US" altLang="zh-TW"/>
          </a:p>
        </p:txBody>
      </p:sp>
      <p:sp>
        <p:nvSpPr>
          <p:cNvPr id="3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AE8D6E77-16AE-43CB-A713-50843DC0F06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3689338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0"/>
          <p:cNvSpPr>
            <a:spLocks noChangeArrowheads="1"/>
          </p:cNvSpPr>
          <p:nvPr/>
        </p:nvSpPr>
        <p:spPr bwMode="auto">
          <a:xfrm>
            <a:off x="0" y="0"/>
            <a:ext cx="12192000" cy="2873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5" name="Rectangle 31"/>
          <p:cNvSpPr>
            <a:spLocks noChangeArrowheads="1"/>
          </p:cNvSpPr>
          <p:nvPr/>
        </p:nvSpPr>
        <p:spPr bwMode="auto">
          <a:xfrm>
            <a:off x="0" y="287338"/>
            <a:ext cx="12192000" cy="900112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  <a:gs pos="5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6" name="Rectangle 34"/>
          <p:cNvSpPr>
            <a:spLocks noChangeArrowheads="1"/>
          </p:cNvSpPr>
          <p:nvPr/>
        </p:nvSpPr>
        <p:spPr bwMode="auto">
          <a:xfrm>
            <a:off x="0" y="6480175"/>
            <a:ext cx="12192000" cy="395288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zh-TW" sz="1800" b="0"/>
          </a:p>
        </p:txBody>
      </p:sp>
      <p:sp>
        <p:nvSpPr>
          <p:cNvPr id="8" name="Text Box 35"/>
          <p:cNvSpPr txBox="1">
            <a:spLocks noChangeArrowheads="1"/>
          </p:cNvSpPr>
          <p:nvPr/>
        </p:nvSpPr>
        <p:spPr bwMode="auto">
          <a:xfrm>
            <a:off x="0" y="0"/>
            <a:ext cx="12192000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TW" sz="2000" b="0" dirty="0">
                <a:solidFill>
                  <a:schemeClr val="bg1"/>
                </a:solidFill>
                <a:latin typeface="Arial Black" pitchFamily="34" charset="0"/>
              </a:rPr>
              <a:t>National Central University 	    </a:t>
            </a:r>
            <a:r>
              <a:rPr lang="en-US" altLang="zh-TW" sz="1800" i="1" dirty="0">
                <a:solidFill>
                  <a:srgbClr val="FFFFFF"/>
                </a:solidFill>
              </a:rPr>
              <a:t>Department of Electrical Engineering</a:t>
            </a:r>
            <a:r>
              <a:rPr lang="en-US" altLang="zh-TW" sz="1800" b="0" i="1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9" name="Picture 40" descr="SP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0175"/>
            <a:ext cx="2863851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群組 6"/>
          <p:cNvGrpSpPr>
            <a:grpSpLocks/>
          </p:cNvGrpSpPr>
          <p:nvPr/>
        </p:nvGrpSpPr>
        <p:grpSpPr bwMode="auto">
          <a:xfrm>
            <a:off x="239185" y="360363"/>
            <a:ext cx="383116" cy="2519362"/>
            <a:chOff x="-1620688" y="288000"/>
            <a:chExt cx="287338" cy="2520000"/>
          </a:xfrm>
        </p:grpSpPr>
        <p:sp>
          <p:nvSpPr>
            <p:cNvPr id="11" name="Line 75"/>
            <p:cNvSpPr>
              <a:spLocks noChangeShapeType="1"/>
            </p:cNvSpPr>
            <p:nvPr/>
          </p:nvSpPr>
          <p:spPr bwMode="auto">
            <a:xfrm>
              <a:off x="-1620688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2" name="Line 80"/>
            <p:cNvSpPr>
              <a:spLocks noChangeShapeType="1"/>
            </p:cNvSpPr>
            <p:nvPr/>
          </p:nvSpPr>
          <p:spPr bwMode="auto">
            <a:xfrm>
              <a:off x="-1548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3" name="Line 81"/>
            <p:cNvSpPr>
              <a:spLocks noChangeShapeType="1"/>
            </p:cNvSpPr>
            <p:nvPr/>
          </p:nvSpPr>
          <p:spPr bwMode="auto">
            <a:xfrm>
              <a:off x="-1476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4" name="Line 82"/>
            <p:cNvSpPr>
              <a:spLocks noChangeShapeType="1"/>
            </p:cNvSpPr>
            <p:nvPr/>
          </p:nvSpPr>
          <p:spPr bwMode="auto">
            <a:xfrm>
              <a:off x="-1404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5" name="Line 83"/>
            <p:cNvSpPr>
              <a:spLocks noChangeShapeType="1"/>
            </p:cNvSpPr>
            <p:nvPr/>
          </p:nvSpPr>
          <p:spPr bwMode="auto">
            <a:xfrm>
              <a:off x="-133335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16" name="Rectangle 39"/>
          <p:cNvSpPr>
            <a:spLocks noChangeArrowheads="1"/>
          </p:cNvSpPr>
          <p:nvPr/>
        </p:nvSpPr>
        <p:spPr bwMode="auto">
          <a:xfrm>
            <a:off x="0" y="1079500"/>
            <a:ext cx="12192000" cy="107950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0" y="5616575"/>
            <a:ext cx="12192000" cy="863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graphicFrame>
        <p:nvGraphicFramePr>
          <p:cNvPr id="18" name="Object 126"/>
          <p:cNvGraphicFramePr>
            <a:graphicFrameLocks noChangeAspect="1"/>
          </p:cNvGraphicFramePr>
          <p:nvPr/>
        </p:nvGraphicFramePr>
        <p:xfrm>
          <a:off x="2927352" y="6516689"/>
          <a:ext cx="8401049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417" name="PhotoImpact" r:id="rId4" imgW="8482540" imgH="368254" progId="PI3.Image">
                  <p:embed/>
                </p:oleObj>
              </mc:Choice>
              <mc:Fallback>
                <p:oleObj name="PhotoImpact" r:id="rId4" imgW="8482540" imgH="368254" progId="PI3.Image">
                  <p:embed/>
                  <p:pic>
                    <p:nvPicPr>
                      <p:cNvPr id="18" name="Object 1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001C69"/>
                          </a:clrFrom>
                          <a:clrTo>
                            <a:srgbClr val="001C69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2" y="6516689"/>
                        <a:ext cx="8401049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群組 7"/>
          <p:cNvGrpSpPr>
            <a:grpSpLocks/>
          </p:cNvGrpSpPr>
          <p:nvPr/>
        </p:nvGrpSpPr>
        <p:grpSpPr bwMode="auto">
          <a:xfrm>
            <a:off x="0" y="576264"/>
            <a:ext cx="12192000" cy="287337"/>
            <a:chOff x="-1800000" y="1800000"/>
            <a:chExt cx="9144000" cy="288000"/>
          </a:xfrm>
        </p:grpSpPr>
        <p:sp>
          <p:nvSpPr>
            <p:cNvPr id="20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1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2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3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4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grpSp>
        <p:nvGrpSpPr>
          <p:cNvPr id="25" name="群組 57"/>
          <p:cNvGrpSpPr>
            <a:grpSpLocks/>
          </p:cNvGrpSpPr>
          <p:nvPr/>
        </p:nvGrpSpPr>
        <p:grpSpPr bwMode="auto">
          <a:xfrm>
            <a:off x="0" y="6048375"/>
            <a:ext cx="12192000" cy="287338"/>
            <a:chOff x="-1800000" y="1800000"/>
            <a:chExt cx="9144000" cy="288000"/>
          </a:xfrm>
        </p:grpSpPr>
        <p:sp>
          <p:nvSpPr>
            <p:cNvPr id="26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7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8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9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30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188000"/>
            <a:ext cx="12192000" cy="5292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3pPr>
              <a:defRPr sz="2000"/>
            </a:lvl3pPr>
            <a:lvl5pPr>
              <a:defRPr sz="18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0" y="432000"/>
            <a:ext cx="12192000" cy="612000"/>
          </a:xfrm>
          <a:prstGeom prst="rect">
            <a:avLst/>
          </a:prstGeom>
        </p:spPr>
        <p:txBody>
          <a:bodyPr/>
          <a:lstStyle>
            <a:lvl1pPr algn="ctr"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1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374967" y="6443663"/>
            <a:ext cx="912284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fld id="{7752E105-C9CB-49B2-A37A-911276F90D7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74161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1A8042-B53F-4B8A-9428-179B78DD8D22}" type="datetime1">
              <a:rPr lang="zh-TW" altLang="en-US" smtClean="0"/>
              <a:t>2022/5/6</a:t>
            </a:fld>
            <a:endParaRPr lang="zh-TW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595C01-E43F-4FE7-9054-C9F0A0A01B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5863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0E3565-54F8-455A-9CD9-700D3D89B87B}" type="datetime1">
              <a:rPr lang="zh-TW" altLang="en-US" smtClean="0"/>
              <a:t>2022/5/6</a:t>
            </a:fld>
            <a:endParaRPr lang="zh-TW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595C01-E43F-4FE7-9054-C9F0A0A01B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1090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gif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vmlDrawing" Target="../drawings/vmlDrawing1.vml"/><Relationship Id="rId25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oleObject" Target="../embeddings/oleObject4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oleObject" Target="../embeddings/oleObject3.bin"/><Relationship Id="rId28" Type="http://schemas.openxmlformats.org/officeDocument/2006/relationships/image" Target="../media/image6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oleObject" Target="../embeddings/oleObject2.bin"/><Relationship Id="rId27" Type="http://schemas.openxmlformats.org/officeDocument/2006/relationships/image" Target="../media/image5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vmlDrawing" Target="../drawings/vmlDrawing5.v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32" Type="http://schemas.openxmlformats.org/officeDocument/2006/relationships/image" Target="../media/image6.png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oleObject" Target="../embeddings/oleObject9.bin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31" Type="http://schemas.openxmlformats.org/officeDocument/2006/relationships/image" Target="../media/image5.jpeg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image" Target="../media/image3.gif"/><Relationship Id="rId30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26" Type="http://schemas.openxmlformats.org/officeDocument/2006/relationships/image" Target="../media/image6.png"/><Relationship Id="rId3" Type="http://schemas.openxmlformats.org/officeDocument/2006/relationships/slideLayout" Target="../slideLayouts/slideLayout42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oleObject" Target="../embeddings/oleObject32.bin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image" Target="../media/image3.gif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vmlDrawing" Target="../drawings/vmlDrawing28.v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2.xml"/><Relationship Id="rId21" Type="http://schemas.openxmlformats.org/officeDocument/2006/relationships/image" Target="../media/image3.gif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vmlDrawing" Target="../drawings/vmlDrawing46.v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69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oleObject" Target="../embeddings/oleObject50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549275"/>
            <a:ext cx="12192000" cy="1296988"/>
          </a:xfrm>
          <a:prstGeom prst="rect">
            <a:avLst/>
          </a:prstGeom>
          <a:gradFill rotWithShape="1">
            <a:gsLst>
              <a:gs pos="0">
                <a:srgbClr val="33CCCC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txBody>
          <a:bodyPr wrap="none" anchor="ctr"/>
          <a:lstStyle>
            <a:lvl1pPr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 sz="1400"/>
          </a:p>
        </p:txBody>
      </p:sp>
      <p:sp>
        <p:nvSpPr>
          <p:cNvPr id="67481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>
                <a:latin typeface="Arial" charset="0"/>
                <a:ea typeface="新細明體" pitchFamily="18" charset="-120"/>
              </a:defRPr>
            </a:lvl1pPr>
          </a:lstStyle>
          <a:p>
            <a:fld id="{CACBDECD-F05B-4186-8CCC-C7881E7A164D}" type="datetime1">
              <a:rPr lang="zh-TW" altLang="en-US" smtClean="0"/>
              <a:t>2022/5/6</a:t>
            </a:fld>
            <a:endParaRPr lang="zh-TW" altLang="en-US"/>
          </a:p>
        </p:txBody>
      </p:sp>
      <p:sp>
        <p:nvSpPr>
          <p:cNvPr id="67482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>
                <a:latin typeface="Arial" charset="0"/>
                <a:ea typeface="新細明體" pitchFamily="18" charset="-120"/>
              </a:defRPr>
            </a:lvl1pPr>
          </a:lstStyle>
          <a:p>
            <a:endParaRPr lang="zh-TW" altLang="en-US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12192000" cy="260350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txBody>
          <a:bodyPr wrap="none" anchor="ctr"/>
          <a:lstStyle>
            <a:lvl1pPr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 sz="1400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0"/>
            <a:ext cx="12192000" cy="26035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wrap="none" anchor="ctr"/>
          <a:lstStyle>
            <a:lvl1pPr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 sz="140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260350"/>
            <a:ext cx="12192000" cy="358775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33CCCC"/>
              </a:gs>
            </a:gsLst>
            <a:lin ang="5400000" scaled="1"/>
          </a:gradFill>
          <a:ln>
            <a:noFill/>
          </a:ln>
        </p:spPr>
        <p:txBody>
          <a:bodyPr wrap="none" anchor="ctr"/>
          <a:lstStyle>
            <a:lvl1pPr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 sz="1400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6453188"/>
            <a:ext cx="12192000" cy="404812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>
            <a:noFill/>
          </a:ln>
        </p:spPr>
        <p:txBody>
          <a:bodyPr wrap="none" anchor="ctr"/>
          <a:lstStyle>
            <a:lvl1pPr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zh-TW" sz="1800"/>
          </a:p>
        </p:txBody>
      </p:sp>
      <p:sp>
        <p:nvSpPr>
          <p:cNvPr id="67482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/>
            </a:lvl1pPr>
          </a:lstStyle>
          <a:p>
            <a:fld id="{71595C01-E43F-4FE7-9054-C9F0A0A01B70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2159000" y="1"/>
            <a:ext cx="9408584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TW" sz="2000">
                <a:solidFill>
                  <a:schemeClr val="bg1"/>
                </a:solidFill>
                <a:latin typeface="Arial Black" pitchFamily="34" charset="0"/>
              </a:rPr>
              <a:t>National Central University</a:t>
            </a:r>
            <a:endParaRPr lang="en-US" altLang="zh-TW" sz="2000" b="1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6576485" y="333375"/>
            <a:ext cx="5615516" cy="215900"/>
          </a:xfrm>
          <a:prstGeom prst="rect">
            <a:avLst/>
          </a:prstGeom>
          <a:gradFill rotWithShape="1">
            <a:gsLst>
              <a:gs pos="0">
                <a:srgbClr val="33CCCC">
                  <a:alpha val="31000"/>
                </a:srgbClr>
              </a:gs>
              <a:gs pos="100000">
                <a:srgbClr val="FFFFFF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 sz="1400"/>
          </a:p>
        </p:txBody>
      </p:sp>
      <p:sp>
        <p:nvSpPr>
          <p:cNvPr id="1036" name="Text Box 12"/>
          <p:cNvSpPr txBox="1">
            <a:spLocks noChangeArrowheads="1"/>
          </p:cNvSpPr>
          <p:nvPr/>
        </p:nvSpPr>
        <p:spPr bwMode="auto">
          <a:xfrm>
            <a:off x="6527800" y="260351"/>
            <a:ext cx="5664200" cy="3667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TW" sz="1800" b="1" i="1">
                <a:solidFill>
                  <a:srgbClr val="003366"/>
                </a:solidFill>
              </a:rPr>
              <a:t>Department of Electrical Engineering</a:t>
            </a:r>
            <a:r>
              <a:rPr lang="en-US" altLang="zh-TW" sz="1800" i="1">
                <a:solidFill>
                  <a:schemeClr val="bg2"/>
                </a:solidFill>
              </a:rPr>
              <a:t> </a:t>
            </a:r>
          </a:p>
        </p:txBody>
      </p:sp>
      <p:pic>
        <p:nvPicPr>
          <p:cNvPr id="1037" name="Picture 13" descr="SPED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53188"/>
            <a:ext cx="2927351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8" name="Group 14"/>
          <p:cNvGrpSpPr>
            <a:grpSpLocks/>
          </p:cNvGrpSpPr>
          <p:nvPr/>
        </p:nvGrpSpPr>
        <p:grpSpPr bwMode="auto">
          <a:xfrm rot="-5400000">
            <a:off x="5952331" y="-5044281"/>
            <a:ext cx="287338" cy="12192000"/>
            <a:chOff x="5330" y="3385"/>
            <a:chExt cx="181" cy="935"/>
          </a:xfrm>
        </p:grpSpPr>
        <p:sp>
          <p:nvSpPr>
            <p:cNvPr id="1072" name="Line 15"/>
            <p:cNvSpPr>
              <a:spLocks noChangeShapeType="1"/>
            </p:cNvSpPr>
            <p:nvPr/>
          </p:nvSpPr>
          <p:spPr bwMode="auto">
            <a:xfrm>
              <a:off x="5311" y="3385"/>
              <a:ext cx="0" cy="93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073" name="Line 16"/>
            <p:cNvSpPr>
              <a:spLocks noChangeShapeType="1"/>
            </p:cNvSpPr>
            <p:nvPr/>
          </p:nvSpPr>
          <p:spPr bwMode="auto">
            <a:xfrm>
              <a:off x="5356" y="4020"/>
              <a:ext cx="0" cy="3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074" name="Line 17"/>
            <p:cNvSpPr>
              <a:spLocks noChangeShapeType="1"/>
            </p:cNvSpPr>
            <p:nvPr/>
          </p:nvSpPr>
          <p:spPr bwMode="auto">
            <a:xfrm>
              <a:off x="5401" y="4020"/>
              <a:ext cx="0" cy="3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075" name="Line 18"/>
            <p:cNvSpPr>
              <a:spLocks noChangeShapeType="1"/>
            </p:cNvSpPr>
            <p:nvPr/>
          </p:nvSpPr>
          <p:spPr bwMode="auto">
            <a:xfrm>
              <a:off x="5447" y="4020"/>
              <a:ext cx="0" cy="3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076" name="Line 19"/>
            <p:cNvSpPr>
              <a:spLocks noChangeShapeType="1"/>
            </p:cNvSpPr>
            <p:nvPr/>
          </p:nvSpPr>
          <p:spPr bwMode="auto">
            <a:xfrm>
              <a:off x="5492" y="4020"/>
              <a:ext cx="0" cy="3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077" name="Line 20"/>
            <p:cNvSpPr>
              <a:spLocks noChangeShapeType="1"/>
            </p:cNvSpPr>
            <p:nvPr/>
          </p:nvSpPr>
          <p:spPr bwMode="auto">
            <a:xfrm>
              <a:off x="5356" y="3385"/>
              <a:ext cx="0" cy="93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078" name="Line 21"/>
            <p:cNvSpPr>
              <a:spLocks noChangeShapeType="1"/>
            </p:cNvSpPr>
            <p:nvPr/>
          </p:nvSpPr>
          <p:spPr bwMode="auto">
            <a:xfrm>
              <a:off x="5401" y="3385"/>
              <a:ext cx="0" cy="93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079" name="Line 22"/>
            <p:cNvSpPr>
              <a:spLocks noChangeShapeType="1"/>
            </p:cNvSpPr>
            <p:nvPr/>
          </p:nvSpPr>
          <p:spPr bwMode="auto">
            <a:xfrm>
              <a:off x="5447" y="3385"/>
              <a:ext cx="0" cy="93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080" name="Line 23"/>
            <p:cNvSpPr>
              <a:spLocks noChangeShapeType="1"/>
            </p:cNvSpPr>
            <p:nvPr/>
          </p:nvSpPr>
          <p:spPr bwMode="auto">
            <a:xfrm>
              <a:off x="5492" y="3385"/>
              <a:ext cx="0" cy="93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1039" name="AutoShape 24"/>
          <p:cNvSpPr>
            <a:spLocks noChangeArrowheads="1"/>
          </p:cNvSpPr>
          <p:nvPr/>
        </p:nvSpPr>
        <p:spPr bwMode="auto">
          <a:xfrm rot="10800000">
            <a:off x="814918" y="908050"/>
            <a:ext cx="673100" cy="433388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txBody>
          <a:bodyPr wrap="none" anchor="ctr"/>
          <a:lstStyle>
            <a:lvl1pPr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 sz="1400"/>
          </a:p>
        </p:txBody>
      </p:sp>
      <p:grpSp>
        <p:nvGrpSpPr>
          <p:cNvPr id="1040" name="Group 25"/>
          <p:cNvGrpSpPr>
            <a:grpSpLocks/>
          </p:cNvGrpSpPr>
          <p:nvPr/>
        </p:nvGrpSpPr>
        <p:grpSpPr bwMode="auto">
          <a:xfrm>
            <a:off x="334434" y="333375"/>
            <a:ext cx="383117" cy="2636838"/>
            <a:chOff x="5330" y="3385"/>
            <a:chExt cx="181" cy="935"/>
          </a:xfrm>
        </p:grpSpPr>
        <p:sp>
          <p:nvSpPr>
            <p:cNvPr id="1063" name="Line 26"/>
            <p:cNvSpPr>
              <a:spLocks noChangeShapeType="1"/>
            </p:cNvSpPr>
            <p:nvPr/>
          </p:nvSpPr>
          <p:spPr bwMode="auto">
            <a:xfrm>
              <a:off x="5330" y="3385"/>
              <a:ext cx="0" cy="93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064" name="Line 27"/>
            <p:cNvSpPr>
              <a:spLocks noChangeShapeType="1"/>
            </p:cNvSpPr>
            <p:nvPr/>
          </p:nvSpPr>
          <p:spPr bwMode="auto">
            <a:xfrm>
              <a:off x="5375" y="4020"/>
              <a:ext cx="0" cy="3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065" name="Line 28"/>
            <p:cNvSpPr>
              <a:spLocks noChangeShapeType="1"/>
            </p:cNvSpPr>
            <p:nvPr/>
          </p:nvSpPr>
          <p:spPr bwMode="auto">
            <a:xfrm>
              <a:off x="5420" y="4020"/>
              <a:ext cx="0" cy="3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066" name="Line 29"/>
            <p:cNvSpPr>
              <a:spLocks noChangeShapeType="1"/>
            </p:cNvSpPr>
            <p:nvPr/>
          </p:nvSpPr>
          <p:spPr bwMode="auto">
            <a:xfrm>
              <a:off x="5466" y="4020"/>
              <a:ext cx="0" cy="3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067" name="Line 30"/>
            <p:cNvSpPr>
              <a:spLocks noChangeShapeType="1"/>
            </p:cNvSpPr>
            <p:nvPr/>
          </p:nvSpPr>
          <p:spPr bwMode="auto">
            <a:xfrm>
              <a:off x="5511" y="4020"/>
              <a:ext cx="0" cy="3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068" name="Line 31"/>
            <p:cNvSpPr>
              <a:spLocks noChangeShapeType="1"/>
            </p:cNvSpPr>
            <p:nvPr/>
          </p:nvSpPr>
          <p:spPr bwMode="auto">
            <a:xfrm>
              <a:off x="5375" y="3385"/>
              <a:ext cx="0" cy="93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069" name="Line 32"/>
            <p:cNvSpPr>
              <a:spLocks noChangeShapeType="1"/>
            </p:cNvSpPr>
            <p:nvPr/>
          </p:nvSpPr>
          <p:spPr bwMode="auto">
            <a:xfrm>
              <a:off x="5420" y="3385"/>
              <a:ext cx="0" cy="93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070" name="Line 33"/>
            <p:cNvSpPr>
              <a:spLocks noChangeShapeType="1"/>
            </p:cNvSpPr>
            <p:nvPr/>
          </p:nvSpPr>
          <p:spPr bwMode="auto">
            <a:xfrm>
              <a:off x="5466" y="3385"/>
              <a:ext cx="0" cy="93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071" name="Line 34"/>
            <p:cNvSpPr>
              <a:spLocks noChangeShapeType="1"/>
            </p:cNvSpPr>
            <p:nvPr/>
          </p:nvSpPr>
          <p:spPr bwMode="auto">
            <a:xfrm>
              <a:off x="5511" y="3385"/>
              <a:ext cx="0" cy="93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pic>
        <p:nvPicPr>
          <p:cNvPr id="1041" name="Picture 35" descr="未命名 - 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256367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2" name="Rectangle 36"/>
          <p:cNvSpPr>
            <a:spLocks noChangeArrowheads="1"/>
          </p:cNvSpPr>
          <p:nvPr/>
        </p:nvSpPr>
        <p:spPr bwMode="auto">
          <a:xfrm>
            <a:off x="0" y="1628776"/>
            <a:ext cx="12192000" cy="144463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 sz="1400"/>
          </a:p>
        </p:txBody>
      </p:sp>
      <p:sp>
        <p:nvSpPr>
          <p:cNvPr id="2" name="Rectangle 37"/>
          <p:cNvSpPr>
            <a:spLocks noChangeArrowheads="1"/>
          </p:cNvSpPr>
          <p:nvPr/>
        </p:nvSpPr>
        <p:spPr bwMode="auto">
          <a:xfrm>
            <a:off x="0" y="5589588"/>
            <a:ext cx="12192000" cy="863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CCCC"/>
              </a:gs>
            </a:gsLst>
            <a:lin ang="5400000" scaled="1"/>
          </a:gradFill>
          <a:ln>
            <a:noFill/>
          </a:ln>
        </p:spPr>
        <p:txBody>
          <a:bodyPr wrap="none" anchor="ctr"/>
          <a:lstStyle>
            <a:lvl1pPr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 sz="1400"/>
          </a:p>
        </p:txBody>
      </p:sp>
      <p:sp>
        <p:nvSpPr>
          <p:cNvPr id="1044" name="Rectangle 38"/>
          <p:cNvSpPr>
            <a:spLocks noGrp="1" noChangeArrowheads="1"/>
          </p:cNvSpPr>
          <p:nvPr>
            <p:ph type="title"/>
          </p:nvPr>
        </p:nvSpPr>
        <p:spPr bwMode="auto">
          <a:xfrm>
            <a:off x="1007533" y="404813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grpSp>
        <p:nvGrpSpPr>
          <p:cNvPr id="1045" name="Group 39"/>
          <p:cNvGrpSpPr>
            <a:grpSpLocks/>
          </p:cNvGrpSpPr>
          <p:nvPr/>
        </p:nvGrpSpPr>
        <p:grpSpPr bwMode="auto">
          <a:xfrm>
            <a:off x="0" y="1700214"/>
            <a:ext cx="12192000" cy="4103687"/>
            <a:chOff x="113" y="1026"/>
            <a:chExt cx="5556" cy="2470"/>
          </a:xfrm>
        </p:grpSpPr>
        <p:graphicFrame>
          <p:nvGraphicFramePr>
            <p:cNvPr id="1059" name="Object 40"/>
            <p:cNvGraphicFramePr>
              <a:graphicFrameLocks noChangeAspect="1"/>
            </p:cNvGraphicFramePr>
            <p:nvPr/>
          </p:nvGraphicFramePr>
          <p:xfrm>
            <a:off x="1474" y="1026"/>
            <a:ext cx="1573" cy="24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263" name="PhotoImpact" r:id="rId20" imgW="3136508" imgH="4926984" progId="PI3.Image">
                    <p:embed/>
                  </p:oleObj>
                </mc:Choice>
                <mc:Fallback>
                  <p:oleObj name="PhotoImpact" r:id="rId20" imgW="3136508" imgH="4926984" progId="PI3.Imag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74" y="1026"/>
                          <a:ext cx="1573" cy="24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60" name="Object 41"/>
            <p:cNvGraphicFramePr>
              <a:graphicFrameLocks noChangeAspect="1"/>
            </p:cNvGraphicFramePr>
            <p:nvPr/>
          </p:nvGraphicFramePr>
          <p:xfrm>
            <a:off x="3016" y="1026"/>
            <a:ext cx="1573" cy="24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264" name="PhotoImpact" r:id="rId22" imgW="3136508" imgH="4926984" progId="PI3.Image">
                    <p:embed/>
                  </p:oleObj>
                </mc:Choice>
                <mc:Fallback>
                  <p:oleObj name="PhotoImpact" r:id="rId22" imgW="3136508" imgH="4926984" progId="PI3.Imag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16" y="1026"/>
                          <a:ext cx="1573" cy="24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61" name="Object 42"/>
            <p:cNvGraphicFramePr>
              <a:graphicFrameLocks noChangeAspect="1"/>
            </p:cNvGraphicFramePr>
            <p:nvPr/>
          </p:nvGraphicFramePr>
          <p:xfrm>
            <a:off x="4558" y="1026"/>
            <a:ext cx="1111" cy="24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265" name="PhotoImpact" r:id="rId23" imgW="3136508" imgH="4926984" progId="PI3.Image">
                    <p:embed/>
                  </p:oleObj>
                </mc:Choice>
                <mc:Fallback>
                  <p:oleObj name="PhotoImpact" r:id="rId23" imgW="3136508" imgH="4926984" progId="PI3.Imag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r="29370"/>
                        <a:stretch>
                          <a:fillRect/>
                        </a:stretch>
                      </p:blipFill>
                      <p:spPr bwMode="auto">
                        <a:xfrm>
                          <a:off x="4558" y="1026"/>
                          <a:ext cx="1111" cy="24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62" name="Object 43"/>
            <p:cNvGraphicFramePr>
              <a:graphicFrameLocks noChangeAspect="1"/>
            </p:cNvGraphicFramePr>
            <p:nvPr/>
          </p:nvGraphicFramePr>
          <p:xfrm>
            <a:off x="113" y="1026"/>
            <a:ext cx="1459" cy="24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0266" name="PhotoImpact" r:id="rId24" imgW="3136508" imgH="4926984" progId="PI3.Image">
                    <p:embed/>
                  </p:oleObj>
                </mc:Choice>
                <mc:Fallback>
                  <p:oleObj name="PhotoImpact" r:id="rId24" imgW="3136508" imgH="4926984" progId="PI3.Imag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7248"/>
                        <a:stretch>
                          <a:fillRect/>
                        </a:stretch>
                      </p:blipFill>
                      <p:spPr bwMode="auto">
                        <a:xfrm>
                          <a:off x="113" y="1026"/>
                          <a:ext cx="1459" cy="24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46" name="Rectangle 4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9667" y="1773238"/>
            <a:ext cx="10972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grpSp>
        <p:nvGrpSpPr>
          <p:cNvPr id="1047" name="Group 45"/>
          <p:cNvGrpSpPr>
            <a:grpSpLocks/>
          </p:cNvGrpSpPr>
          <p:nvPr/>
        </p:nvGrpSpPr>
        <p:grpSpPr bwMode="auto">
          <a:xfrm rot="-5400000">
            <a:off x="5952331" y="-75406"/>
            <a:ext cx="287338" cy="12192000"/>
            <a:chOff x="5330" y="3385"/>
            <a:chExt cx="181" cy="935"/>
          </a:xfrm>
        </p:grpSpPr>
        <p:sp>
          <p:nvSpPr>
            <p:cNvPr id="1050" name="Line 46"/>
            <p:cNvSpPr>
              <a:spLocks noChangeShapeType="1"/>
            </p:cNvSpPr>
            <p:nvPr/>
          </p:nvSpPr>
          <p:spPr bwMode="auto">
            <a:xfrm>
              <a:off x="5311" y="3385"/>
              <a:ext cx="0" cy="93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051" name="Line 47"/>
            <p:cNvSpPr>
              <a:spLocks noChangeShapeType="1"/>
            </p:cNvSpPr>
            <p:nvPr/>
          </p:nvSpPr>
          <p:spPr bwMode="auto">
            <a:xfrm>
              <a:off x="5356" y="4020"/>
              <a:ext cx="0" cy="3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052" name="Line 48"/>
            <p:cNvSpPr>
              <a:spLocks noChangeShapeType="1"/>
            </p:cNvSpPr>
            <p:nvPr/>
          </p:nvSpPr>
          <p:spPr bwMode="auto">
            <a:xfrm>
              <a:off x="5401" y="4020"/>
              <a:ext cx="0" cy="3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053" name="Line 49"/>
            <p:cNvSpPr>
              <a:spLocks noChangeShapeType="1"/>
            </p:cNvSpPr>
            <p:nvPr/>
          </p:nvSpPr>
          <p:spPr bwMode="auto">
            <a:xfrm>
              <a:off x="5447" y="4020"/>
              <a:ext cx="0" cy="3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054" name="Line 50"/>
            <p:cNvSpPr>
              <a:spLocks noChangeShapeType="1"/>
            </p:cNvSpPr>
            <p:nvPr/>
          </p:nvSpPr>
          <p:spPr bwMode="auto">
            <a:xfrm>
              <a:off x="5492" y="4020"/>
              <a:ext cx="0" cy="3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055" name="Line 51"/>
            <p:cNvSpPr>
              <a:spLocks noChangeShapeType="1"/>
            </p:cNvSpPr>
            <p:nvPr/>
          </p:nvSpPr>
          <p:spPr bwMode="auto">
            <a:xfrm>
              <a:off x="5356" y="3385"/>
              <a:ext cx="0" cy="93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056" name="Line 52"/>
            <p:cNvSpPr>
              <a:spLocks noChangeShapeType="1"/>
            </p:cNvSpPr>
            <p:nvPr/>
          </p:nvSpPr>
          <p:spPr bwMode="auto">
            <a:xfrm>
              <a:off x="5401" y="3385"/>
              <a:ext cx="0" cy="93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057" name="Line 53"/>
            <p:cNvSpPr>
              <a:spLocks noChangeShapeType="1"/>
            </p:cNvSpPr>
            <p:nvPr/>
          </p:nvSpPr>
          <p:spPr bwMode="auto">
            <a:xfrm>
              <a:off x="5447" y="3385"/>
              <a:ext cx="0" cy="93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058" name="Line 54"/>
            <p:cNvSpPr>
              <a:spLocks noChangeShapeType="1"/>
            </p:cNvSpPr>
            <p:nvPr/>
          </p:nvSpPr>
          <p:spPr bwMode="auto">
            <a:xfrm>
              <a:off x="5492" y="3385"/>
              <a:ext cx="0" cy="93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graphicFrame>
        <p:nvGraphicFramePr>
          <p:cNvPr id="1048" name="Object 55"/>
          <p:cNvGraphicFramePr>
            <a:graphicFrameLocks noChangeAspect="1"/>
          </p:cNvGraphicFramePr>
          <p:nvPr/>
        </p:nvGraphicFramePr>
        <p:xfrm>
          <a:off x="2927351" y="6524626"/>
          <a:ext cx="8257116" cy="28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267" name="PhotoImpact" r:id="rId25" imgW="8482540" imgH="368254" progId="PI3.Image">
                  <p:embed/>
                </p:oleObj>
              </mc:Choice>
              <mc:Fallback>
                <p:oleObj name="PhotoImpact" r:id="rId25" imgW="8482540" imgH="368254" progId="PI3.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clrChange>
                          <a:clrFrom>
                            <a:srgbClr val="001C69"/>
                          </a:clrFrom>
                          <a:clrTo>
                            <a:srgbClr val="001C69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1" y="6524626"/>
                        <a:ext cx="8257116" cy="284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49" name="Picture 56" descr="未命名 - 2"/>
          <p:cNvPicPr>
            <a:picLocks noChangeAspect="1" noChangeArrowheads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9" t="3796" r="14021" b="50000"/>
          <a:stretch>
            <a:fillRect/>
          </a:stretch>
        </p:blipFill>
        <p:spPr bwMode="auto">
          <a:xfrm>
            <a:off x="1" y="836613"/>
            <a:ext cx="1200151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9591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735" r:id="rId13"/>
    <p:sldLayoutId id="2147483736" r:id="rId14"/>
    <p:sldLayoutId id="2147483737" r:id="rId15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rgbClr val="FF33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rgbClr val="FF3300"/>
          </a:solidFill>
          <a:latin typeface="Arial Black" pitchFamily="34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rgbClr val="FF3300"/>
          </a:solidFill>
          <a:latin typeface="Arial Black" pitchFamily="34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rgbClr val="FF3300"/>
          </a:solidFill>
          <a:latin typeface="Arial Black" pitchFamily="34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rgbClr val="FF3300"/>
          </a:solidFill>
          <a:latin typeface="Arial Black" pitchFamily="34" charset="0"/>
          <a:ea typeface="新細明體" pitchFamily="18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rgbClr val="FF3300"/>
          </a:solidFill>
          <a:latin typeface="Arial Black" pitchFamily="34" charset="0"/>
          <a:ea typeface="新細明體" pitchFamily="18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rgbClr val="FF3300"/>
          </a:solidFill>
          <a:latin typeface="Arial Black" pitchFamily="34" charset="0"/>
          <a:ea typeface="新細明體" pitchFamily="18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rgbClr val="FF3300"/>
          </a:solidFill>
          <a:latin typeface="Arial Black" pitchFamily="34" charset="0"/>
          <a:ea typeface="新細明體" pitchFamily="18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rgbClr val="FF3300"/>
          </a:solidFill>
          <a:latin typeface="Arial Black" pitchFamily="34" charset="0"/>
          <a:ea typeface="新細明體" pitchFamily="18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Blip>
          <a:blip r:embed="rId28"/>
        </a:buBlip>
        <a:defRPr kumimoji="1" sz="32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Blip>
          <a:blip r:embed="rId28"/>
        </a:buBlip>
        <a:defRPr kumimoji="1" sz="2800" b="1">
          <a:solidFill>
            <a:srgbClr val="006699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Blip>
          <a:blip r:embed="rId28"/>
        </a:buBlip>
        <a:defRPr kumimoji="1" sz="2400" b="1">
          <a:solidFill>
            <a:srgbClr val="33CCCC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Blip>
          <a:blip r:embed="rId28"/>
        </a:buBlip>
        <a:defRPr kumimoji="1" sz="2000" b="1">
          <a:solidFill>
            <a:srgbClr val="66FFFF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Blip>
          <a:blip r:embed="rId28"/>
        </a:buBlip>
        <a:defRPr kumimoji="1" sz="2000" b="1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Blip>
          <a:blip r:embed="rId28"/>
        </a:buBlip>
        <a:defRPr kumimoji="1"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Blip>
          <a:blip r:embed="rId28"/>
        </a:buBlip>
        <a:defRPr kumimoji="1"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Blip>
          <a:blip r:embed="rId28"/>
        </a:buBlip>
        <a:defRPr kumimoji="1"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Blip>
          <a:blip r:embed="rId28"/>
        </a:buBlip>
        <a:defRPr kumimoji="1"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30"/>
          <p:cNvSpPr>
            <a:spLocks noChangeArrowheads="1"/>
          </p:cNvSpPr>
          <p:nvPr/>
        </p:nvSpPr>
        <p:spPr bwMode="auto">
          <a:xfrm>
            <a:off x="0" y="0"/>
            <a:ext cx="12192000" cy="2873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1031" name="Rectangle 31"/>
          <p:cNvSpPr>
            <a:spLocks noChangeArrowheads="1"/>
          </p:cNvSpPr>
          <p:nvPr/>
        </p:nvSpPr>
        <p:spPr bwMode="auto">
          <a:xfrm>
            <a:off x="0" y="287339"/>
            <a:ext cx="12192000" cy="1368425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  <a:gs pos="5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1032" name="Rectangle 34"/>
          <p:cNvSpPr>
            <a:spLocks noChangeArrowheads="1"/>
          </p:cNvSpPr>
          <p:nvPr/>
        </p:nvSpPr>
        <p:spPr bwMode="auto">
          <a:xfrm>
            <a:off x="0" y="6480175"/>
            <a:ext cx="12192000" cy="395288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zh-TW" sz="1800" b="0"/>
          </a:p>
        </p:txBody>
      </p:sp>
      <p:pic>
        <p:nvPicPr>
          <p:cNvPr id="1029" name="Picture 40" descr="SPED"/>
          <p:cNvPicPr>
            <a:picLocks noChangeAspect="1" noChangeArrowheads="1" noCrop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0175"/>
            <a:ext cx="2863851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群組 6"/>
          <p:cNvGrpSpPr>
            <a:grpSpLocks/>
          </p:cNvGrpSpPr>
          <p:nvPr/>
        </p:nvGrpSpPr>
        <p:grpSpPr bwMode="auto">
          <a:xfrm>
            <a:off x="239185" y="360363"/>
            <a:ext cx="383116" cy="2519362"/>
            <a:chOff x="-1620688" y="288000"/>
            <a:chExt cx="287338" cy="2520000"/>
          </a:xfrm>
        </p:grpSpPr>
        <p:sp>
          <p:nvSpPr>
            <p:cNvPr id="1051" name="Line 75"/>
            <p:cNvSpPr>
              <a:spLocks noChangeShapeType="1"/>
            </p:cNvSpPr>
            <p:nvPr/>
          </p:nvSpPr>
          <p:spPr bwMode="auto">
            <a:xfrm>
              <a:off x="-1620688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052" name="Line 80"/>
            <p:cNvSpPr>
              <a:spLocks noChangeShapeType="1"/>
            </p:cNvSpPr>
            <p:nvPr/>
          </p:nvSpPr>
          <p:spPr bwMode="auto">
            <a:xfrm>
              <a:off x="-1548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053" name="Line 81"/>
            <p:cNvSpPr>
              <a:spLocks noChangeShapeType="1"/>
            </p:cNvSpPr>
            <p:nvPr/>
          </p:nvSpPr>
          <p:spPr bwMode="auto">
            <a:xfrm>
              <a:off x="-1476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054" name="Line 82"/>
            <p:cNvSpPr>
              <a:spLocks noChangeShapeType="1"/>
            </p:cNvSpPr>
            <p:nvPr/>
          </p:nvSpPr>
          <p:spPr bwMode="auto">
            <a:xfrm>
              <a:off x="-1404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055" name="Line 83"/>
            <p:cNvSpPr>
              <a:spLocks noChangeShapeType="1"/>
            </p:cNvSpPr>
            <p:nvPr/>
          </p:nvSpPr>
          <p:spPr bwMode="auto">
            <a:xfrm>
              <a:off x="-133335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5616575"/>
            <a:ext cx="12192000" cy="863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graphicFrame>
        <p:nvGraphicFramePr>
          <p:cNvPr id="3" name="Object 126"/>
          <p:cNvGraphicFramePr>
            <a:graphicFrameLocks noChangeAspect="1"/>
          </p:cNvGraphicFramePr>
          <p:nvPr/>
        </p:nvGraphicFramePr>
        <p:xfrm>
          <a:off x="2927352" y="6516689"/>
          <a:ext cx="8401049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75" name="PhotoImpact" r:id="rId28" imgW="8482540" imgH="368254" progId="PI3.Image">
                  <p:embed/>
                </p:oleObj>
              </mc:Choice>
              <mc:Fallback>
                <p:oleObj name="PhotoImpact" r:id="rId28" imgW="8482540" imgH="368254" progId="PI3.Image">
                  <p:embed/>
                  <p:pic>
                    <p:nvPicPr>
                      <p:cNvPr id="3" name="Object 1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clrChange>
                          <a:clrFrom>
                            <a:srgbClr val="001C69"/>
                          </a:clrFrom>
                          <a:clrTo>
                            <a:srgbClr val="001C69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2" y="6516689"/>
                        <a:ext cx="8401049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33" name="群組 7"/>
          <p:cNvGrpSpPr>
            <a:grpSpLocks/>
          </p:cNvGrpSpPr>
          <p:nvPr/>
        </p:nvGrpSpPr>
        <p:grpSpPr bwMode="auto">
          <a:xfrm>
            <a:off x="0" y="576264"/>
            <a:ext cx="12192000" cy="287337"/>
            <a:chOff x="-1800000" y="1800000"/>
            <a:chExt cx="9144000" cy="288000"/>
          </a:xfrm>
        </p:grpSpPr>
        <p:sp>
          <p:nvSpPr>
            <p:cNvPr id="1046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047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048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049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050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grpSp>
        <p:nvGrpSpPr>
          <p:cNvPr id="1034" name="群組 57"/>
          <p:cNvGrpSpPr>
            <a:grpSpLocks/>
          </p:cNvGrpSpPr>
          <p:nvPr/>
        </p:nvGrpSpPr>
        <p:grpSpPr bwMode="auto">
          <a:xfrm>
            <a:off x="0" y="6048375"/>
            <a:ext cx="12192000" cy="287338"/>
            <a:chOff x="-1800000" y="1800000"/>
            <a:chExt cx="9144000" cy="288000"/>
          </a:xfrm>
        </p:grpSpPr>
        <p:sp>
          <p:nvSpPr>
            <p:cNvPr id="1041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042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043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044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1045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73" name="AutoShape 73"/>
          <p:cNvSpPr>
            <a:spLocks noChangeArrowheads="1"/>
          </p:cNvSpPr>
          <p:nvPr/>
        </p:nvSpPr>
        <p:spPr bwMode="auto">
          <a:xfrm rot="10800000">
            <a:off x="814918" y="908050"/>
            <a:ext cx="673100" cy="433388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pic>
        <p:nvPicPr>
          <p:cNvPr id="1036" name="Picture 28" descr="未命名 - 4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292351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27" descr="未命名 - 2"/>
          <p:cNvPicPr>
            <a:picLocks noChangeAspect="1" noChangeArrowheads="1"/>
          </p:cNvPicPr>
          <p:nvPr/>
        </p:nvPicPr>
        <p:blipFill>
          <a:blip r:embed="rId3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9" t="3796" r="14021" b="50000"/>
          <a:stretch>
            <a:fillRect/>
          </a:stretch>
        </p:blipFill>
        <p:spPr bwMode="auto">
          <a:xfrm>
            <a:off x="-143933" y="863601"/>
            <a:ext cx="1200151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Text Box 35"/>
          <p:cNvSpPr txBox="1">
            <a:spLocks noChangeArrowheads="1"/>
          </p:cNvSpPr>
          <p:nvPr/>
        </p:nvSpPr>
        <p:spPr bwMode="auto">
          <a:xfrm>
            <a:off x="2159000" y="0"/>
            <a:ext cx="9408584" cy="4000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TW" sz="2000" b="0" dirty="0">
                <a:solidFill>
                  <a:schemeClr val="bg1"/>
                </a:solidFill>
                <a:latin typeface="Arial Black" pitchFamily="34" charset="0"/>
              </a:rPr>
              <a:t>National Central University</a:t>
            </a:r>
            <a:endParaRPr lang="en-US" altLang="zh-TW" sz="20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78" name="Rectangle 37"/>
          <p:cNvSpPr>
            <a:spLocks noChangeArrowheads="1"/>
          </p:cNvSpPr>
          <p:nvPr/>
        </p:nvSpPr>
        <p:spPr bwMode="auto">
          <a:xfrm>
            <a:off x="6576485" y="333375"/>
            <a:ext cx="5615516" cy="215900"/>
          </a:xfrm>
          <a:prstGeom prst="rect">
            <a:avLst/>
          </a:prstGeom>
          <a:gradFill rotWithShape="1">
            <a:gsLst>
              <a:gs pos="0">
                <a:srgbClr val="33CCCC">
                  <a:alpha val="31000"/>
                </a:srgbClr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79" name="Text Box 38"/>
          <p:cNvSpPr txBox="1">
            <a:spLocks noChangeArrowheads="1"/>
          </p:cNvSpPr>
          <p:nvPr/>
        </p:nvSpPr>
        <p:spPr bwMode="auto">
          <a:xfrm>
            <a:off x="6527800" y="260350"/>
            <a:ext cx="5664200" cy="36988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TW" sz="1800" i="1" dirty="0">
                <a:solidFill>
                  <a:srgbClr val="003366"/>
                </a:solidFill>
              </a:rPr>
              <a:t>Department of Electrical Engineering</a:t>
            </a:r>
            <a:r>
              <a:rPr lang="en-US" altLang="zh-TW" sz="1800" b="0" i="1" dirty="0">
                <a:solidFill>
                  <a:schemeClr val="bg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76411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732" r:id="rId22"/>
    <p:sldLayoutId id="2147483733" r:id="rId23"/>
    <p:sldLayoutId id="2147483734" r:id="rId24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rgbClr val="FF33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rgbClr val="FF3300"/>
          </a:solidFill>
          <a:latin typeface="Arial Black" pitchFamily="34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rgbClr val="FF3300"/>
          </a:solidFill>
          <a:latin typeface="Arial Black" pitchFamily="34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rgbClr val="FF3300"/>
          </a:solidFill>
          <a:latin typeface="Arial Black" pitchFamily="34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rgbClr val="FF3300"/>
          </a:solidFill>
          <a:latin typeface="Arial Black" pitchFamily="34" charset="0"/>
          <a:ea typeface="新細明體" pitchFamily="18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rgbClr val="FF3300"/>
          </a:solidFill>
          <a:latin typeface="Arial Black" pitchFamily="34" charset="0"/>
          <a:ea typeface="新細明體" pitchFamily="18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rgbClr val="FF3300"/>
          </a:solidFill>
          <a:latin typeface="Arial Black" pitchFamily="34" charset="0"/>
          <a:ea typeface="新細明體" pitchFamily="18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rgbClr val="FF3300"/>
          </a:solidFill>
          <a:latin typeface="Arial Black" pitchFamily="34" charset="0"/>
          <a:ea typeface="新細明體" pitchFamily="18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rgbClr val="FF3300"/>
          </a:solidFill>
          <a:latin typeface="Arial Black" pitchFamily="34" charset="0"/>
          <a:ea typeface="新細明體" pitchFamily="18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Blip>
          <a:blip r:embed="rId32"/>
        </a:buBlip>
        <a:defRPr kumimoji="1" sz="32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Blip>
          <a:blip r:embed="rId32"/>
        </a:buBlip>
        <a:defRPr kumimoji="1" sz="2800" b="1">
          <a:solidFill>
            <a:srgbClr val="006699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Blip>
          <a:blip r:embed="rId32"/>
        </a:buBlip>
        <a:defRPr kumimoji="1" sz="2400" b="1">
          <a:solidFill>
            <a:srgbClr val="33CCCC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Blip>
          <a:blip r:embed="rId32"/>
        </a:buBlip>
        <a:defRPr kumimoji="1" sz="2000" b="1">
          <a:solidFill>
            <a:srgbClr val="66FFFF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Blip>
          <a:blip r:embed="rId32"/>
        </a:buBlip>
        <a:defRPr kumimoji="1" sz="2000" b="1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Blip>
          <a:blip r:embed="rId32"/>
        </a:buBlip>
        <a:defRPr kumimoji="1"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Blip>
          <a:blip r:embed="rId32"/>
        </a:buBlip>
        <a:defRPr kumimoji="1"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Blip>
          <a:blip r:embed="rId32"/>
        </a:buBlip>
        <a:defRPr kumimoji="1"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Blip>
          <a:blip r:embed="rId32"/>
        </a:buBlip>
        <a:defRPr kumimoji="1"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30"/>
          <p:cNvSpPr>
            <a:spLocks noChangeArrowheads="1"/>
          </p:cNvSpPr>
          <p:nvPr/>
        </p:nvSpPr>
        <p:spPr bwMode="auto">
          <a:xfrm>
            <a:off x="0" y="0"/>
            <a:ext cx="12192000" cy="2873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1031" name="Rectangle 31"/>
          <p:cNvSpPr>
            <a:spLocks noChangeArrowheads="1"/>
          </p:cNvSpPr>
          <p:nvPr/>
        </p:nvSpPr>
        <p:spPr bwMode="auto">
          <a:xfrm>
            <a:off x="0" y="287338"/>
            <a:ext cx="12192000" cy="900112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  <a:gs pos="5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1032" name="Rectangle 34"/>
          <p:cNvSpPr>
            <a:spLocks noChangeArrowheads="1"/>
          </p:cNvSpPr>
          <p:nvPr/>
        </p:nvSpPr>
        <p:spPr bwMode="auto">
          <a:xfrm>
            <a:off x="0" y="6480175"/>
            <a:ext cx="12192000" cy="395288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zh-TW" sz="1800" b="0"/>
          </a:p>
        </p:txBody>
      </p:sp>
      <p:sp>
        <p:nvSpPr>
          <p:cNvPr id="1034" name="Text Box 35"/>
          <p:cNvSpPr txBox="1">
            <a:spLocks noChangeArrowheads="1"/>
          </p:cNvSpPr>
          <p:nvPr/>
        </p:nvSpPr>
        <p:spPr bwMode="auto">
          <a:xfrm>
            <a:off x="0" y="0"/>
            <a:ext cx="12192000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TW" sz="2000" b="0" dirty="0">
                <a:solidFill>
                  <a:schemeClr val="bg1"/>
                </a:solidFill>
                <a:latin typeface="Arial Black" pitchFamily="34" charset="0"/>
              </a:rPr>
              <a:t>National Central University 	    </a:t>
            </a:r>
            <a:r>
              <a:rPr lang="en-US" altLang="zh-TW" sz="1800" i="1" dirty="0">
                <a:solidFill>
                  <a:srgbClr val="FFFFFF"/>
                </a:solidFill>
              </a:rPr>
              <a:t>Department of Electrical Engineering</a:t>
            </a:r>
            <a:r>
              <a:rPr lang="en-US" altLang="zh-TW" sz="1800" b="0" i="1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2054" name="Picture 40" descr="SPED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0175"/>
            <a:ext cx="2863851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5" name="群組 6"/>
          <p:cNvGrpSpPr>
            <a:grpSpLocks/>
          </p:cNvGrpSpPr>
          <p:nvPr/>
        </p:nvGrpSpPr>
        <p:grpSpPr bwMode="auto">
          <a:xfrm>
            <a:off x="239185" y="360363"/>
            <a:ext cx="383116" cy="2519362"/>
            <a:chOff x="-1620688" y="288000"/>
            <a:chExt cx="287338" cy="2520000"/>
          </a:xfrm>
        </p:grpSpPr>
        <p:sp>
          <p:nvSpPr>
            <p:cNvPr id="2071" name="Line 75"/>
            <p:cNvSpPr>
              <a:spLocks noChangeShapeType="1"/>
            </p:cNvSpPr>
            <p:nvPr/>
          </p:nvSpPr>
          <p:spPr bwMode="auto">
            <a:xfrm>
              <a:off x="-1620688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072" name="Line 80"/>
            <p:cNvSpPr>
              <a:spLocks noChangeShapeType="1"/>
            </p:cNvSpPr>
            <p:nvPr/>
          </p:nvSpPr>
          <p:spPr bwMode="auto">
            <a:xfrm>
              <a:off x="-1548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073" name="Line 81"/>
            <p:cNvSpPr>
              <a:spLocks noChangeShapeType="1"/>
            </p:cNvSpPr>
            <p:nvPr/>
          </p:nvSpPr>
          <p:spPr bwMode="auto">
            <a:xfrm>
              <a:off x="-1476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074" name="Line 82"/>
            <p:cNvSpPr>
              <a:spLocks noChangeShapeType="1"/>
            </p:cNvSpPr>
            <p:nvPr/>
          </p:nvSpPr>
          <p:spPr bwMode="auto">
            <a:xfrm>
              <a:off x="-1404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075" name="Line 83"/>
            <p:cNvSpPr>
              <a:spLocks noChangeShapeType="1"/>
            </p:cNvSpPr>
            <p:nvPr/>
          </p:nvSpPr>
          <p:spPr bwMode="auto">
            <a:xfrm>
              <a:off x="-133335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5" name="Rectangle 39"/>
          <p:cNvSpPr>
            <a:spLocks noChangeArrowheads="1"/>
          </p:cNvSpPr>
          <p:nvPr/>
        </p:nvSpPr>
        <p:spPr bwMode="auto">
          <a:xfrm>
            <a:off x="0" y="1079500"/>
            <a:ext cx="12192000" cy="107950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5616575"/>
            <a:ext cx="12192000" cy="863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graphicFrame>
        <p:nvGraphicFramePr>
          <p:cNvPr id="2058" name="Object 126"/>
          <p:cNvGraphicFramePr>
            <a:graphicFrameLocks noChangeAspect="1"/>
          </p:cNvGraphicFramePr>
          <p:nvPr/>
        </p:nvGraphicFramePr>
        <p:xfrm>
          <a:off x="2927352" y="6516689"/>
          <a:ext cx="8401049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55" name="PhotoImpact" r:id="rId24" imgW="8482540" imgH="368254" progId="PI3.Image">
                  <p:embed/>
                </p:oleObj>
              </mc:Choice>
              <mc:Fallback>
                <p:oleObj name="PhotoImpact" r:id="rId24" imgW="8482540" imgH="368254" progId="PI3.Image">
                  <p:embed/>
                  <p:pic>
                    <p:nvPicPr>
                      <p:cNvPr id="2058" name="Object 1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clrChange>
                          <a:clrFrom>
                            <a:srgbClr val="001C69"/>
                          </a:clrFrom>
                          <a:clrTo>
                            <a:srgbClr val="001C69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2" y="6516689"/>
                        <a:ext cx="8401049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59" name="群組 7"/>
          <p:cNvGrpSpPr>
            <a:grpSpLocks/>
          </p:cNvGrpSpPr>
          <p:nvPr/>
        </p:nvGrpSpPr>
        <p:grpSpPr bwMode="auto">
          <a:xfrm>
            <a:off x="0" y="576264"/>
            <a:ext cx="12192000" cy="287337"/>
            <a:chOff x="-1800000" y="1800000"/>
            <a:chExt cx="9144000" cy="288000"/>
          </a:xfrm>
        </p:grpSpPr>
        <p:sp>
          <p:nvSpPr>
            <p:cNvPr id="2066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067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068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069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070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grpSp>
        <p:nvGrpSpPr>
          <p:cNvPr id="2060" name="群組 57"/>
          <p:cNvGrpSpPr>
            <a:grpSpLocks/>
          </p:cNvGrpSpPr>
          <p:nvPr/>
        </p:nvGrpSpPr>
        <p:grpSpPr bwMode="auto">
          <a:xfrm>
            <a:off x="0" y="6048375"/>
            <a:ext cx="12192000" cy="287338"/>
            <a:chOff x="-1800000" y="1800000"/>
            <a:chExt cx="9144000" cy="288000"/>
          </a:xfrm>
        </p:grpSpPr>
        <p:sp>
          <p:nvSpPr>
            <p:cNvPr id="2061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062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063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064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2065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131304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38" r:id="rId18"/>
    <p:sldLayoutId id="2147483739" r:id="rId19"/>
    <p:sldLayoutId id="2147483740" r:id="rId20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rgbClr val="FF33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rgbClr val="FF3300"/>
          </a:solidFill>
          <a:latin typeface="Arial Black" pitchFamily="34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rgbClr val="FF3300"/>
          </a:solidFill>
          <a:latin typeface="Arial Black" pitchFamily="34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rgbClr val="FF3300"/>
          </a:solidFill>
          <a:latin typeface="Arial Black" pitchFamily="34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rgbClr val="FF3300"/>
          </a:solidFill>
          <a:latin typeface="Arial Black" pitchFamily="34" charset="0"/>
          <a:ea typeface="新細明體" pitchFamily="18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rgbClr val="FF3300"/>
          </a:solidFill>
          <a:latin typeface="Arial Black" pitchFamily="34" charset="0"/>
          <a:ea typeface="新細明體" pitchFamily="18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rgbClr val="FF3300"/>
          </a:solidFill>
          <a:latin typeface="Arial Black" pitchFamily="34" charset="0"/>
          <a:ea typeface="新細明體" pitchFamily="18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rgbClr val="FF3300"/>
          </a:solidFill>
          <a:latin typeface="Arial Black" pitchFamily="34" charset="0"/>
          <a:ea typeface="新細明體" pitchFamily="18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rgbClr val="FF3300"/>
          </a:solidFill>
          <a:latin typeface="Arial Black" pitchFamily="34" charset="0"/>
          <a:ea typeface="新細明體" pitchFamily="18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Blip>
          <a:blip r:embed="rId26"/>
        </a:buBlip>
        <a:defRPr kumimoji="1" sz="32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Blip>
          <a:blip r:embed="rId26"/>
        </a:buBlip>
        <a:defRPr kumimoji="1" sz="2800" b="1">
          <a:solidFill>
            <a:srgbClr val="006699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Blip>
          <a:blip r:embed="rId26"/>
        </a:buBlip>
        <a:defRPr kumimoji="1" sz="2400" b="1">
          <a:solidFill>
            <a:srgbClr val="33CCCC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Blip>
          <a:blip r:embed="rId26"/>
        </a:buBlip>
        <a:defRPr kumimoji="1" sz="2000" b="1">
          <a:solidFill>
            <a:srgbClr val="66FFFF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Blip>
          <a:blip r:embed="rId26"/>
        </a:buBlip>
        <a:defRPr kumimoji="1" sz="2000" b="1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Blip>
          <a:blip r:embed="rId26"/>
        </a:buBlip>
        <a:defRPr kumimoji="1"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Blip>
          <a:blip r:embed="rId26"/>
        </a:buBlip>
        <a:defRPr kumimoji="1"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Blip>
          <a:blip r:embed="rId26"/>
        </a:buBlip>
        <a:defRPr kumimoji="1"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Blip>
          <a:blip r:embed="rId26"/>
        </a:buBlip>
        <a:defRPr kumimoji="1"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30"/>
          <p:cNvSpPr>
            <a:spLocks noChangeArrowheads="1"/>
          </p:cNvSpPr>
          <p:nvPr/>
        </p:nvSpPr>
        <p:spPr bwMode="auto">
          <a:xfrm>
            <a:off x="0" y="0"/>
            <a:ext cx="12192000" cy="2873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1031" name="Rectangle 31"/>
          <p:cNvSpPr>
            <a:spLocks noChangeArrowheads="1"/>
          </p:cNvSpPr>
          <p:nvPr/>
        </p:nvSpPr>
        <p:spPr bwMode="auto">
          <a:xfrm>
            <a:off x="0" y="287338"/>
            <a:ext cx="12192000" cy="900112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  <a:gs pos="5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1032" name="Rectangle 34"/>
          <p:cNvSpPr>
            <a:spLocks noChangeArrowheads="1"/>
          </p:cNvSpPr>
          <p:nvPr/>
        </p:nvSpPr>
        <p:spPr bwMode="auto">
          <a:xfrm>
            <a:off x="0" y="6480175"/>
            <a:ext cx="12192000" cy="395288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rgbClr val="000000"/>
              </a:gs>
            </a:gsLst>
            <a:path path="rect">
              <a:fillToRect l="100000" b="100000"/>
            </a:path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zh-TW" sz="1800" b="0"/>
          </a:p>
        </p:txBody>
      </p:sp>
      <p:sp>
        <p:nvSpPr>
          <p:cNvPr id="1034" name="Text Box 35"/>
          <p:cNvSpPr txBox="1">
            <a:spLocks noChangeArrowheads="1"/>
          </p:cNvSpPr>
          <p:nvPr/>
        </p:nvSpPr>
        <p:spPr bwMode="auto">
          <a:xfrm>
            <a:off x="0" y="0"/>
            <a:ext cx="12192000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altLang="zh-TW" sz="2000" b="0" dirty="0">
                <a:solidFill>
                  <a:schemeClr val="bg1"/>
                </a:solidFill>
                <a:latin typeface="Arial Black" pitchFamily="34" charset="0"/>
              </a:rPr>
              <a:t>National Central University 	    </a:t>
            </a:r>
            <a:r>
              <a:rPr lang="en-US" altLang="zh-TW" sz="1800" i="1" dirty="0">
                <a:solidFill>
                  <a:srgbClr val="FFFFFF"/>
                </a:solidFill>
              </a:rPr>
              <a:t>Department of Electrical Engineering</a:t>
            </a:r>
            <a:r>
              <a:rPr lang="en-US" altLang="zh-TW" sz="1800" b="0" i="1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078" name="Picture 40" descr="SPED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0175"/>
            <a:ext cx="2863851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9" name="群組 6"/>
          <p:cNvGrpSpPr>
            <a:grpSpLocks/>
          </p:cNvGrpSpPr>
          <p:nvPr/>
        </p:nvGrpSpPr>
        <p:grpSpPr bwMode="auto">
          <a:xfrm>
            <a:off x="239185" y="360363"/>
            <a:ext cx="383116" cy="2519362"/>
            <a:chOff x="-1620688" y="288000"/>
            <a:chExt cx="287338" cy="2520000"/>
          </a:xfrm>
        </p:grpSpPr>
        <p:sp>
          <p:nvSpPr>
            <p:cNvPr id="3096" name="Line 75"/>
            <p:cNvSpPr>
              <a:spLocks noChangeShapeType="1"/>
            </p:cNvSpPr>
            <p:nvPr/>
          </p:nvSpPr>
          <p:spPr bwMode="auto">
            <a:xfrm>
              <a:off x="-1620688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3097" name="Line 80"/>
            <p:cNvSpPr>
              <a:spLocks noChangeShapeType="1"/>
            </p:cNvSpPr>
            <p:nvPr/>
          </p:nvSpPr>
          <p:spPr bwMode="auto">
            <a:xfrm>
              <a:off x="-1548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3098" name="Line 81"/>
            <p:cNvSpPr>
              <a:spLocks noChangeShapeType="1"/>
            </p:cNvSpPr>
            <p:nvPr/>
          </p:nvSpPr>
          <p:spPr bwMode="auto">
            <a:xfrm>
              <a:off x="-1476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3099" name="Line 82"/>
            <p:cNvSpPr>
              <a:spLocks noChangeShapeType="1"/>
            </p:cNvSpPr>
            <p:nvPr/>
          </p:nvSpPr>
          <p:spPr bwMode="auto">
            <a:xfrm>
              <a:off x="-140400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3100" name="Line 83"/>
            <p:cNvSpPr>
              <a:spLocks noChangeShapeType="1"/>
            </p:cNvSpPr>
            <p:nvPr/>
          </p:nvSpPr>
          <p:spPr bwMode="auto">
            <a:xfrm>
              <a:off x="-1333350" y="288000"/>
              <a:ext cx="0" cy="25200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5" name="Rectangle 39"/>
          <p:cNvSpPr>
            <a:spLocks noChangeArrowheads="1"/>
          </p:cNvSpPr>
          <p:nvPr/>
        </p:nvSpPr>
        <p:spPr bwMode="auto">
          <a:xfrm>
            <a:off x="0" y="1079500"/>
            <a:ext cx="12192000" cy="107950"/>
          </a:xfrm>
          <a:prstGeom prst="rect">
            <a:avLst/>
          </a:prstGeom>
          <a:gradFill rotWithShape="1">
            <a:gsLst>
              <a:gs pos="0">
                <a:srgbClr val="003366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5616575"/>
            <a:ext cx="12192000" cy="863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CCCC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 sz="2800"/>
          </a:p>
        </p:txBody>
      </p:sp>
      <p:graphicFrame>
        <p:nvGraphicFramePr>
          <p:cNvPr id="3082" name="Object 126"/>
          <p:cNvGraphicFramePr>
            <a:graphicFrameLocks noChangeAspect="1"/>
          </p:cNvGraphicFramePr>
          <p:nvPr/>
        </p:nvGraphicFramePr>
        <p:xfrm>
          <a:off x="2927352" y="6516689"/>
          <a:ext cx="8401049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986" name="PhotoImpact" r:id="rId22" imgW="8482540" imgH="368254" progId="PI3.Image">
                  <p:embed/>
                </p:oleObj>
              </mc:Choice>
              <mc:Fallback>
                <p:oleObj name="PhotoImpact" r:id="rId22" imgW="8482540" imgH="368254" progId="PI3.Image">
                  <p:embed/>
                  <p:pic>
                    <p:nvPicPr>
                      <p:cNvPr id="3082" name="Object 1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clrChange>
                          <a:clrFrom>
                            <a:srgbClr val="001C69"/>
                          </a:clrFrom>
                          <a:clrTo>
                            <a:srgbClr val="001C69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2" y="6516689"/>
                        <a:ext cx="8401049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83" name="群組 7"/>
          <p:cNvGrpSpPr>
            <a:grpSpLocks/>
          </p:cNvGrpSpPr>
          <p:nvPr/>
        </p:nvGrpSpPr>
        <p:grpSpPr bwMode="auto">
          <a:xfrm>
            <a:off x="0" y="576264"/>
            <a:ext cx="12192000" cy="287337"/>
            <a:chOff x="-1800000" y="1800000"/>
            <a:chExt cx="9144000" cy="288000"/>
          </a:xfrm>
        </p:grpSpPr>
        <p:sp>
          <p:nvSpPr>
            <p:cNvPr id="3091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3092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3093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3094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3095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grpSp>
        <p:nvGrpSpPr>
          <p:cNvPr id="3084" name="群組 57"/>
          <p:cNvGrpSpPr>
            <a:grpSpLocks/>
          </p:cNvGrpSpPr>
          <p:nvPr/>
        </p:nvGrpSpPr>
        <p:grpSpPr bwMode="auto">
          <a:xfrm>
            <a:off x="0" y="6048375"/>
            <a:ext cx="12192000" cy="287338"/>
            <a:chOff x="-1800000" y="1800000"/>
            <a:chExt cx="9144000" cy="288000"/>
          </a:xfrm>
        </p:grpSpPr>
        <p:sp>
          <p:nvSpPr>
            <p:cNvPr id="3086" name="Line 72"/>
            <p:cNvSpPr>
              <a:spLocks noChangeShapeType="1"/>
            </p:cNvSpPr>
            <p:nvPr/>
          </p:nvSpPr>
          <p:spPr bwMode="auto">
            <a:xfrm>
              <a:off x="-1800000" y="1800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3087" name="Line 72"/>
            <p:cNvSpPr>
              <a:spLocks noChangeShapeType="1"/>
            </p:cNvSpPr>
            <p:nvPr/>
          </p:nvSpPr>
          <p:spPr bwMode="auto">
            <a:xfrm>
              <a:off x="-1800000" y="1872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3088" name="Line 72"/>
            <p:cNvSpPr>
              <a:spLocks noChangeShapeType="1"/>
            </p:cNvSpPr>
            <p:nvPr/>
          </p:nvSpPr>
          <p:spPr bwMode="auto">
            <a:xfrm>
              <a:off x="-1800000" y="1944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3089" name="Line 72"/>
            <p:cNvSpPr>
              <a:spLocks noChangeShapeType="1"/>
            </p:cNvSpPr>
            <p:nvPr/>
          </p:nvSpPr>
          <p:spPr bwMode="auto">
            <a:xfrm>
              <a:off x="-1800000" y="2016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  <p:sp>
          <p:nvSpPr>
            <p:cNvPr id="3090" name="Line 72"/>
            <p:cNvSpPr>
              <a:spLocks noChangeShapeType="1"/>
            </p:cNvSpPr>
            <p:nvPr/>
          </p:nvSpPr>
          <p:spPr bwMode="auto">
            <a:xfrm>
              <a:off x="-1800000" y="2088000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 sz="1800"/>
            </a:p>
          </p:txBody>
        </p:sp>
      </p:grpSp>
      <p:sp>
        <p:nvSpPr>
          <p:cNvPr id="28" name="Rectangle 39"/>
          <p:cNvSpPr>
            <a:spLocks noChangeArrowheads="1"/>
          </p:cNvSpPr>
          <p:nvPr/>
        </p:nvSpPr>
        <p:spPr bwMode="auto">
          <a:xfrm>
            <a:off x="6096001" y="1187451"/>
            <a:ext cx="192617" cy="5292725"/>
          </a:xfrm>
          <a:prstGeom prst="rect">
            <a:avLst/>
          </a:prstGeom>
          <a:gradFill rotWithShape="1">
            <a:gsLst>
              <a:gs pos="0">
                <a:srgbClr val="C0CDD9">
                  <a:lumMod val="100000"/>
                </a:srgbClr>
              </a:gs>
              <a:gs pos="19000">
                <a:srgbClr val="819AB3"/>
              </a:gs>
              <a:gs pos="50000">
                <a:srgbClr val="003366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r" eaLnBrk="1" hangingPunct="1">
              <a:defRPr/>
            </a:pP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664074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rgbClr val="FF33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rgbClr val="FF3300"/>
          </a:solidFill>
          <a:latin typeface="Arial Black" pitchFamily="34" charset="0"/>
          <a:ea typeface="新細明體" pitchFamily="18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rgbClr val="FF3300"/>
          </a:solidFill>
          <a:latin typeface="Arial Black" pitchFamily="34" charset="0"/>
          <a:ea typeface="新細明體" pitchFamily="18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rgbClr val="FF3300"/>
          </a:solidFill>
          <a:latin typeface="Arial Black" pitchFamily="34" charset="0"/>
          <a:ea typeface="新細明體" pitchFamily="18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rgbClr val="FF3300"/>
          </a:solidFill>
          <a:latin typeface="Arial Black" pitchFamily="34" charset="0"/>
          <a:ea typeface="新細明體" pitchFamily="18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rgbClr val="FF3300"/>
          </a:solidFill>
          <a:latin typeface="Arial Black" pitchFamily="34" charset="0"/>
          <a:ea typeface="新細明體" pitchFamily="18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rgbClr val="FF3300"/>
          </a:solidFill>
          <a:latin typeface="Arial Black" pitchFamily="34" charset="0"/>
          <a:ea typeface="新細明體" pitchFamily="18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rgbClr val="FF3300"/>
          </a:solidFill>
          <a:latin typeface="Arial Black" pitchFamily="34" charset="0"/>
          <a:ea typeface="新細明體" pitchFamily="18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rgbClr val="FF3300"/>
          </a:solidFill>
          <a:latin typeface="Arial Black" pitchFamily="34" charset="0"/>
          <a:ea typeface="新細明體" pitchFamily="18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Blip>
          <a:blip r:embed="rId24"/>
        </a:buBlip>
        <a:defRPr kumimoji="1" sz="32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Blip>
          <a:blip r:embed="rId24"/>
        </a:buBlip>
        <a:defRPr kumimoji="1" sz="2800" b="1">
          <a:solidFill>
            <a:srgbClr val="006699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Blip>
          <a:blip r:embed="rId24"/>
        </a:buBlip>
        <a:defRPr kumimoji="1" sz="2400" b="1">
          <a:solidFill>
            <a:srgbClr val="33CCCC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Blip>
          <a:blip r:embed="rId24"/>
        </a:buBlip>
        <a:defRPr kumimoji="1" sz="2000" b="1">
          <a:solidFill>
            <a:srgbClr val="66FFFF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Blip>
          <a:blip r:embed="rId24"/>
        </a:buBlip>
        <a:defRPr kumimoji="1" sz="2000" b="1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Blip>
          <a:blip r:embed="rId24"/>
        </a:buBlip>
        <a:defRPr kumimoji="1"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Blip>
          <a:blip r:embed="rId24"/>
        </a:buBlip>
        <a:defRPr kumimoji="1"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Blip>
          <a:blip r:embed="rId24"/>
        </a:buBlip>
        <a:defRPr kumimoji="1"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Blip>
          <a:blip r:embed="rId24"/>
        </a:buBlip>
        <a:defRPr kumimoji="1"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9.bin"/><Relationship Id="rId2" Type="http://schemas.openxmlformats.org/officeDocument/2006/relationships/slideLayout" Target="../slideLayouts/slideLayout58.xml"/><Relationship Id="rId1" Type="http://schemas.openxmlformats.org/officeDocument/2006/relationships/vmlDrawing" Target="../drawings/vmlDrawing65.v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slideLayout" Target="../slideLayouts/slideLayout58.xml"/><Relationship Id="rId1" Type="http://schemas.openxmlformats.org/officeDocument/2006/relationships/vmlDrawing" Target="../drawings/vmlDrawing66.vml"/><Relationship Id="rId6" Type="http://schemas.openxmlformats.org/officeDocument/2006/relationships/image" Target="../media/image220.png"/><Relationship Id="rId5" Type="http://schemas.openxmlformats.org/officeDocument/2006/relationships/image" Target="../media/image38.png"/><Relationship Id="rId4" Type="http://schemas.openxmlformats.org/officeDocument/2006/relationships/oleObject" Target="../embeddings/oleObject70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5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58.xml"/><Relationship Id="rId1" Type="http://schemas.openxmlformats.org/officeDocument/2006/relationships/vmlDrawing" Target="../drawings/vmlDrawing67.vml"/><Relationship Id="rId6" Type="http://schemas.openxmlformats.org/officeDocument/2006/relationships/image" Target="../media/image63.wmf"/><Relationship Id="rId5" Type="http://schemas.openxmlformats.org/officeDocument/2006/relationships/oleObject" Target="../embeddings/oleObject71.bin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810.png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2.bin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68.vml"/><Relationship Id="rId5" Type="http://schemas.openxmlformats.org/officeDocument/2006/relationships/image" Target="../media/image68.jpeg"/><Relationship Id="rId4" Type="http://schemas.openxmlformats.org/officeDocument/2006/relationships/image" Target="../media/image67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0.wmf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69.vml"/><Relationship Id="rId6" Type="http://schemas.openxmlformats.org/officeDocument/2006/relationships/oleObject" Target="../embeddings/oleObject74.bin"/><Relationship Id="rId5" Type="http://schemas.openxmlformats.org/officeDocument/2006/relationships/image" Target="../media/image69.wmf"/><Relationship Id="rId4" Type="http://schemas.openxmlformats.org/officeDocument/2006/relationships/oleObject" Target="../embeddings/oleObject73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6.png"/><Relationship Id="rId4" Type="http://schemas.openxmlformats.org/officeDocument/2006/relationships/image" Target="../media/image74.jp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7.bin"/><Relationship Id="rId13" Type="http://schemas.openxmlformats.org/officeDocument/2006/relationships/image" Target="../media/image79.wmf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76.wmf"/><Relationship Id="rId12" Type="http://schemas.openxmlformats.org/officeDocument/2006/relationships/oleObject" Target="../embeddings/oleObject79.bin"/><Relationship Id="rId2" Type="http://schemas.openxmlformats.org/officeDocument/2006/relationships/slideLayout" Target="../slideLayouts/slideLayout58.xml"/><Relationship Id="rId1" Type="http://schemas.openxmlformats.org/officeDocument/2006/relationships/vmlDrawing" Target="../drawings/vmlDrawing70.vml"/><Relationship Id="rId6" Type="http://schemas.openxmlformats.org/officeDocument/2006/relationships/oleObject" Target="../embeddings/oleObject76.bin"/><Relationship Id="rId11" Type="http://schemas.openxmlformats.org/officeDocument/2006/relationships/image" Target="../media/image78.wmf"/><Relationship Id="rId5" Type="http://schemas.openxmlformats.org/officeDocument/2006/relationships/image" Target="../media/image75.wmf"/><Relationship Id="rId15" Type="http://schemas.openxmlformats.org/officeDocument/2006/relationships/image" Target="../media/image80.wmf"/><Relationship Id="rId10" Type="http://schemas.openxmlformats.org/officeDocument/2006/relationships/oleObject" Target="../embeddings/oleObject78.bin"/><Relationship Id="rId4" Type="http://schemas.openxmlformats.org/officeDocument/2006/relationships/oleObject" Target="../embeddings/oleObject75.bin"/><Relationship Id="rId9" Type="http://schemas.openxmlformats.org/officeDocument/2006/relationships/image" Target="../media/image77.wmf"/><Relationship Id="rId14" Type="http://schemas.openxmlformats.org/officeDocument/2006/relationships/oleObject" Target="../embeddings/oleObject80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83.emf"/><Relationship Id="rId5" Type="http://schemas.openxmlformats.org/officeDocument/2006/relationships/image" Target="../media/image82.emf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wmf"/><Relationship Id="rId13" Type="http://schemas.openxmlformats.org/officeDocument/2006/relationships/comments" Target="../comments/comment1.xml"/><Relationship Id="rId3" Type="http://schemas.openxmlformats.org/officeDocument/2006/relationships/oleObject" Target="../embeddings/oleObject81.bin"/><Relationship Id="rId7" Type="http://schemas.openxmlformats.org/officeDocument/2006/relationships/oleObject" Target="../embeddings/oleObject83.bin"/><Relationship Id="rId12" Type="http://schemas.openxmlformats.org/officeDocument/2006/relationships/image" Target="../media/image550.png"/><Relationship Id="rId2" Type="http://schemas.openxmlformats.org/officeDocument/2006/relationships/slideLayout" Target="../slideLayouts/slideLayout58.xml"/><Relationship Id="rId1" Type="http://schemas.openxmlformats.org/officeDocument/2006/relationships/vmlDrawing" Target="../drawings/vmlDrawing71.vml"/><Relationship Id="rId6" Type="http://schemas.openxmlformats.org/officeDocument/2006/relationships/image" Target="../media/image85.wmf"/><Relationship Id="rId11" Type="http://schemas.openxmlformats.org/officeDocument/2006/relationships/image" Target="../media/image540.png"/><Relationship Id="rId5" Type="http://schemas.openxmlformats.org/officeDocument/2006/relationships/oleObject" Target="../embeddings/oleObject82.bin"/><Relationship Id="rId10" Type="http://schemas.openxmlformats.org/officeDocument/2006/relationships/image" Target="../media/image87.wmf"/><Relationship Id="rId4" Type="http://schemas.openxmlformats.org/officeDocument/2006/relationships/image" Target="../media/image84.wmf"/><Relationship Id="rId9" Type="http://schemas.openxmlformats.org/officeDocument/2006/relationships/oleObject" Target="../embeddings/oleObject84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71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74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4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4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4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97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4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8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wmf"/><Relationship Id="rId3" Type="http://schemas.openxmlformats.org/officeDocument/2006/relationships/oleObject" Target="../embeddings/oleObject85.bin"/><Relationship Id="rId7" Type="http://schemas.openxmlformats.org/officeDocument/2006/relationships/oleObject" Target="../embeddings/oleObject87.bin"/><Relationship Id="rId2" Type="http://schemas.openxmlformats.org/officeDocument/2006/relationships/slideLayout" Target="../slideLayouts/slideLayout58.xml"/><Relationship Id="rId1" Type="http://schemas.openxmlformats.org/officeDocument/2006/relationships/vmlDrawing" Target="../drawings/vmlDrawing72.vml"/><Relationship Id="rId6" Type="http://schemas.openxmlformats.org/officeDocument/2006/relationships/image" Target="../media/image101.wmf"/><Relationship Id="rId5" Type="http://schemas.openxmlformats.org/officeDocument/2006/relationships/oleObject" Target="../embeddings/oleObject86.bin"/><Relationship Id="rId10" Type="http://schemas.openxmlformats.org/officeDocument/2006/relationships/image" Target="../media/image104.png"/><Relationship Id="rId4" Type="http://schemas.openxmlformats.org/officeDocument/2006/relationships/image" Target="../media/image100.wmf"/><Relationship Id="rId9" Type="http://schemas.openxmlformats.org/officeDocument/2006/relationships/image" Target="../media/image103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1.bin"/><Relationship Id="rId3" Type="http://schemas.openxmlformats.org/officeDocument/2006/relationships/image" Target="../media/image107.png"/><Relationship Id="rId7" Type="http://schemas.openxmlformats.org/officeDocument/2006/relationships/oleObject" Target="../embeddings/oleObject90.bin"/><Relationship Id="rId2" Type="http://schemas.openxmlformats.org/officeDocument/2006/relationships/slideLayout" Target="../slideLayouts/slideLayout58.xml"/><Relationship Id="rId1" Type="http://schemas.openxmlformats.org/officeDocument/2006/relationships/vmlDrawing" Target="../drawings/vmlDrawing73.vml"/><Relationship Id="rId6" Type="http://schemas.openxmlformats.org/officeDocument/2006/relationships/oleObject" Target="../embeddings/oleObject89.bin"/><Relationship Id="rId11" Type="http://schemas.openxmlformats.org/officeDocument/2006/relationships/image" Target="../media/image103.png"/><Relationship Id="rId5" Type="http://schemas.openxmlformats.org/officeDocument/2006/relationships/image" Target="../media/image105.wmf"/><Relationship Id="rId10" Type="http://schemas.openxmlformats.org/officeDocument/2006/relationships/oleObject" Target="../embeddings/oleObject92.bin"/><Relationship Id="rId4" Type="http://schemas.openxmlformats.org/officeDocument/2006/relationships/oleObject" Target="../embeddings/oleObject88.bin"/><Relationship Id="rId9" Type="http://schemas.openxmlformats.org/officeDocument/2006/relationships/image" Target="../media/image106.w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7" Type="http://schemas.openxmlformats.org/officeDocument/2006/relationships/image" Target="../media/image103.png"/><Relationship Id="rId2" Type="http://schemas.openxmlformats.org/officeDocument/2006/relationships/slideLayout" Target="../slideLayouts/slideLayout58.xml"/><Relationship Id="rId1" Type="http://schemas.openxmlformats.org/officeDocument/2006/relationships/vmlDrawing" Target="../drawings/vmlDrawing74.vml"/><Relationship Id="rId6" Type="http://schemas.openxmlformats.org/officeDocument/2006/relationships/image" Target="../media/image104.png"/><Relationship Id="rId5" Type="http://schemas.openxmlformats.org/officeDocument/2006/relationships/image" Target="../media/image108.wmf"/><Relationship Id="rId4" Type="http://schemas.openxmlformats.org/officeDocument/2006/relationships/oleObject" Target="../embeddings/oleObject93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03.png"/><Relationship Id="rId5" Type="http://schemas.openxmlformats.org/officeDocument/2006/relationships/image" Target="../media/image104.png"/><Relationship Id="rId4" Type="http://schemas.openxmlformats.org/officeDocument/2006/relationships/image" Target="../media/image112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Layout" Target="../slideLayouts/slideLayout58.xml"/><Relationship Id="rId1" Type="http://schemas.openxmlformats.org/officeDocument/2006/relationships/vmlDrawing" Target="../drawings/vmlDrawing75.vml"/><Relationship Id="rId5" Type="http://schemas.openxmlformats.org/officeDocument/2006/relationships/image" Target="../media/image113.wmf"/><Relationship Id="rId4" Type="http://schemas.openxmlformats.org/officeDocument/2006/relationships/oleObject" Target="../embeddings/oleObject94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5.bin"/><Relationship Id="rId2" Type="http://schemas.openxmlformats.org/officeDocument/2006/relationships/slideLayout" Target="../slideLayouts/slideLayout58.xml"/><Relationship Id="rId1" Type="http://schemas.openxmlformats.org/officeDocument/2006/relationships/vmlDrawing" Target="../drawings/vmlDrawing76.vml"/><Relationship Id="rId6" Type="http://schemas.openxmlformats.org/officeDocument/2006/relationships/image" Target="../media/image115.png"/><Relationship Id="rId5" Type="http://schemas.openxmlformats.org/officeDocument/2006/relationships/oleObject" Target="../embeddings/oleObject96.bin"/><Relationship Id="rId4" Type="http://schemas.openxmlformats.org/officeDocument/2006/relationships/image" Target="../media/image11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7.bin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77.vml"/><Relationship Id="rId5" Type="http://schemas.openxmlformats.org/officeDocument/2006/relationships/image" Target="../media/image117.emf"/><Relationship Id="rId4" Type="http://schemas.openxmlformats.org/officeDocument/2006/relationships/image" Target="../media/image116.wmf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5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8.bin"/><Relationship Id="rId2" Type="http://schemas.openxmlformats.org/officeDocument/2006/relationships/slideLayout" Target="../slideLayouts/slideLayout58.xml"/><Relationship Id="rId1" Type="http://schemas.openxmlformats.org/officeDocument/2006/relationships/vmlDrawing" Target="../drawings/vmlDrawing78.v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19.w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9.bin"/><Relationship Id="rId2" Type="http://schemas.openxmlformats.org/officeDocument/2006/relationships/slideLayout" Target="../slideLayouts/slideLayout58.xml"/><Relationship Id="rId1" Type="http://schemas.openxmlformats.org/officeDocument/2006/relationships/vmlDrawing" Target="../drawings/vmlDrawing79.vml"/><Relationship Id="rId6" Type="http://schemas.openxmlformats.org/officeDocument/2006/relationships/image" Target="../media/image121.wmf"/><Relationship Id="rId5" Type="http://schemas.openxmlformats.org/officeDocument/2006/relationships/oleObject" Target="../embeddings/oleObject100.bin"/><Relationship Id="rId4" Type="http://schemas.openxmlformats.org/officeDocument/2006/relationships/image" Target="../media/image120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6"/>
          <p:cNvSpPr>
            <a:spLocks noChangeArrowheads="1"/>
          </p:cNvSpPr>
          <p:nvPr/>
        </p:nvSpPr>
        <p:spPr bwMode="auto">
          <a:xfrm>
            <a:off x="1919536" y="2492896"/>
            <a:ext cx="8640960" cy="1872208"/>
          </a:xfrm>
          <a:prstGeom prst="rect">
            <a:avLst/>
          </a:prstGeom>
          <a:noFill/>
          <a:ln w="101600">
            <a:noFill/>
            <a:miter lim="800000"/>
            <a:headEnd/>
            <a:tailEnd/>
          </a:ln>
        </p:spPr>
        <p:txBody>
          <a:bodyPr anchor="ctr"/>
          <a:lstStyle/>
          <a:p>
            <a:pPr algn="l"/>
            <a:endParaRPr lang="en-US" altLang="zh-TW" sz="2400" b="1" dirty="0">
              <a:solidFill>
                <a:srgbClr val="00B050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30357" y="3427504"/>
            <a:ext cx="10363200" cy="1470025"/>
          </a:xfrm>
        </p:spPr>
        <p:txBody>
          <a:bodyPr/>
          <a:lstStyle/>
          <a:p>
            <a:r>
              <a:rPr lang="en-US" altLang="zh-TW" sz="4400" b="0" dirty="0"/>
              <a:t>High-Speed VCSEL and its Application in Optical Interconnect</a:t>
            </a:r>
            <a:br>
              <a:rPr lang="en-US" altLang="zh-TW" sz="4400" dirty="0">
                <a:solidFill>
                  <a:srgbClr val="002060"/>
                </a:solidFill>
              </a:rPr>
            </a:br>
            <a:endParaRPr lang="zh-TW" altLang="en-US" sz="4400" dirty="0">
              <a:solidFill>
                <a:srgbClr val="002060"/>
              </a:solidFill>
            </a:endParaRPr>
          </a:p>
        </p:txBody>
      </p:sp>
      <p:sp>
        <p:nvSpPr>
          <p:cNvPr id="4" name="副標題 3"/>
          <p:cNvSpPr>
            <a:spLocks noGrp="1"/>
          </p:cNvSpPr>
          <p:nvPr>
            <p:ph type="subTitle" idx="1"/>
          </p:nvPr>
        </p:nvSpPr>
        <p:spPr>
          <a:xfrm>
            <a:off x="1744757" y="4643780"/>
            <a:ext cx="8534400" cy="1752600"/>
          </a:xfrm>
        </p:spPr>
        <p:txBody>
          <a:bodyPr/>
          <a:lstStyle/>
          <a:p>
            <a:pPr>
              <a:defRPr/>
            </a:pPr>
            <a:r>
              <a:rPr lang="en-US" altLang="zh-TW" b="1" dirty="0">
                <a:solidFill>
                  <a:srgbClr val="FF33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Speaker</a:t>
            </a:r>
            <a:r>
              <a:rPr lang="zh-TW" altLang="en-US" b="1" dirty="0">
                <a:solidFill>
                  <a:srgbClr val="FF33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：</a:t>
            </a:r>
            <a:r>
              <a:rPr lang="en-US" altLang="zh-TW" dirty="0">
                <a:solidFill>
                  <a:srgbClr val="FF33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Prof. </a:t>
            </a:r>
            <a:r>
              <a:rPr lang="en-US" altLang="zh-TW" dirty="0" err="1">
                <a:solidFill>
                  <a:srgbClr val="FF33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Jin</a:t>
            </a:r>
            <a:r>
              <a:rPr lang="en-US" altLang="zh-TW" dirty="0">
                <a:solidFill>
                  <a:srgbClr val="FF33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-Wei Shi</a:t>
            </a:r>
            <a:endParaRPr lang="en-US" altLang="zh-TW" b="1" dirty="0">
              <a:solidFill>
                <a:srgbClr val="FF330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1720945" y="645789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E35C506-AFF4-4E93-8F69-FDE11410937D}" type="slidenum">
              <a:rPr lang="en-US" altLang="zh-TW" sz="2400" b="1" smtClean="0">
                <a:solidFill>
                  <a:schemeClr val="bg1"/>
                </a:solidFill>
              </a:rPr>
              <a:t>1</a:t>
            </a:fld>
            <a:endParaRPr lang="en-US" altLang="zh-TW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15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suntoly\Desktop\畢業論文\PPT圖檔\1048921-serwery-googl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533" y="2526526"/>
            <a:ext cx="4283968" cy="285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45895" y="2526527"/>
            <a:ext cx="4499380" cy="2686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文字方塊 2"/>
          <p:cNvSpPr txBox="1">
            <a:spLocks noChangeArrowheads="1"/>
          </p:cNvSpPr>
          <p:nvPr/>
        </p:nvSpPr>
        <p:spPr bwMode="auto">
          <a:xfrm>
            <a:off x="1800993" y="3284984"/>
            <a:ext cx="871296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TW" sz="3600" kern="0" dirty="0">
                <a:solidFill>
                  <a:srgbClr val="FF3300"/>
                </a:solidFill>
                <a:latin typeface="+mj-lt"/>
                <a:ea typeface="+mj-ea"/>
                <a:cs typeface="+mj-cs"/>
              </a:rPr>
              <a:t>How long we need for optical interconnect ? </a:t>
            </a:r>
            <a:r>
              <a:rPr lang="en-US" altLang="zh-TW" sz="2400" kern="0" dirty="0">
                <a:solidFill>
                  <a:srgbClr val="FF3300"/>
                </a:solidFill>
                <a:latin typeface="+mj-lt"/>
                <a:ea typeface="+mj-ea"/>
                <a:cs typeface="+mj-cs"/>
              </a:rPr>
              <a:t>Now, VSR (&lt;300 m) is most popular, but…. </a:t>
            </a:r>
            <a:endParaRPr lang="zh-TW" altLang="en-US" sz="2400" kern="0" dirty="0">
              <a:solidFill>
                <a:srgbClr val="FF33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436" name="文字方塊 3"/>
          <p:cNvSpPr txBox="1">
            <a:spLocks noChangeArrowheads="1"/>
          </p:cNvSpPr>
          <p:nvPr/>
        </p:nvSpPr>
        <p:spPr bwMode="auto">
          <a:xfrm>
            <a:off x="1959079" y="5409136"/>
            <a:ext cx="855488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2400" i="1" u="sng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The scale (&gt;1km ) of Data Center become larger and larger </a:t>
            </a:r>
          </a:p>
          <a:p>
            <a:r>
              <a:rPr lang="en-US" altLang="zh-TW" sz="2400" i="1" u="sng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Locates near water for cooling !!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9199037" y="6417270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</a:rPr>
              <a:t>6</a:t>
            </a:r>
            <a:endParaRPr lang="zh-TW" alt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3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81481E-6 L 0.00139 -0.386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93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  <p:bldP spid="184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1082040"/>
            <a:ext cx="6359871" cy="480998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8853" y="1248473"/>
            <a:ext cx="6213147" cy="4643549"/>
          </a:xfrm>
          <a:prstGeom prst="rect">
            <a:avLst/>
          </a:prstGeom>
        </p:spPr>
      </p:pic>
      <p:sp>
        <p:nvSpPr>
          <p:cNvPr id="5" name="標題 2"/>
          <p:cNvSpPr txBox="1">
            <a:spLocks/>
          </p:cNvSpPr>
          <p:nvPr/>
        </p:nvSpPr>
        <p:spPr bwMode="auto">
          <a:xfrm>
            <a:off x="-200967" y="422561"/>
            <a:ext cx="12359640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9pPr>
          </a:lstStyle>
          <a:p>
            <a:r>
              <a:rPr lang="en-US" altLang="zh-TW" sz="3600" dirty="0"/>
              <a:t>Data center: The new blue sea for fiber comm.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894500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1584" y="1196752"/>
            <a:ext cx="7467600" cy="521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直線單箭頭接點 3"/>
          <p:cNvCxnSpPr/>
          <p:nvPr/>
        </p:nvCxnSpPr>
        <p:spPr bwMode="auto">
          <a:xfrm>
            <a:off x="4943872" y="5085184"/>
            <a:ext cx="1368152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" name="文字方塊 4"/>
          <p:cNvSpPr txBox="1"/>
          <p:nvPr/>
        </p:nvSpPr>
        <p:spPr>
          <a:xfrm>
            <a:off x="6384032" y="4797153"/>
            <a:ext cx="32403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u="sng" dirty="0">
                <a:solidFill>
                  <a:srgbClr val="00B050"/>
                </a:solidFill>
              </a:rPr>
              <a:t>LR4-Lite spec. (SMF) is happening !!</a:t>
            </a:r>
          </a:p>
          <a:p>
            <a:r>
              <a:rPr lang="en-US" altLang="zh-TW" sz="2000" b="1" u="sng" dirty="0">
                <a:solidFill>
                  <a:srgbClr val="00B050"/>
                </a:solidFill>
              </a:rPr>
              <a:t>How about existed MMF ??</a:t>
            </a:r>
            <a:endParaRPr lang="zh-TW" altLang="en-US" sz="2000" b="1" u="sng" dirty="0">
              <a:solidFill>
                <a:srgbClr val="00B05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870542" y="557255"/>
            <a:ext cx="8429684" cy="85725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9pPr>
          </a:lstStyle>
          <a:p>
            <a:r>
              <a:rPr lang="en-US" altLang="zh-TW" sz="2800" kern="0" dirty="0"/>
              <a:t>The Chance of long wavelength window at data center</a:t>
            </a:r>
            <a:endParaRPr lang="zh-TW" altLang="en-US" sz="2800" kern="0" dirty="0"/>
          </a:p>
        </p:txBody>
      </p:sp>
    </p:spTree>
    <p:extLst>
      <p:ext uri="{BB962C8B-B14F-4D97-AF65-F5344CB8AC3E}">
        <p14:creationId xmlns:p14="http://schemas.microsoft.com/office/powerpoint/2010/main" val="14900901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7"/>
          <p:cNvSpPr txBox="1">
            <a:spLocks/>
          </p:cNvSpPr>
          <p:nvPr/>
        </p:nvSpPr>
        <p:spPr>
          <a:xfrm>
            <a:off x="1881157" y="548680"/>
            <a:ext cx="8429684" cy="85725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9pPr>
          </a:lstStyle>
          <a:p>
            <a:r>
              <a:rPr lang="en-US" altLang="zh-TW" sz="3200" kern="0" dirty="0"/>
              <a:t>Is fiber (MMF vs. SMF) cost really an issue ???</a:t>
            </a:r>
            <a:endParaRPr lang="zh-TW" altLang="en-US" sz="3200" kern="0" dirty="0"/>
          </a:p>
        </p:txBody>
      </p:sp>
      <p:sp>
        <p:nvSpPr>
          <p:cNvPr id="4" name="文字方塊 3"/>
          <p:cNvSpPr txBox="1"/>
          <p:nvPr/>
        </p:nvSpPr>
        <p:spPr>
          <a:xfrm>
            <a:off x="1524000" y="4662850"/>
            <a:ext cx="882098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TW" b="1" u="sng" dirty="0">
              <a:solidFill>
                <a:srgbClr val="FF0000"/>
              </a:solidFill>
            </a:endParaRPr>
          </a:p>
          <a:p>
            <a:r>
              <a:rPr lang="en-US" altLang="zh-TW" b="1" u="sng" dirty="0">
                <a:solidFill>
                  <a:srgbClr val="FF0000"/>
                </a:solidFill>
              </a:rPr>
              <a:t>Cost of MMF is “</a:t>
            </a:r>
            <a:r>
              <a:rPr lang="en-US" altLang="zh-TW" b="1" u="sng" dirty="0">
                <a:solidFill>
                  <a:srgbClr val="14BC3C"/>
                </a:solidFill>
              </a:rPr>
              <a:t>tens higher”</a:t>
            </a:r>
            <a:r>
              <a:rPr lang="en-US" altLang="zh-TW" b="1" u="sng" dirty="0">
                <a:solidFill>
                  <a:srgbClr val="FF0000"/>
                </a:solidFill>
              </a:rPr>
              <a:t> than that of SMF, but MMF offers lower package cost (better alignment) </a:t>
            </a:r>
          </a:p>
          <a:p>
            <a:r>
              <a:rPr lang="en-US" altLang="zh-TW" b="1" u="sng" dirty="0">
                <a:solidFill>
                  <a:srgbClr val="14BC3C"/>
                </a:solidFill>
              </a:rPr>
              <a:t>In modern data center, the length of MMF is really not a serious issue !!  </a:t>
            </a:r>
            <a:r>
              <a:rPr lang="en-US" altLang="zh-TW" b="1" i="1" u="sng" dirty="0">
                <a:solidFill>
                  <a:srgbClr val="FF0000"/>
                </a:solidFill>
              </a:rPr>
              <a:t>(MMF merges with BLDG)</a:t>
            </a:r>
          </a:p>
          <a:p>
            <a:r>
              <a:rPr lang="en-US" altLang="zh-TW" b="1" u="sng" dirty="0">
                <a:solidFill>
                  <a:srgbClr val="14BC3C"/>
                </a:solidFill>
              </a:rPr>
              <a:t>No more extra stage for short to long wavelength conversions</a:t>
            </a:r>
          </a:p>
          <a:p>
            <a:endParaRPr lang="zh-TW" altLang="en-US" b="1" u="sng" dirty="0">
              <a:solidFill>
                <a:srgbClr val="FF0000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607" y="1766982"/>
            <a:ext cx="1876857" cy="123491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1700808"/>
            <a:ext cx="3960440" cy="297033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902" y="1738250"/>
            <a:ext cx="4211234" cy="277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43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_s1030"/>
          <p:cNvSpPr>
            <a:spLocks noChangeArrowheads="1" noTextEdit="1"/>
          </p:cNvSpPr>
          <p:nvPr/>
        </p:nvSpPr>
        <p:spPr bwMode="auto">
          <a:xfrm>
            <a:off x="4872782" y="3573017"/>
            <a:ext cx="2519363" cy="2519363"/>
          </a:xfrm>
          <a:prstGeom prst="ellipse">
            <a:avLst/>
          </a:prstGeom>
          <a:gradFill>
            <a:gsLst>
              <a:gs pos="0">
                <a:srgbClr val="95EFAA"/>
              </a:gs>
              <a:gs pos="100000">
                <a:srgbClr val="008000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00FF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152400"/>
          </a:sp3d>
        </p:spPr>
        <p:txBody>
          <a:bodyPr lIns="0" tIns="0" rIns="0" bIns="0" anchor="ctr"/>
          <a:lstStyle/>
          <a:p>
            <a:pPr algn="ctr">
              <a:defRPr/>
            </a:pPr>
            <a:endParaRPr lang="zh-TW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4119062" y="4719596"/>
            <a:ext cx="3866763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2800" dirty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Arial" charset="0"/>
              </a:rPr>
              <a:t>High modulation speed</a:t>
            </a:r>
          </a:p>
        </p:txBody>
      </p:sp>
      <p:sp>
        <p:nvSpPr>
          <p:cNvPr id="9" name="_s1032"/>
          <p:cNvSpPr>
            <a:spLocks noChangeArrowheads="1" noTextEdit="1"/>
          </p:cNvSpPr>
          <p:nvPr/>
        </p:nvSpPr>
        <p:spPr bwMode="auto">
          <a:xfrm>
            <a:off x="5820519" y="1474648"/>
            <a:ext cx="2519362" cy="2519363"/>
          </a:xfrm>
          <a:prstGeom prst="ellipse">
            <a:avLst/>
          </a:prstGeom>
          <a:solidFill>
            <a:srgbClr val="7030A0"/>
          </a:solidFill>
          <a:ln w="28575">
            <a:solidFill>
              <a:srgbClr val="99CCFF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152400" prst="angle"/>
          </a:sp3d>
        </p:spPr>
        <p:txBody>
          <a:bodyPr lIns="0" tIns="0" rIns="0" bIns="0" anchor="ctr"/>
          <a:lstStyle/>
          <a:p>
            <a:pPr algn="ctr">
              <a:defRPr/>
            </a:pPr>
            <a:endParaRPr lang="zh-TW" alt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7152859" y="1834687"/>
            <a:ext cx="2746265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>
              <a:defRPr/>
            </a:pPr>
            <a:r>
              <a:rPr lang="en-US" altLang="zh-TW" sz="2800" dirty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Arial" charset="0"/>
              </a:rPr>
              <a:t>Longer distance</a:t>
            </a:r>
          </a:p>
        </p:txBody>
      </p:sp>
      <p:sp>
        <p:nvSpPr>
          <p:cNvPr id="11" name="_s1032"/>
          <p:cNvSpPr>
            <a:spLocks noChangeArrowheads="1" noTextEdit="1"/>
          </p:cNvSpPr>
          <p:nvPr/>
        </p:nvSpPr>
        <p:spPr bwMode="auto">
          <a:xfrm>
            <a:off x="3804295" y="1474648"/>
            <a:ext cx="2519362" cy="2519363"/>
          </a:xfrm>
          <a:prstGeom prst="ellipse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99CCFF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152400" prst="angle"/>
          </a:sp3d>
        </p:spPr>
        <p:txBody>
          <a:bodyPr lIns="0" tIns="0" rIns="0" bIns="0" anchor="ctr"/>
          <a:lstStyle/>
          <a:p>
            <a:pPr algn="ctr">
              <a:defRPr/>
            </a:pPr>
            <a:endParaRPr lang="zh-TW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_s1030"/>
          <p:cNvSpPr>
            <a:spLocks noChangeArrowheads="1" noTextEdit="1"/>
          </p:cNvSpPr>
          <p:nvPr/>
        </p:nvSpPr>
        <p:spPr bwMode="auto">
          <a:xfrm>
            <a:off x="5353149" y="3023700"/>
            <a:ext cx="1619250" cy="161925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6600"/>
              </a:gs>
            </a:gsLst>
            <a:path path="shape">
              <a:fillToRect l="50000" t="50000" r="50000" b="50000"/>
            </a:path>
          </a:gradFill>
          <a:ln w="28575">
            <a:noFill/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152400" prst="convex"/>
          </a:sp3d>
        </p:spPr>
        <p:txBody>
          <a:bodyPr lIns="0" tIns="0" rIns="0" bIns="0" anchor="ctr"/>
          <a:lstStyle/>
          <a:p>
            <a:pPr algn="ctr">
              <a:defRPr/>
            </a:pPr>
            <a:endParaRPr lang="zh-TW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3132520" y="3492011"/>
            <a:ext cx="6141425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altLang="zh-TW" sz="2000" i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  <a:reflection blurRad="6350" stA="60000" endA="900" endPos="58000" dir="5400000" sy="-100000" algn="bl" rotWithShape="0"/>
                </a:effectLst>
              </a:rPr>
              <a:t>High-Power &amp; High-Speed </a:t>
            </a:r>
          </a:p>
          <a:p>
            <a:pPr>
              <a:defRPr/>
            </a:pPr>
            <a:r>
              <a:rPr lang="en-US" altLang="zh-TW" sz="2000" i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  <a:reflection blurRad="6350" stA="60000" endA="900" endPos="58000" dir="5400000" sy="-100000" algn="bl" rotWithShape="0"/>
                </a:effectLst>
              </a:rPr>
              <a:t>Fundamental (Quasi) Single-Mode 850 nm VCSELs 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2374926" y="1834687"/>
            <a:ext cx="4065536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>
              <a:defRPr/>
            </a:pPr>
            <a:r>
              <a:rPr lang="en-US" altLang="zh-TW" sz="2800" dirty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Arial" charset="0"/>
              </a:rPr>
              <a:t>Low power consumption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9199037" y="6417270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</a:rPr>
              <a:t>10</a:t>
            </a:r>
            <a:endParaRPr lang="zh-TW" alt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88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9" grpId="0" animBg="1"/>
      <p:bldP spid="10" grpId="0"/>
      <p:bldP spid="11" grpId="0" animBg="1"/>
      <p:bldP spid="12" grpId="0" animBg="1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9048" y="1929293"/>
            <a:ext cx="5760640" cy="4087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文字方塊 19"/>
          <p:cNvSpPr txBox="1"/>
          <p:nvPr/>
        </p:nvSpPr>
        <p:spPr>
          <a:xfrm>
            <a:off x="1631505" y="2674367"/>
            <a:ext cx="5040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sz="1600" b="1" u="sng" dirty="0">
              <a:solidFill>
                <a:srgbClr val="FF0000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2187831" y="146037"/>
            <a:ext cx="96764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defRPr/>
            </a:pPr>
            <a:r>
              <a:rPr kumimoji="1" lang="en-US" altLang="zh-TW" sz="3600" b="1" dirty="0">
                <a:solidFill>
                  <a:srgbClr val="FF3300"/>
                </a:solidFill>
                <a:latin typeface="+mj-lt"/>
                <a:ea typeface="+mj-ea"/>
                <a:cs typeface="+mj-cs"/>
              </a:rPr>
              <a:t>Toward 56 </a:t>
            </a:r>
            <a:r>
              <a:rPr kumimoji="1" lang="en-US" altLang="zh-TW" sz="3600" b="1" dirty="0" err="1">
                <a:solidFill>
                  <a:srgbClr val="FF3300"/>
                </a:solidFill>
                <a:latin typeface="+mj-lt"/>
                <a:ea typeface="+mj-ea"/>
                <a:cs typeface="+mj-cs"/>
              </a:rPr>
              <a:t>Gbit</a:t>
            </a:r>
            <a:r>
              <a:rPr kumimoji="1" lang="en-US" altLang="zh-TW" sz="3600" b="1" dirty="0">
                <a:solidFill>
                  <a:srgbClr val="FF3300"/>
                </a:solidFill>
                <a:latin typeface="+mj-lt"/>
                <a:ea typeface="+mj-ea"/>
                <a:cs typeface="+mj-cs"/>
              </a:rPr>
              <a:t>/sec (Inter-chip): </a:t>
            </a:r>
          </a:p>
          <a:p>
            <a:pPr lvl="0" eaLnBrk="0" hangingPunct="0">
              <a:defRPr/>
            </a:pPr>
            <a:r>
              <a:rPr kumimoji="1" lang="en-US" altLang="zh-TW" sz="3600" b="1" dirty="0">
                <a:solidFill>
                  <a:srgbClr val="FF3300"/>
                </a:solidFill>
                <a:latin typeface="+mj-lt"/>
                <a:ea typeface="+mj-ea"/>
                <a:cs typeface="+mj-cs"/>
              </a:rPr>
              <a:t>You need faster speed of VCSEL !!</a:t>
            </a:r>
            <a:endParaRPr kumimoji="1" lang="zh-TW" altLang="en-US" sz="3600" b="1" dirty="0">
              <a:solidFill>
                <a:srgbClr val="FF33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圓角矩形 1"/>
          <p:cNvSpPr/>
          <p:nvPr/>
        </p:nvSpPr>
        <p:spPr bwMode="auto">
          <a:xfrm>
            <a:off x="2254687" y="2984112"/>
            <a:ext cx="3557392" cy="605462"/>
          </a:xfrm>
          <a:prstGeom prst="round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16" name="橢圓 20"/>
          <p:cNvSpPr>
            <a:spLocks noChangeArrowheads="1"/>
          </p:cNvSpPr>
          <p:nvPr/>
        </p:nvSpPr>
        <p:spPr bwMode="auto">
          <a:xfrm rot="301290">
            <a:off x="3987383" y="1477331"/>
            <a:ext cx="6229349" cy="1571625"/>
          </a:xfrm>
          <a:prstGeom prst="ellipse">
            <a:avLst/>
          </a:prstGeom>
          <a:solidFill>
            <a:srgbClr val="FFFF00"/>
          </a:solidFill>
          <a:ln w="38100" algn="ctr">
            <a:solidFill>
              <a:srgbClr val="FF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90500" prst="convex"/>
          </a:sp3d>
        </p:spPr>
        <p:txBody>
          <a:bodyPr wrap="none" anchor="ctr"/>
          <a:lstStyle/>
          <a:p>
            <a:pPr algn="ctr"/>
            <a:r>
              <a:rPr lang="en-US" altLang="zh-TW" sz="1600" b="1" dirty="0"/>
              <a:t>Toward 56 </a:t>
            </a:r>
            <a:r>
              <a:rPr lang="en-US" altLang="zh-TW" sz="1600" b="1" dirty="0" err="1"/>
              <a:t>Gbit</a:t>
            </a:r>
            <a:r>
              <a:rPr lang="en-US" altLang="zh-TW" sz="1600" b="1" dirty="0"/>
              <a:t>/sec inter-chip OI connection</a:t>
            </a:r>
          </a:p>
          <a:p>
            <a:pPr algn="ctr"/>
            <a:r>
              <a:rPr lang="en-US" altLang="zh-TW" sz="1600" b="1" dirty="0"/>
              <a:t>Huge loss of 56 </a:t>
            </a:r>
            <a:r>
              <a:rPr lang="en-US" altLang="zh-TW" sz="1600" b="1" dirty="0" err="1"/>
              <a:t>Gbit</a:t>
            </a:r>
            <a:r>
              <a:rPr lang="en-US" altLang="zh-TW" sz="1600" b="1" dirty="0"/>
              <a:t>/sec signal</a:t>
            </a:r>
          </a:p>
          <a:p>
            <a:pPr algn="ctr"/>
            <a:r>
              <a:rPr lang="en-US" altLang="zh-TW" sz="1600" b="1" dirty="0"/>
              <a:t>Optics must be as close as possible with IC (&lt; 5cm)</a:t>
            </a:r>
            <a:endParaRPr lang="zh-TW" altLang="en-US" sz="1600" b="1" dirty="0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566" y="2183496"/>
            <a:ext cx="4644987" cy="3695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矩形 5"/>
          <p:cNvSpPr>
            <a:spLocks noChangeArrowheads="1"/>
          </p:cNvSpPr>
          <p:nvPr/>
        </p:nvSpPr>
        <p:spPr bwMode="auto">
          <a:xfrm>
            <a:off x="2147464" y="2968745"/>
            <a:ext cx="1112460" cy="1074333"/>
          </a:xfrm>
          <a:prstGeom prst="rect">
            <a:avLst/>
          </a:prstGeom>
          <a:noFill/>
          <a:ln w="635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TW" altLang="en-US" sz="2000">
              <a:solidFill>
                <a:srgbClr val="3232FF"/>
              </a:solidFill>
            </a:endParaRPr>
          </a:p>
        </p:txBody>
      </p:sp>
      <p:sp>
        <p:nvSpPr>
          <p:cNvPr id="25" name="手繪多邊形 24"/>
          <p:cNvSpPr>
            <a:spLocks/>
          </p:cNvSpPr>
          <p:nvPr/>
        </p:nvSpPr>
        <p:spPr bwMode="auto">
          <a:xfrm>
            <a:off x="2460645" y="1386459"/>
            <a:ext cx="252653" cy="1539882"/>
          </a:xfrm>
          <a:custGeom>
            <a:avLst/>
            <a:gdLst>
              <a:gd name="T0" fmla="*/ 11 w 565318"/>
              <a:gd name="T1" fmla="*/ 0 h 1936750"/>
              <a:gd name="T2" fmla="*/ 1 w 565318"/>
              <a:gd name="T3" fmla="*/ 114243 h 1936750"/>
              <a:gd name="T4" fmla="*/ 11 w 565318"/>
              <a:gd name="T5" fmla="*/ 227388 h 1936750"/>
              <a:gd name="T6" fmla="*/ 1 w 565318"/>
              <a:gd name="T7" fmla="*/ 335040 h 193675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5318" h="1936750">
                <a:moveTo>
                  <a:pt x="552462" y="0"/>
                </a:moveTo>
                <a:cubicBezTo>
                  <a:pt x="275178" y="220662"/>
                  <a:pt x="-2105" y="441325"/>
                  <a:pt x="12" y="660400"/>
                </a:cubicBezTo>
                <a:cubicBezTo>
                  <a:pt x="2129" y="879475"/>
                  <a:pt x="555637" y="1101725"/>
                  <a:pt x="565162" y="1314450"/>
                </a:cubicBezTo>
                <a:cubicBezTo>
                  <a:pt x="574687" y="1527175"/>
                  <a:pt x="147120" y="1835150"/>
                  <a:pt x="57162" y="1936750"/>
                </a:cubicBezTo>
              </a:path>
            </a:pathLst>
          </a:cu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zh-TW" altLang="en-US"/>
          </a:p>
        </p:txBody>
      </p:sp>
      <p:sp>
        <p:nvSpPr>
          <p:cNvPr id="26" name="手繪多邊形 25"/>
          <p:cNvSpPr>
            <a:spLocks/>
          </p:cNvSpPr>
          <p:nvPr/>
        </p:nvSpPr>
        <p:spPr bwMode="auto">
          <a:xfrm>
            <a:off x="2928959" y="1397050"/>
            <a:ext cx="252654" cy="1539882"/>
          </a:xfrm>
          <a:custGeom>
            <a:avLst/>
            <a:gdLst>
              <a:gd name="T0" fmla="*/ 11 w 565318"/>
              <a:gd name="T1" fmla="*/ 0 h 1936750"/>
              <a:gd name="T2" fmla="*/ 1 w 565318"/>
              <a:gd name="T3" fmla="*/ 114243 h 1936750"/>
              <a:gd name="T4" fmla="*/ 11 w 565318"/>
              <a:gd name="T5" fmla="*/ 227388 h 1936750"/>
              <a:gd name="T6" fmla="*/ 1 w 565318"/>
              <a:gd name="T7" fmla="*/ 335040 h 193675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5318" h="1936750">
                <a:moveTo>
                  <a:pt x="552462" y="0"/>
                </a:moveTo>
                <a:cubicBezTo>
                  <a:pt x="275178" y="220662"/>
                  <a:pt x="-2105" y="441325"/>
                  <a:pt x="12" y="660400"/>
                </a:cubicBezTo>
                <a:cubicBezTo>
                  <a:pt x="2129" y="879475"/>
                  <a:pt x="555637" y="1101725"/>
                  <a:pt x="565162" y="1314450"/>
                </a:cubicBezTo>
                <a:cubicBezTo>
                  <a:pt x="574687" y="1527175"/>
                  <a:pt x="147120" y="1835150"/>
                  <a:pt x="57162" y="1936750"/>
                </a:cubicBezTo>
              </a:path>
            </a:pathLst>
          </a:cu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zh-TW" altLang="en-US"/>
          </a:p>
        </p:txBody>
      </p:sp>
      <p:sp>
        <p:nvSpPr>
          <p:cNvPr id="27" name="圓角矩形 26"/>
          <p:cNvSpPr>
            <a:spLocks noChangeArrowheads="1"/>
          </p:cNvSpPr>
          <p:nvPr/>
        </p:nvSpPr>
        <p:spPr bwMode="auto">
          <a:xfrm>
            <a:off x="2262140" y="4129659"/>
            <a:ext cx="856842" cy="479027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TW" altLang="en-US" sz="2000">
              <a:solidFill>
                <a:srgbClr val="3232FF"/>
              </a:solidFill>
            </a:endParaRPr>
          </a:p>
        </p:txBody>
      </p:sp>
      <p:sp>
        <p:nvSpPr>
          <p:cNvPr id="28" name="書卷 (水平) 27"/>
          <p:cNvSpPr>
            <a:spLocks noChangeArrowheads="1"/>
          </p:cNvSpPr>
          <p:nvPr/>
        </p:nvSpPr>
        <p:spPr bwMode="auto">
          <a:xfrm>
            <a:off x="5945067" y="2072267"/>
            <a:ext cx="6021293" cy="1881307"/>
          </a:xfrm>
          <a:prstGeom prst="horizontalScroll">
            <a:avLst>
              <a:gd name="adj" fmla="val 12500"/>
            </a:avLst>
          </a:prstGeom>
          <a:solidFill>
            <a:srgbClr val="FFFF00"/>
          </a:solidFill>
          <a:ln w="38100">
            <a:solidFill>
              <a:srgbClr val="92D05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en-US" altLang="zh-TW" sz="1200" dirty="0">
              <a:solidFill>
                <a:srgbClr val="3232FF"/>
              </a:solidFill>
            </a:endParaRPr>
          </a:p>
          <a:p>
            <a:pPr algn="ctr" eaLnBrk="1" hangingPunct="1"/>
            <a:r>
              <a:rPr lang="en-US" altLang="zh-TW" sz="2400" dirty="0">
                <a:solidFill>
                  <a:srgbClr val="3232FF"/>
                </a:solidFill>
              </a:rPr>
              <a:t>When temperature is increasing, </a:t>
            </a:r>
          </a:p>
          <a:p>
            <a:pPr algn="ctr" eaLnBrk="1" hangingPunct="1"/>
            <a:r>
              <a:rPr lang="en-US" altLang="zh-TW" sz="2400" dirty="0">
                <a:solidFill>
                  <a:srgbClr val="3232FF"/>
                </a:solidFill>
              </a:rPr>
              <a:t>the VCSELs bandwidth is decreasing.</a:t>
            </a:r>
          </a:p>
          <a:p>
            <a:pPr algn="ctr" eaLnBrk="1" hangingPunct="1"/>
            <a:r>
              <a:rPr lang="en-US" altLang="zh-TW" sz="2400" dirty="0">
                <a:solidFill>
                  <a:srgbClr val="3232FF"/>
                </a:solidFill>
              </a:rPr>
              <a:t> </a:t>
            </a:r>
            <a:endParaRPr lang="zh-TW" altLang="en-US" sz="2400" dirty="0">
              <a:solidFill>
                <a:srgbClr val="3232FF"/>
              </a:solidFill>
            </a:endParaRPr>
          </a:p>
        </p:txBody>
      </p:sp>
      <p:sp>
        <p:nvSpPr>
          <p:cNvPr id="29" name="書卷 (水平) 28"/>
          <p:cNvSpPr>
            <a:spLocks noChangeArrowheads="1"/>
          </p:cNvSpPr>
          <p:nvPr/>
        </p:nvSpPr>
        <p:spPr bwMode="auto">
          <a:xfrm>
            <a:off x="6426785" y="4084805"/>
            <a:ext cx="4968875" cy="1595021"/>
          </a:xfrm>
          <a:prstGeom prst="horizontalScroll">
            <a:avLst>
              <a:gd name="adj" fmla="val 12500"/>
            </a:avLst>
          </a:prstGeom>
          <a:solidFill>
            <a:srgbClr val="FFFF00"/>
          </a:solidFill>
          <a:ln w="38100">
            <a:solidFill>
              <a:srgbClr val="92D05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en-US" altLang="zh-TW" sz="1200" dirty="0">
              <a:solidFill>
                <a:srgbClr val="3232FF"/>
              </a:solidFill>
            </a:endParaRPr>
          </a:p>
          <a:p>
            <a:pPr algn="ctr" eaLnBrk="1" hangingPunct="1"/>
            <a:r>
              <a:rPr lang="en-US" altLang="zh-TW" sz="2400" dirty="0">
                <a:solidFill>
                  <a:srgbClr val="3232FF"/>
                </a:solidFill>
              </a:rPr>
              <a:t>Can it still target at </a:t>
            </a:r>
          </a:p>
          <a:p>
            <a:pPr algn="ctr" eaLnBrk="1" hangingPunct="1"/>
            <a:r>
              <a:rPr lang="en-US" altLang="zh-TW" sz="2400" dirty="0">
                <a:solidFill>
                  <a:srgbClr val="3232FF"/>
                </a:solidFill>
              </a:rPr>
              <a:t>56 </a:t>
            </a:r>
            <a:r>
              <a:rPr lang="en-US" altLang="zh-TW" sz="2400" dirty="0" err="1">
                <a:solidFill>
                  <a:srgbClr val="3232FF"/>
                </a:solidFill>
              </a:rPr>
              <a:t>Gbit</a:t>
            </a:r>
            <a:r>
              <a:rPr lang="en-US" altLang="zh-TW" sz="2400" dirty="0">
                <a:solidFill>
                  <a:srgbClr val="3232FF"/>
                </a:solidFill>
              </a:rPr>
              <a:t>/sec data rate?</a:t>
            </a:r>
          </a:p>
          <a:p>
            <a:pPr algn="ctr" eaLnBrk="1" hangingPunct="1"/>
            <a:endParaRPr lang="zh-TW" altLang="en-US" sz="1200" dirty="0">
              <a:solidFill>
                <a:srgbClr val="3232FF"/>
              </a:solidFill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11720945" y="645789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FD378ED0-8071-4413-83FA-73CC498C4CBD}" type="slidenum">
              <a:rPr lang="en-US" altLang="zh-TW" sz="2400" b="1" smtClean="0">
                <a:solidFill>
                  <a:schemeClr val="bg1"/>
                </a:solidFill>
              </a:rPr>
              <a:t>15</a:t>
            </a:fld>
            <a:endParaRPr lang="en-US" altLang="zh-TW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71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" grpId="0" animBg="1"/>
      <p:bldP spid="2" grpId="1" animBg="1"/>
      <p:bldP spid="16" grpId="0" animBg="1"/>
      <p:bldP spid="16" grpId="1" animBg="1"/>
      <p:bldP spid="24" grpId="0" animBg="1"/>
      <p:bldP spid="27" grpId="0" animBg="1"/>
      <p:bldP spid="27" grpId="1" animBg="1"/>
      <p:bldP spid="28" grpId="0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188" y="2435693"/>
            <a:ext cx="2515751" cy="2001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086" y="4561357"/>
            <a:ext cx="2859415" cy="854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546" y="2549823"/>
            <a:ext cx="2159857" cy="1882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向右箭號 12"/>
          <p:cNvSpPr/>
          <p:nvPr/>
        </p:nvSpPr>
        <p:spPr bwMode="auto">
          <a:xfrm>
            <a:off x="6355475" y="3551530"/>
            <a:ext cx="723057" cy="510313"/>
          </a:xfrm>
          <a:prstGeom prst="rightArrow">
            <a:avLst/>
          </a:prstGeom>
          <a:solidFill>
            <a:srgbClr val="14BC3C"/>
          </a:solidFill>
          <a:ln w="9525" cap="flat" cmpd="sng" algn="ctr">
            <a:solidFill>
              <a:srgbClr val="14BC3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z="1400">
              <a:latin typeface="Arial" charset="0"/>
              <a:ea typeface="新細明體" pitchFamily="18" charset="-12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650985" y="145249"/>
            <a:ext cx="93668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defRPr/>
            </a:pPr>
            <a:r>
              <a:rPr kumimoji="1" lang="en-US" altLang="zh-TW" sz="3600" b="1" dirty="0">
                <a:solidFill>
                  <a:srgbClr val="FF3300"/>
                </a:solidFill>
                <a:latin typeface="+mj-lt"/>
                <a:ea typeface="+mj-ea"/>
                <a:cs typeface="+mj-cs"/>
              </a:rPr>
              <a:t>Now you need the help of IC to boost up the speed &gt;56 </a:t>
            </a:r>
            <a:r>
              <a:rPr kumimoji="1" lang="en-US" altLang="zh-TW" sz="3600" b="1" dirty="0" err="1">
                <a:solidFill>
                  <a:srgbClr val="FF3300"/>
                </a:solidFill>
                <a:latin typeface="+mj-lt"/>
                <a:ea typeface="+mj-ea"/>
                <a:cs typeface="+mj-cs"/>
              </a:rPr>
              <a:t>Gbit</a:t>
            </a:r>
            <a:r>
              <a:rPr kumimoji="1" lang="en-US" altLang="zh-TW" sz="3600" b="1" dirty="0">
                <a:solidFill>
                  <a:srgbClr val="FF3300"/>
                </a:solidFill>
                <a:latin typeface="+mj-lt"/>
                <a:ea typeface="+mj-ea"/>
                <a:cs typeface="+mj-cs"/>
              </a:rPr>
              <a:t>/sec</a:t>
            </a:r>
            <a:endParaRPr kumimoji="1" lang="zh-TW" altLang="en-US" sz="3600" b="1" dirty="0">
              <a:solidFill>
                <a:srgbClr val="FF33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1319032" y="2070415"/>
            <a:ext cx="141476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1600" b="1" dirty="0">
                <a:solidFill>
                  <a:srgbClr val="0070C0"/>
                </a:solidFill>
                <a:effectLst/>
              </a:rPr>
              <a:t>Transmitte</a:t>
            </a:r>
            <a:r>
              <a:rPr lang="en-US" altLang="zh-TW" b="1" dirty="0">
                <a:solidFill>
                  <a:srgbClr val="0070C0"/>
                </a:solidFill>
                <a:effectLst/>
              </a:rPr>
              <a:t>r</a:t>
            </a:r>
            <a:endParaRPr lang="zh-TW" altLang="en-US" b="1" dirty="0">
              <a:solidFill>
                <a:srgbClr val="0070C0"/>
              </a:solidFill>
              <a:effectLst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4052180" y="2124807"/>
            <a:ext cx="11797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>
                <a:solidFill>
                  <a:srgbClr val="0070C0"/>
                </a:solidFill>
                <a:effectLst/>
              </a:rPr>
              <a:t>Receiver  </a:t>
            </a:r>
            <a:endParaRPr lang="zh-TW" altLang="en-US" sz="1600" b="1" dirty="0">
              <a:solidFill>
                <a:srgbClr val="0070C0"/>
              </a:solidFill>
              <a:effectLst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1413188" y="1595716"/>
            <a:ext cx="3912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chemeClr val="accent2">
                    <a:lumMod val="75000"/>
                  </a:schemeClr>
                </a:solidFill>
                <a:effectLst/>
              </a:rPr>
              <a:t>Feed Forward Equalization(FFE</a:t>
            </a:r>
            <a:r>
              <a:rPr lang="en-US" altLang="zh-TW" b="1" dirty="0">
                <a:effectLst/>
              </a:rPr>
              <a:t>)</a:t>
            </a:r>
            <a:endParaRPr lang="zh-TW" altLang="en-US" b="1" dirty="0">
              <a:effectLst/>
            </a:endParaRPr>
          </a:p>
        </p:txBody>
      </p:sp>
      <p:pic>
        <p:nvPicPr>
          <p:cNvPr id="4526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604" y="1679998"/>
            <a:ext cx="2962275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矩形 15"/>
          <p:cNvSpPr/>
          <p:nvPr/>
        </p:nvSpPr>
        <p:spPr>
          <a:xfrm>
            <a:off x="1273490" y="6195850"/>
            <a:ext cx="107880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TW" sz="800" dirty="0"/>
              <a:t>Daniel M. </a:t>
            </a:r>
            <a:r>
              <a:rPr lang="en-US" altLang="zh-TW" sz="800" dirty="0" err="1"/>
              <a:t>Kuchta</a:t>
            </a:r>
            <a:r>
              <a:rPr lang="en-US" altLang="zh-TW" sz="800" dirty="0"/>
              <a:t>, Senior Member, IEEE, Alexander V. </a:t>
            </a:r>
            <a:r>
              <a:rPr lang="en-US" altLang="zh-TW" sz="800" dirty="0" err="1"/>
              <a:t>Rylyakov</a:t>
            </a:r>
            <a:r>
              <a:rPr lang="en-US" altLang="zh-TW" sz="800" dirty="0"/>
              <a:t>, Clint L. </a:t>
            </a:r>
            <a:r>
              <a:rPr lang="en-US" altLang="zh-TW" sz="800" dirty="0" err="1"/>
              <a:t>Schow</a:t>
            </a:r>
            <a:r>
              <a:rPr lang="en-US" altLang="zh-TW" sz="800" dirty="0"/>
              <a:t>, Senior Member, IEEE, Senior Member, OSA, Jonathan E. </a:t>
            </a:r>
            <a:r>
              <a:rPr lang="en-US" altLang="zh-TW" sz="800" dirty="0" err="1"/>
              <a:t>Proesel</a:t>
            </a:r>
            <a:r>
              <a:rPr lang="en-US" altLang="zh-TW" sz="800" dirty="0"/>
              <a:t>, Member, IEEE, Christian W. </a:t>
            </a:r>
            <a:r>
              <a:rPr lang="en-US" altLang="zh-TW" sz="800" dirty="0" err="1"/>
              <a:t>Baks</a:t>
            </a:r>
            <a:r>
              <a:rPr lang="en-US" altLang="zh-TW" sz="800" dirty="0"/>
              <a:t>, </a:t>
            </a:r>
            <a:r>
              <a:rPr lang="en-US" altLang="zh-TW" sz="800" dirty="0" err="1"/>
              <a:t>Petter</a:t>
            </a:r>
            <a:r>
              <a:rPr lang="en-US" altLang="zh-TW" sz="800" dirty="0"/>
              <a:t> </a:t>
            </a:r>
            <a:r>
              <a:rPr lang="en-US" altLang="zh-TW" sz="800" dirty="0" err="1"/>
              <a:t>Westbergh</a:t>
            </a:r>
            <a:r>
              <a:rPr lang="en-US" altLang="zh-TW" sz="800" dirty="0"/>
              <a:t>, Johan S. </a:t>
            </a:r>
            <a:r>
              <a:rPr lang="en-US" altLang="zh-TW" sz="800" dirty="0" err="1"/>
              <a:t>Gustavsson</a:t>
            </a:r>
            <a:r>
              <a:rPr lang="en-US" altLang="zh-TW" sz="800" dirty="0"/>
              <a:t>, and Anders Larsson, Fellow, IEEE, Fellow, A 50 Gb/s NRZ Modulated 850 nm VCSEL Transmitter Operating Error Free to 90 °C,” JOURNAL OF LIGHTWAVE TECHNOLOGY, VOL. 33, NO. 4, FEBRUARY 15, 2015</a:t>
            </a:r>
            <a:endParaRPr lang="zh-TW" altLang="en-US" sz="800" dirty="0"/>
          </a:p>
        </p:txBody>
      </p:sp>
      <p:pic>
        <p:nvPicPr>
          <p:cNvPr id="45261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909" y="1858124"/>
            <a:ext cx="4702292" cy="3849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直線圖說文字 1 (無框線) 2"/>
          <p:cNvSpPr/>
          <p:nvPr/>
        </p:nvSpPr>
        <p:spPr bwMode="auto">
          <a:xfrm>
            <a:off x="3077227" y="5445223"/>
            <a:ext cx="2796447" cy="705566"/>
          </a:xfrm>
          <a:prstGeom prst="callout1">
            <a:avLst>
              <a:gd name="adj1" fmla="val 33448"/>
              <a:gd name="adj2" fmla="val -1290"/>
              <a:gd name="adj3" fmla="val -90124"/>
              <a:gd name="adj4" fmla="val -25888"/>
            </a:avLst>
          </a:prstGeom>
          <a:solidFill>
            <a:srgbClr val="FFC000"/>
          </a:solidFill>
          <a:ln>
            <a:headEnd type="none" w="med" len="med"/>
            <a:tailEnd type="triangle" w="med" len="med"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altLang="zh-TW" b="1" dirty="0">
                <a:latin typeface="Times New Roman" pitchFamily="18" charset="0"/>
                <a:ea typeface="標楷體" pitchFamily="65" charset="-120"/>
              </a:rPr>
              <a:t>The bandwidth of  VCSEL is </a:t>
            </a:r>
            <a:r>
              <a:rPr lang="en-US" altLang="zh-TW" b="1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26GHz</a:t>
            </a:r>
            <a:r>
              <a:rPr lang="en-US" altLang="zh-TW" b="1" dirty="0">
                <a:latin typeface="Times New Roman" pitchFamily="18" charset="0"/>
                <a:ea typeface="標楷體" pitchFamily="65" charset="-120"/>
              </a:rPr>
              <a:t> at RT .</a:t>
            </a:r>
            <a:endParaRPr kumimoji="1" lang="zh-TW" altLang="en-US" dirty="0">
              <a:solidFill>
                <a:schemeClr val="tx1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7559613" y="1332243"/>
            <a:ext cx="2024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0070C0"/>
                </a:solidFill>
              </a:rPr>
              <a:t>50Gbit/sec</a:t>
            </a:r>
            <a:endParaRPr lang="zh-TW" altLang="en-US" sz="2400" b="1" dirty="0">
              <a:solidFill>
                <a:srgbClr val="0070C0"/>
              </a:solidFill>
            </a:endParaRPr>
          </a:p>
        </p:txBody>
      </p:sp>
      <p:sp>
        <p:nvSpPr>
          <p:cNvPr id="22" name="圓角矩形 21"/>
          <p:cNvSpPr/>
          <p:nvPr/>
        </p:nvSpPr>
        <p:spPr>
          <a:xfrm>
            <a:off x="7078532" y="4452950"/>
            <a:ext cx="4824565" cy="89264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10246879" y="5280405"/>
            <a:ext cx="5230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/>
              <a:t>RT</a:t>
            </a:r>
            <a:endParaRPr lang="zh-TW" altLang="en-US" sz="2000" dirty="0"/>
          </a:p>
        </p:txBody>
      </p:sp>
      <p:sp>
        <p:nvSpPr>
          <p:cNvPr id="5" name="矩形 4"/>
          <p:cNvSpPr/>
          <p:nvPr/>
        </p:nvSpPr>
        <p:spPr>
          <a:xfrm>
            <a:off x="347769" y="4797010"/>
            <a:ext cx="6413743" cy="1200329"/>
          </a:xfrm>
          <a:prstGeom prst="rect">
            <a:avLst/>
          </a:prstGeom>
          <a:solidFill>
            <a:srgbClr val="E5F3F7"/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TW" sz="2400" b="1" dirty="0">
                <a:latin typeface="Times New Roman" pitchFamily="18" charset="0"/>
                <a:ea typeface="標楷體" pitchFamily="65" charset="-120"/>
              </a:rPr>
              <a:t>Transmission data rates as high as </a:t>
            </a:r>
            <a:r>
              <a:rPr lang="en-US" altLang="zh-TW" sz="2400" b="1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71Gb/sec</a:t>
            </a:r>
            <a:r>
              <a:rPr lang="en-US" altLang="zh-TW" sz="2400" b="1" dirty="0">
                <a:latin typeface="Times New Roman" pitchFamily="18" charset="0"/>
                <a:ea typeface="標楷體" pitchFamily="65" charset="-120"/>
              </a:rPr>
              <a:t> at RT and </a:t>
            </a:r>
            <a:r>
              <a:rPr lang="en-US" altLang="zh-TW" sz="2400" b="1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50Gb/sec </a:t>
            </a:r>
            <a:r>
              <a:rPr lang="en-US" altLang="zh-TW" sz="2400" b="1" dirty="0">
                <a:latin typeface="Times New Roman" pitchFamily="18" charset="0"/>
                <a:ea typeface="標楷體" pitchFamily="65" charset="-120"/>
              </a:rPr>
              <a:t>at  90℃ when feed forward equalization(FFE) is in use.  </a:t>
            </a:r>
          </a:p>
        </p:txBody>
      </p:sp>
      <p:grpSp>
        <p:nvGrpSpPr>
          <p:cNvPr id="9" name="群組 8"/>
          <p:cNvGrpSpPr/>
          <p:nvPr/>
        </p:nvGrpSpPr>
        <p:grpSpPr>
          <a:xfrm>
            <a:off x="2106829" y="2204463"/>
            <a:ext cx="8395594" cy="2769818"/>
            <a:chOff x="2106829" y="2204463"/>
            <a:chExt cx="8395594" cy="2769818"/>
          </a:xfrm>
        </p:grpSpPr>
        <p:sp>
          <p:nvSpPr>
            <p:cNvPr id="23" name="書卷 (水平) 22"/>
            <p:cNvSpPr/>
            <p:nvPr/>
          </p:nvSpPr>
          <p:spPr bwMode="auto">
            <a:xfrm>
              <a:off x="2106829" y="2204463"/>
              <a:ext cx="8395594" cy="2769818"/>
            </a:xfrm>
            <a:prstGeom prst="horizontalScroll">
              <a:avLst/>
            </a:prstGeom>
            <a:solidFill>
              <a:srgbClr val="FFFF00"/>
            </a:solidFill>
            <a:ln w="3810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altLang="zh-TW" sz="3200" b="1" dirty="0">
                <a:solidFill>
                  <a:srgbClr val="0033CC"/>
                </a:solidFill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2845281" y="2978149"/>
              <a:ext cx="231986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4000" b="1" dirty="0">
                  <a:solidFill>
                    <a:srgbClr val="0033CC"/>
                  </a:solidFill>
                </a:rPr>
                <a:t>High T</a:t>
              </a:r>
            </a:p>
            <a:p>
              <a:pPr algn="ctr"/>
              <a:r>
                <a:rPr lang="en-US" altLang="zh-TW" sz="4000" b="1" dirty="0">
                  <a:solidFill>
                    <a:srgbClr val="0033CC"/>
                  </a:solidFill>
                </a:rPr>
                <a:t>W/O FFE</a:t>
              </a:r>
              <a:endParaRPr lang="zh-TW" altLang="en-US" sz="4000" b="1" dirty="0">
                <a:solidFill>
                  <a:srgbClr val="0033CC"/>
                </a:solidFill>
              </a:endParaRPr>
            </a:p>
          </p:txBody>
        </p:sp>
        <p:sp>
          <p:nvSpPr>
            <p:cNvPr id="7" name="向右箭號 6"/>
            <p:cNvSpPr/>
            <p:nvPr/>
          </p:nvSpPr>
          <p:spPr bwMode="auto">
            <a:xfrm>
              <a:off x="5496581" y="3342158"/>
              <a:ext cx="1035486" cy="595420"/>
            </a:xfrm>
            <a:prstGeom prst="rightArrow">
              <a:avLst/>
            </a:prstGeom>
            <a:solidFill>
              <a:srgbClr val="FF0000"/>
            </a:solidFill>
            <a:ln w="38100">
              <a:solidFill>
                <a:srgbClr val="C00000"/>
              </a:solidFill>
              <a:miter lim="800000"/>
              <a:headEnd/>
              <a:tailEnd/>
            </a:ln>
          </p:spPr>
          <p:txBody>
            <a:bodyPr rtlCol="0" anchor="ctr">
              <a:sp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2000" dirty="0">
                <a:solidFill>
                  <a:srgbClr val="3232FF"/>
                </a:solidFill>
              </a:endParaRPr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6787611" y="3046180"/>
              <a:ext cx="356860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4800" b="1" dirty="0">
                  <a:solidFill>
                    <a:srgbClr val="FF0000"/>
                  </a:solidFill>
                </a:rPr>
                <a:t>50Gb/sec </a:t>
              </a:r>
              <a:r>
                <a:rPr lang="en-US" altLang="zh-TW" sz="6000" b="1" dirty="0">
                  <a:solidFill>
                    <a:srgbClr val="FF0000"/>
                  </a:solidFill>
                </a:rPr>
                <a:t>?</a:t>
              </a:r>
              <a:endParaRPr lang="zh-TW" altLang="en-US" sz="48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5" name="文字方塊 24"/>
          <p:cNvSpPr txBox="1"/>
          <p:nvPr/>
        </p:nvSpPr>
        <p:spPr>
          <a:xfrm>
            <a:off x="11564413" y="6452071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8AD08B24-9E7B-4431-9FEF-471036A16CDA}" type="slidenum">
              <a:rPr lang="en-US" altLang="zh-TW" sz="2400" b="1" smtClean="0">
                <a:solidFill>
                  <a:schemeClr val="bg1"/>
                </a:solidFill>
              </a:rPr>
              <a:t>16</a:t>
            </a:fld>
            <a:endParaRPr lang="en-US" altLang="zh-TW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36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2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52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526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2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52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  <p:bldP spid="2" grpId="0"/>
      <p:bldP spid="22" grpId="0" animBg="1"/>
      <p:bldP spid="4" grpId="0"/>
      <p:bldP spid="4" grpId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 txBox="1">
            <a:spLocks noChangeArrowheads="1"/>
          </p:cNvSpPr>
          <p:nvPr/>
        </p:nvSpPr>
        <p:spPr>
          <a:xfrm>
            <a:off x="1837303" y="248778"/>
            <a:ext cx="8229600" cy="490538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5400" kern="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1171775" y="1328052"/>
            <a:ext cx="1054916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TW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VCSEL for Short-Reach ?</a:t>
            </a:r>
          </a:p>
          <a:p>
            <a:pPr marL="571500" indent="-571500"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TW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Progress in High-Speed VCSEL</a:t>
            </a:r>
          </a:p>
          <a:p>
            <a:pPr marL="571500" indent="-571500"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TW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High-Brightness/High-Speed VCSEL for 3-D sensing ?</a:t>
            </a:r>
          </a:p>
          <a:p>
            <a:pPr marL="571500" indent="-571500"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TW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Unique Device Structure and Achievements</a:t>
            </a:r>
          </a:p>
          <a:p>
            <a:pPr marL="571500" indent="-571500"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TW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zh-TW" altLang="en-US" sz="3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1720945" y="645789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FB6208C-2062-4915-BF15-2BB03DC837E5}" type="slidenum">
              <a:rPr lang="en-US" altLang="zh-TW" sz="2400" b="1" smtClean="0">
                <a:solidFill>
                  <a:schemeClr val="bg1"/>
                </a:solidFill>
              </a:rPr>
              <a:t>17</a:t>
            </a:fld>
            <a:endParaRPr lang="en-US" altLang="zh-TW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008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-228600" y="324272"/>
            <a:ext cx="12192000" cy="1152128"/>
          </a:xfrm>
        </p:spPr>
        <p:txBody>
          <a:bodyPr/>
          <a:lstStyle/>
          <a:p>
            <a:r>
              <a:rPr lang="en-US" altLang="zh-TW" dirty="0"/>
              <a:t>State of the Art Results</a:t>
            </a:r>
          </a:p>
        </p:txBody>
      </p:sp>
      <p:graphicFrame>
        <p:nvGraphicFramePr>
          <p:cNvPr id="20484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347425" y="1163002"/>
          <a:ext cx="5519975" cy="54042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424" name="點陣圖影像" r:id="rId3" imgW="5439534" imgH="5323810" progId="Paint.Picture">
                  <p:embed/>
                </p:oleObj>
              </mc:Choice>
              <mc:Fallback>
                <p:oleObj name="點陣圖影像" r:id="rId3" imgW="5439534" imgH="5323810" progId="Paint.Picture">
                  <p:embed/>
                  <p:pic>
                    <p:nvPicPr>
                      <p:cNvPr id="2048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425" y="1163002"/>
                        <a:ext cx="5519975" cy="54042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017" y="1026004"/>
            <a:ext cx="5559584" cy="416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橢圓 1"/>
          <p:cNvSpPr/>
          <p:nvPr/>
        </p:nvSpPr>
        <p:spPr bwMode="auto">
          <a:xfrm>
            <a:off x="6263640" y="4236720"/>
            <a:ext cx="2575560" cy="685800"/>
          </a:xfrm>
          <a:prstGeom prst="ellips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6111240" y="5190730"/>
            <a:ext cx="48615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/>
              <a:t>These tables are made at 1999</a:t>
            </a:r>
          </a:p>
          <a:p>
            <a:r>
              <a:rPr lang="en-US" altLang="zh-TW" sz="2000" b="1" u="sng" dirty="0">
                <a:solidFill>
                  <a:srgbClr val="FF0000"/>
                </a:solidFill>
              </a:rPr>
              <a:t>However, there is almost no improvement in modulation speed of SL over these 20 years ~~</a:t>
            </a:r>
            <a:endParaRPr lang="zh-TW" altLang="en-US" sz="20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9634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72427" y="269365"/>
            <a:ext cx="12192000" cy="1152128"/>
          </a:xfrm>
        </p:spPr>
        <p:txBody>
          <a:bodyPr/>
          <a:lstStyle/>
          <a:p>
            <a:r>
              <a:rPr lang="en-US" altLang="zh-TW" sz="3200" b="0" dirty="0"/>
              <a:t>State-of-the-art high-speed VCSELs</a:t>
            </a:r>
            <a:endParaRPr lang="zh-TW" altLang="en-US" sz="3200" dirty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8914" y="1077361"/>
            <a:ext cx="4661874" cy="5420141"/>
          </a:xfrm>
          <a:prstGeom prst="rect">
            <a:avLst/>
          </a:prstGeom>
        </p:spPr>
      </p:pic>
      <p:sp>
        <p:nvSpPr>
          <p:cNvPr id="12" name="橢圓 11"/>
          <p:cNvSpPr/>
          <p:nvPr/>
        </p:nvSpPr>
        <p:spPr bwMode="auto">
          <a:xfrm>
            <a:off x="9131325" y="1947549"/>
            <a:ext cx="685800" cy="563880"/>
          </a:xfrm>
          <a:prstGeom prst="ellipse">
            <a:avLst/>
          </a:prstGeom>
          <a:solidFill>
            <a:srgbClr val="FFFF00">
              <a:alpha val="16863"/>
            </a:srgbClr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cxnSp>
        <p:nvCxnSpPr>
          <p:cNvPr id="13" name="直線單箭頭接點 12"/>
          <p:cNvCxnSpPr>
            <a:stCxn id="12" idx="6"/>
          </p:cNvCxnSpPr>
          <p:nvPr/>
        </p:nvCxnSpPr>
        <p:spPr bwMode="auto">
          <a:xfrm>
            <a:off x="9817125" y="2229489"/>
            <a:ext cx="446487" cy="368855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文字方塊 13"/>
          <p:cNvSpPr txBox="1"/>
          <p:nvPr/>
        </p:nvSpPr>
        <p:spPr>
          <a:xfrm>
            <a:off x="10263612" y="2752253"/>
            <a:ext cx="19283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/>
              <a:t>MQWs sandwiched</a:t>
            </a:r>
            <a:r>
              <a:rPr lang="zh-TW" altLang="en-US" sz="2000" dirty="0"/>
              <a:t> </a:t>
            </a:r>
            <a:r>
              <a:rPr lang="en-US" altLang="zh-TW" sz="2000" dirty="0"/>
              <a:t>by oxide layers: Strong confinement !!  </a:t>
            </a:r>
            <a:endParaRPr lang="zh-TW" altLang="en-US" sz="2000" dirty="0"/>
          </a:p>
        </p:txBody>
      </p:sp>
      <p:graphicFrame>
        <p:nvGraphicFramePr>
          <p:cNvPr id="17" name="Object 4"/>
          <p:cNvGraphicFramePr>
            <a:graphicFrameLocks noChangeAspect="1"/>
          </p:cNvGraphicFramePr>
          <p:nvPr/>
        </p:nvGraphicFramePr>
        <p:xfrm>
          <a:off x="265308" y="1077361"/>
          <a:ext cx="5903119" cy="43338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448" name="點陣圖影像" r:id="rId4" imgW="5552381" imgH="4076190" progId="Paint.Picture">
                  <p:embed/>
                </p:oleObj>
              </mc:Choice>
              <mc:Fallback>
                <p:oleObj name="點陣圖影像" r:id="rId4" imgW="5552381" imgH="4076190" progId="Paint.Picture">
                  <p:embed/>
                  <p:pic>
                    <p:nvPicPr>
                      <p:cNvPr id="1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308" y="1077361"/>
                        <a:ext cx="5903119" cy="43338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606582" y="2242180"/>
                <a:ext cx="1702052" cy="782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TW" altLang="zh-TW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𝐷</m:t>
                      </m:r>
                      <m:rad>
                        <m:radPr>
                          <m:degHide m:val="on"/>
                          <m:ctrlPr>
                            <a:rPr lang="zh-TW" altLang="zh-TW" sz="20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rad>
                    </m:oMath>
                  </m:oMathPara>
                </a14:m>
                <a:endParaRPr lang="zh-TW" altLang="zh-TW" sz="2000" dirty="0"/>
              </a:p>
              <a:p>
                <a:endParaRPr lang="zh-TW" altLang="en-US" sz="20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582" y="2242180"/>
                <a:ext cx="1702052" cy="782778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文字方塊 18"/>
          <p:cNvSpPr txBox="1"/>
          <p:nvPr/>
        </p:nvSpPr>
        <p:spPr>
          <a:xfrm>
            <a:off x="1068309" y="5080829"/>
            <a:ext cx="39473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u="sng" dirty="0">
                <a:solidFill>
                  <a:srgbClr val="FF0000"/>
                </a:solidFill>
              </a:rPr>
              <a:t>What we want is strong optical confinement and</a:t>
            </a:r>
            <a:r>
              <a:rPr lang="zh-TW" altLang="en-US" sz="2000" b="1" u="sng" dirty="0">
                <a:solidFill>
                  <a:srgbClr val="FF0000"/>
                </a:solidFill>
              </a:rPr>
              <a:t> </a:t>
            </a:r>
            <a:r>
              <a:rPr lang="en-US" altLang="zh-TW" sz="2000" b="1" u="sng" dirty="0">
                <a:solidFill>
                  <a:srgbClr val="FF0000"/>
                </a:solidFill>
              </a:rPr>
              <a:t>smallest VCSEL cavity with large differential gain (a) !! </a:t>
            </a:r>
            <a:endParaRPr lang="zh-TW" altLang="en-US" sz="2000" b="1" u="sng" dirty="0">
              <a:solidFill>
                <a:srgbClr val="FF0000"/>
              </a:solidFill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8208475" y="6233182"/>
            <a:ext cx="45860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solidFill>
                  <a:srgbClr val="FF0000"/>
                </a:solidFill>
              </a:rPr>
              <a:t>By courtesy of Dr. Daniel M. </a:t>
            </a:r>
            <a:r>
              <a:rPr lang="en-US" altLang="zh-TW" sz="1400" dirty="0" err="1">
                <a:solidFill>
                  <a:srgbClr val="FF0000"/>
                </a:solidFill>
              </a:rPr>
              <a:t>Kuchta</a:t>
            </a:r>
            <a:r>
              <a:rPr lang="en-US" altLang="zh-TW" sz="1400" dirty="0">
                <a:solidFill>
                  <a:srgbClr val="FF0000"/>
                </a:solidFill>
              </a:rPr>
              <a:t> </a:t>
            </a:r>
            <a:endParaRPr lang="zh-TW" altLang="en-US" sz="1400" dirty="0">
              <a:solidFill>
                <a:srgbClr val="FF0000"/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2602871" y="4638263"/>
            <a:ext cx="45860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solidFill>
                  <a:srgbClr val="FF0000"/>
                </a:solidFill>
              </a:rPr>
              <a:t>By courtesy of Prof.  John E. Bowers </a:t>
            </a:r>
            <a:endParaRPr lang="zh-TW" alt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717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 txBox="1">
            <a:spLocks noChangeArrowheads="1"/>
          </p:cNvSpPr>
          <p:nvPr/>
        </p:nvSpPr>
        <p:spPr>
          <a:xfrm>
            <a:off x="2016111" y="367271"/>
            <a:ext cx="8229600" cy="695135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4400" kern="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Collaborators</a:t>
            </a:r>
          </a:p>
        </p:txBody>
      </p:sp>
      <p:grpSp>
        <p:nvGrpSpPr>
          <p:cNvPr id="12" name="Group 7"/>
          <p:cNvGrpSpPr>
            <a:grpSpLocks/>
          </p:cNvGrpSpPr>
          <p:nvPr/>
        </p:nvGrpSpPr>
        <p:grpSpPr bwMode="auto">
          <a:xfrm>
            <a:off x="212748" y="1605275"/>
            <a:ext cx="8439832" cy="1281866"/>
            <a:chOff x="839" y="1389"/>
            <a:chExt cx="4491" cy="606"/>
          </a:xfrm>
        </p:grpSpPr>
        <p:pic>
          <p:nvPicPr>
            <p:cNvPr id="13" name="Picture 8" descr="log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9" y="1389"/>
              <a:ext cx="3221" cy="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9" descr="LOGO_word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" y="1403"/>
              <a:ext cx="1270" cy="385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Picture 8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26" y="3890674"/>
            <a:ext cx="7472520" cy="1123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11720945" y="645789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2966137-70AB-4A73-B245-F229BF37F08D}" type="slidenum">
              <a:rPr lang="en-US" altLang="zh-TW" sz="2400" b="1">
                <a:solidFill>
                  <a:schemeClr val="bg1"/>
                </a:solidFill>
              </a:rPr>
              <a:t>2</a:t>
            </a:fld>
            <a:endParaRPr lang="en-US" altLang="zh-TW" sz="2400" b="1" dirty="0">
              <a:solidFill>
                <a:schemeClr val="bg1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77" r="2055"/>
          <a:stretch/>
        </p:blipFill>
        <p:spPr>
          <a:xfrm>
            <a:off x="8652580" y="1671978"/>
            <a:ext cx="3490393" cy="925250"/>
          </a:xfrm>
          <a:prstGeom prst="rect">
            <a:avLst/>
          </a:prstGeom>
        </p:spPr>
      </p:pic>
      <p:pic>
        <p:nvPicPr>
          <p:cNvPr id="15" name="Picture 19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26" y="2887141"/>
            <a:ext cx="572452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748" y="5108107"/>
            <a:ext cx="4488959" cy="1274843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5921051" y="2980383"/>
            <a:ext cx="1859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>
                <a:solidFill>
                  <a:srgbClr val="FF0000"/>
                </a:solidFill>
              </a:rPr>
              <a:t>Prof. </a:t>
            </a:r>
            <a:r>
              <a:rPr lang="zh-TW" altLang="en-US" sz="2000" b="1" dirty="0">
                <a:solidFill>
                  <a:srgbClr val="FF0000"/>
                </a:solidFill>
              </a:rPr>
              <a:t>陳智弘</a:t>
            </a:r>
            <a:r>
              <a:rPr lang="en-US" altLang="zh-TW" sz="2000" b="1" dirty="0">
                <a:solidFill>
                  <a:srgbClr val="FF0000"/>
                </a:solidFill>
              </a:rPr>
              <a:t> Prof. </a:t>
            </a:r>
            <a:r>
              <a:rPr lang="zh-TW" altLang="en-US" sz="2000" b="1" dirty="0">
                <a:solidFill>
                  <a:srgbClr val="FF0000"/>
                </a:solidFill>
              </a:rPr>
              <a:t>洪瑞華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521" y="3076441"/>
            <a:ext cx="3791479" cy="112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1411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259" y="634225"/>
            <a:ext cx="8291541" cy="587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6332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1615702"/>
            <a:ext cx="6634480" cy="392476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2720" y="2001519"/>
            <a:ext cx="5496560" cy="377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1135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479" y="1336369"/>
            <a:ext cx="4374397" cy="5130466"/>
          </a:xfrm>
          <a:prstGeom prst="rect">
            <a:avLst/>
          </a:prstGeom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Toward higher Speed : </a:t>
            </a:r>
            <a:r>
              <a:rPr lang="en-US" altLang="zh-TW" sz="2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Coupled Cavity (photon-photon resonance !!) </a:t>
            </a:r>
            <a:endParaRPr lang="zh-TW" altLang="en-US" sz="24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6" name="橢圓 5"/>
          <p:cNvSpPr/>
          <p:nvPr/>
        </p:nvSpPr>
        <p:spPr bwMode="auto">
          <a:xfrm>
            <a:off x="2898097" y="4667536"/>
            <a:ext cx="1749258" cy="1596788"/>
          </a:xfrm>
          <a:prstGeom prst="ellips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7" name="橢圓 6"/>
          <p:cNvSpPr/>
          <p:nvPr/>
        </p:nvSpPr>
        <p:spPr bwMode="auto">
          <a:xfrm>
            <a:off x="806432" y="4148919"/>
            <a:ext cx="1403571" cy="1281232"/>
          </a:xfrm>
          <a:prstGeom prst="ellips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8" name="圓角矩形 7"/>
          <p:cNvSpPr/>
          <p:nvPr/>
        </p:nvSpPr>
        <p:spPr bwMode="auto">
          <a:xfrm>
            <a:off x="6172544" y="4644223"/>
            <a:ext cx="4449170" cy="1123712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3232FF"/>
                </a:solidFill>
              </a:rPr>
              <a:t>3dB Bandwidth near 37 GHz !! But only happens at special combination of bias currents</a:t>
            </a: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9" name="圓角矩形 8"/>
          <p:cNvSpPr/>
          <p:nvPr/>
        </p:nvSpPr>
        <p:spPr bwMode="auto">
          <a:xfrm>
            <a:off x="6172544" y="3813922"/>
            <a:ext cx="5063319" cy="783193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dirty="0">
                <a:solidFill>
                  <a:srgbClr val="3232FF"/>
                </a:solidFill>
              </a:rPr>
              <a:t>More than 10 dB resonance in measured O-E frequency response: Eye patterns ?</a:t>
            </a:r>
          </a:p>
        </p:txBody>
      </p:sp>
      <p:cxnSp>
        <p:nvCxnSpPr>
          <p:cNvPr id="16" name="直線單箭頭接點 15"/>
          <p:cNvCxnSpPr/>
          <p:nvPr/>
        </p:nvCxnSpPr>
        <p:spPr bwMode="auto">
          <a:xfrm flipV="1">
            <a:off x="4538995" y="5133315"/>
            <a:ext cx="1557005" cy="9003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直線單箭頭接點 17"/>
          <p:cNvCxnSpPr/>
          <p:nvPr/>
        </p:nvCxnSpPr>
        <p:spPr bwMode="auto">
          <a:xfrm flipV="1">
            <a:off x="2055617" y="4106429"/>
            <a:ext cx="3994245" cy="217535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文字方塊 12"/>
          <p:cNvSpPr txBox="1"/>
          <p:nvPr/>
        </p:nvSpPr>
        <p:spPr>
          <a:xfrm>
            <a:off x="806432" y="1182480"/>
            <a:ext cx="45860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solidFill>
                  <a:srgbClr val="FF0000"/>
                </a:solidFill>
              </a:rPr>
              <a:t>By courtesy of Dr. Daniel M. </a:t>
            </a:r>
            <a:r>
              <a:rPr lang="en-US" altLang="zh-TW" sz="1400" dirty="0" err="1">
                <a:solidFill>
                  <a:srgbClr val="FF0000"/>
                </a:solidFill>
              </a:rPr>
              <a:t>Kuchta</a:t>
            </a:r>
            <a:r>
              <a:rPr lang="en-US" altLang="zh-TW" sz="1400" dirty="0">
                <a:solidFill>
                  <a:srgbClr val="FF0000"/>
                </a:solidFill>
              </a:rPr>
              <a:t> </a:t>
            </a:r>
            <a:endParaRPr lang="zh-TW" altLang="en-US" sz="1400" dirty="0">
              <a:solidFill>
                <a:srgbClr val="FF0000"/>
              </a:solidFill>
            </a:endParaRPr>
          </a:p>
        </p:txBody>
      </p:sp>
      <p:sp>
        <p:nvSpPr>
          <p:cNvPr id="15" name="圓角矩形 14"/>
          <p:cNvSpPr/>
          <p:nvPr/>
        </p:nvSpPr>
        <p:spPr bwMode="auto">
          <a:xfrm>
            <a:off x="5558395" y="2152633"/>
            <a:ext cx="5063319" cy="510778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400" u="sng" dirty="0">
                <a:solidFill>
                  <a:srgbClr val="FF0000"/>
                </a:solidFill>
              </a:rPr>
              <a:t>High-T operations ??</a:t>
            </a:r>
          </a:p>
        </p:txBody>
      </p:sp>
    </p:spTree>
    <p:extLst>
      <p:ext uri="{BB962C8B-B14F-4D97-AF65-F5344CB8AC3E}">
        <p14:creationId xmlns:p14="http://schemas.microsoft.com/office/powerpoint/2010/main" val="42667574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字方塊 12"/>
          <p:cNvSpPr txBox="1"/>
          <p:nvPr/>
        </p:nvSpPr>
        <p:spPr>
          <a:xfrm>
            <a:off x="806432" y="1182480"/>
            <a:ext cx="45860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solidFill>
                  <a:srgbClr val="FF0000"/>
                </a:solidFill>
              </a:rPr>
              <a:t>By courtesy of Dr. Daniel M. </a:t>
            </a:r>
            <a:r>
              <a:rPr lang="en-US" altLang="zh-TW" sz="1400" dirty="0" err="1">
                <a:solidFill>
                  <a:srgbClr val="FF0000"/>
                </a:solidFill>
              </a:rPr>
              <a:t>Kuchta</a:t>
            </a:r>
            <a:r>
              <a:rPr lang="en-US" altLang="zh-TW" sz="1400" dirty="0">
                <a:solidFill>
                  <a:srgbClr val="FF0000"/>
                </a:solidFill>
              </a:rPr>
              <a:t> </a:t>
            </a:r>
            <a:endParaRPr lang="zh-TW" altLang="en-US" sz="1400" dirty="0">
              <a:solidFill>
                <a:srgbClr val="FF0000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424" y="1449790"/>
            <a:ext cx="8121925" cy="5408210"/>
          </a:xfrm>
          <a:prstGeom prst="rect">
            <a:avLst/>
          </a:prstGeom>
        </p:spPr>
      </p:pic>
      <p:sp>
        <p:nvSpPr>
          <p:cNvPr id="14" name="圓角矩形 13"/>
          <p:cNvSpPr/>
          <p:nvPr/>
        </p:nvSpPr>
        <p:spPr bwMode="auto">
          <a:xfrm>
            <a:off x="6287568" y="1052736"/>
            <a:ext cx="5750425" cy="919401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400" u="sng" dirty="0">
                <a:solidFill>
                  <a:srgbClr val="FF0000"/>
                </a:solidFill>
              </a:rPr>
              <a:t>High-T operations ??</a:t>
            </a:r>
          </a:p>
          <a:p>
            <a:pPr algn="ctr">
              <a:spcBef>
                <a:spcPct val="0"/>
              </a:spcBef>
            </a:pPr>
            <a:r>
              <a:rPr lang="en-US" altLang="zh-TW" sz="2400" u="sng" dirty="0">
                <a:solidFill>
                  <a:srgbClr val="FF0000"/>
                </a:solidFill>
              </a:rPr>
              <a:t>Large Signal Transmission (&gt;50 </a:t>
            </a:r>
            <a:r>
              <a:rPr lang="en-US" altLang="zh-TW" sz="2400" u="sng" dirty="0" err="1">
                <a:solidFill>
                  <a:srgbClr val="FF0000"/>
                </a:solidFill>
              </a:rPr>
              <a:t>Gbps</a:t>
            </a:r>
            <a:r>
              <a:rPr lang="en-US" altLang="zh-TW" sz="2400" u="sng" dirty="0">
                <a:solidFill>
                  <a:srgbClr val="FF0000"/>
                </a:solidFill>
              </a:rPr>
              <a:t>) ?</a:t>
            </a:r>
          </a:p>
        </p:txBody>
      </p:sp>
      <p:sp>
        <p:nvSpPr>
          <p:cNvPr id="15" name="標題 2"/>
          <p:cNvSpPr>
            <a:spLocks noGrp="1"/>
          </p:cNvSpPr>
          <p:nvPr>
            <p:ph type="title"/>
          </p:nvPr>
        </p:nvSpPr>
        <p:spPr>
          <a:xfrm>
            <a:off x="0" y="476672"/>
            <a:ext cx="12192000" cy="1152128"/>
          </a:xfrm>
        </p:spPr>
        <p:txBody>
          <a:bodyPr/>
          <a:lstStyle/>
          <a:p>
            <a:r>
              <a:rPr lang="en-US" altLang="zh-TW" sz="36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Toward higher Speed : </a:t>
            </a:r>
            <a:r>
              <a:rPr lang="en-US" altLang="zh-TW" sz="24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Coupled Cavity (photon-photon resonance !!) </a:t>
            </a:r>
            <a:endParaRPr lang="zh-TW" altLang="en-US" sz="24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078277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 txBox="1">
            <a:spLocks noChangeArrowheads="1"/>
          </p:cNvSpPr>
          <p:nvPr/>
        </p:nvSpPr>
        <p:spPr>
          <a:xfrm>
            <a:off x="1837303" y="248778"/>
            <a:ext cx="8229600" cy="490538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5400" kern="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1171775" y="1328052"/>
            <a:ext cx="1054916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TW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VCSEL for Short-Reach ?</a:t>
            </a:r>
          </a:p>
          <a:p>
            <a:pPr marL="571500" indent="-571500"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TW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Progress in High-Speed VCSEL</a:t>
            </a:r>
          </a:p>
          <a:p>
            <a:pPr marL="571500" indent="-571500"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TW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High-Brightness/High-Speed VCSEL for 3-D sensing ?</a:t>
            </a:r>
          </a:p>
          <a:p>
            <a:pPr marL="571500" indent="-571500"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TW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Unique Device Structure and Achievements</a:t>
            </a:r>
          </a:p>
          <a:p>
            <a:pPr marL="571500" indent="-571500"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TW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zh-TW" altLang="en-US" sz="3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1720945" y="645789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FB6208C-2062-4915-BF15-2BB03DC837E5}" type="slidenum">
              <a:rPr lang="en-US" altLang="zh-TW" sz="2400" b="1" smtClean="0">
                <a:solidFill>
                  <a:schemeClr val="bg1"/>
                </a:solidFill>
              </a:rPr>
              <a:t>24</a:t>
            </a:fld>
            <a:endParaRPr lang="en-US" altLang="zh-TW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9999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Box 9"/>
          <p:cNvSpPr txBox="1">
            <a:spLocks noChangeArrowheads="1"/>
          </p:cNvSpPr>
          <p:nvPr/>
        </p:nvSpPr>
        <p:spPr bwMode="auto">
          <a:xfrm>
            <a:off x="1559497" y="332657"/>
            <a:ext cx="3673475" cy="70802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kumimoji="1" sz="3200" b="1">
                <a:solidFill>
                  <a:srgbClr val="003366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Blip>
                <a:blip r:embed="rId2"/>
              </a:buBlip>
              <a:defRPr kumimoji="1" sz="2800" b="1">
                <a:solidFill>
                  <a:srgbClr val="006699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Blip>
                <a:blip r:embed="rId2"/>
              </a:buBlip>
              <a:defRPr kumimoji="1" sz="2400" b="1">
                <a:solidFill>
                  <a:srgbClr val="33CCCC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Blip>
                <a:blip r:embed="rId2"/>
              </a:buBlip>
              <a:defRPr kumimoji="1" sz="2000" b="1">
                <a:solidFill>
                  <a:srgbClr val="66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Blip>
                <a:blip r:embed="rId2"/>
              </a:buBlip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IN" altLang="zh-TW" sz="4000" dirty="0">
                <a:solidFill>
                  <a:srgbClr val="FF0000"/>
                </a:solidFill>
              </a:rPr>
              <a:t>Motivation</a:t>
            </a:r>
            <a:endParaRPr lang="zh-TW" altLang="en-US" sz="40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24" y="1484785"/>
            <a:ext cx="6264696" cy="40555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95800" y="5805265"/>
            <a:ext cx="4248760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IN" altLang="zh-TW" dirty="0"/>
              <a:t>Autonomous </a:t>
            </a:r>
            <a:r>
              <a:rPr lang="en-IN" altLang="zh-TW" dirty="0" err="1"/>
              <a:t>lidar</a:t>
            </a:r>
            <a:r>
              <a:rPr lang="en-IN" altLang="zh-TW" dirty="0"/>
              <a:t>:</a:t>
            </a:r>
            <a:r>
              <a:rPr lang="en-US" altLang="zh-TW" dirty="0"/>
              <a:t> short range: 10-50m</a:t>
            </a:r>
            <a:endParaRPr lang="zh-TW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392144" y="6505600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altLang="zh-TW" sz="1400" i="1" dirty="0">
                <a:solidFill>
                  <a:srgbClr val="002060"/>
                </a:solidFill>
              </a:rPr>
              <a:t>Optics and photonic news, Jan 2018</a:t>
            </a:r>
            <a:endParaRPr lang="zh-TW" altLang="en-US" sz="1400" i="1" dirty="0">
              <a:solidFill>
                <a:srgbClr val="00206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879976" y="519394"/>
            <a:ext cx="4248472" cy="562630"/>
            <a:chOff x="5292080" y="951441"/>
            <a:chExt cx="4248472" cy="562630"/>
          </a:xfrm>
        </p:grpSpPr>
        <p:sp>
          <p:nvSpPr>
            <p:cNvPr id="10" name="Oval Callout 9"/>
            <p:cNvSpPr/>
            <p:nvPr/>
          </p:nvSpPr>
          <p:spPr bwMode="auto">
            <a:xfrm>
              <a:off x="5292080" y="951441"/>
              <a:ext cx="4176464" cy="562630"/>
            </a:xfrm>
            <a:prstGeom prst="wedgeEllipseCallou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rtlCol="0" anchor="ctr">
              <a:sp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2000" dirty="0">
                <a:solidFill>
                  <a:srgbClr val="3232FF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580112" y="1048090"/>
              <a:ext cx="39604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IN" altLang="zh-TW" dirty="0"/>
                <a:t>High-brightness VCSEL light sources</a:t>
              </a:r>
              <a:endParaRPr lang="zh-TW" altLang="en-US" dirty="0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0128448" y="609329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altLang="zh-TW" dirty="0"/>
              <a:t>5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34256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animBg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097" y="2708921"/>
            <a:ext cx="2896309" cy="16482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890" y="0"/>
            <a:ext cx="3960440" cy="30464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47528" y="3429000"/>
            <a:ext cx="3888432" cy="92333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IN" altLang="zh-TW" dirty="0"/>
              <a:t>Clandestine surveillance cameras (standoff range between 5 ~100 meters)</a:t>
            </a:r>
            <a:endParaRPr lang="zh-TW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1944" y="206249"/>
            <a:ext cx="3312368" cy="9184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63952" y="1340768"/>
            <a:ext cx="4392488" cy="92333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IN" altLang="zh-TW" dirty="0"/>
              <a:t>Smaller divergence angle leads to-</a:t>
            </a:r>
          </a:p>
          <a:p>
            <a:pPr marL="457200" indent="-457200">
              <a:buAutoNum type="arabicParenBoth"/>
            </a:pPr>
            <a:r>
              <a:rPr lang="en-IN" altLang="zh-TW" dirty="0"/>
              <a:t>Longer Depth of field(DOF)</a:t>
            </a:r>
          </a:p>
          <a:p>
            <a:pPr marL="514350" indent="-514350">
              <a:buAutoNum type="arabicParenBoth"/>
            </a:pPr>
            <a:r>
              <a:rPr lang="en-IN" altLang="zh-TW" dirty="0"/>
              <a:t>Bigger dot size around focus point</a:t>
            </a:r>
            <a:endParaRPr lang="zh-TW" alt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847528" y="2859653"/>
            <a:ext cx="8352928" cy="562630"/>
            <a:chOff x="4860032" y="964228"/>
            <a:chExt cx="8280920" cy="537056"/>
          </a:xfrm>
        </p:grpSpPr>
        <p:sp>
          <p:nvSpPr>
            <p:cNvPr id="10" name="Oval Callout 9"/>
            <p:cNvSpPr/>
            <p:nvPr/>
          </p:nvSpPr>
          <p:spPr bwMode="auto">
            <a:xfrm>
              <a:off x="4860032" y="964228"/>
              <a:ext cx="8280920" cy="537056"/>
            </a:xfrm>
            <a:prstGeom prst="wedgeEllipseCallou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rtlCol="0" anchor="ctr">
              <a:sp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2000" dirty="0">
                <a:solidFill>
                  <a:srgbClr val="3232FF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631975" y="1066147"/>
              <a:ext cx="6984776" cy="352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IN" altLang="zh-TW" dirty="0"/>
                <a:t>Can further enhance working distance: Tens to hundred of meters</a:t>
              </a:r>
              <a:endParaRPr lang="zh-TW" altLang="en-US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968208" y="6505600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altLang="zh-TW" sz="1400" i="1" dirty="0" err="1">
                <a:solidFill>
                  <a:srgbClr val="002060"/>
                </a:solidFill>
              </a:rPr>
              <a:t>Himax</a:t>
            </a:r>
            <a:r>
              <a:rPr lang="en-IN" altLang="zh-TW" sz="1400" i="1" dirty="0">
                <a:solidFill>
                  <a:srgbClr val="002060"/>
                </a:solidFill>
              </a:rPr>
              <a:t> technologies co. ltd.</a:t>
            </a:r>
            <a:endParaRPr lang="zh-TW" altLang="en-US" sz="1400" i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128448" y="609329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altLang="zh-TW" dirty="0"/>
              <a:t>6</a:t>
            </a:r>
            <a:endParaRPr lang="zh-TW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1585" y="4509120"/>
            <a:ext cx="4090155" cy="18722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2064" y="4437112"/>
            <a:ext cx="3418138" cy="1872208"/>
          </a:xfrm>
          <a:prstGeom prst="rect">
            <a:avLst/>
          </a:prstGeom>
        </p:spPr>
      </p:pic>
      <p:sp>
        <p:nvSpPr>
          <p:cNvPr id="15" name="橢圓 11"/>
          <p:cNvSpPr/>
          <p:nvPr/>
        </p:nvSpPr>
        <p:spPr bwMode="auto">
          <a:xfrm>
            <a:off x="2711625" y="4480222"/>
            <a:ext cx="872381" cy="53295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z="1400">
              <a:latin typeface="Arial" charset="0"/>
              <a:ea typeface="新細明體" pitchFamily="18" charset="-120"/>
            </a:endParaRPr>
          </a:p>
        </p:txBody>
      </p:sp>
      <p:sp>
        <p:nvSpPr>
          <p:cNvPr id="16" name="橢圓 11"/>
          <p:cNvSpPr/>
          <p:nvPr/>
        </p:nvSpPr>
        <p:spPr bwMode="auto">
          <a:xfrm>
            <a:off x="3711452" y="4509121"/>
            <a:ext cx="872381" cy="53295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z="1400">
              <a:latin typeface="Arial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74373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5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537" y="1565240"/>
            <a:ext cx="5626795" cy="20077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6161" y="1268761"/>
            <a:ext cx="2383635" cy="23661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1584" y="4581128"/>
            <a:ext cx="2088232" cy="12868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63552" y="5877272"/>
            <a:ext cx="2952328" cy="73866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IN" altLang="zh-TW" sz="1400" dirty="0"/>
              <a:t>Tailored VCSEL Illumination with optical sensors which enables end to end platform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976320" y="6453337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altLang="zh-TW" sz="1400" i="1" dirty="0">
                <a:solidFill>
                  <a:srgbClr val="002060"/>
                </a:solidFill>
              </a:rPr>
              <a:t>ams.com</a:t>
            </a:r>
            <a:endParaRPr lang="zh-TW" altLang="en-US" sz="1400" i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31504" y="242646"/>
            <a:ext cx="8972488" cy="830997"/>
          </a:xfrm>
          <a:prstGeom prst="rect">
            <a:avLst/>
          </a:prstGeom>
          <a:solidFill>
            <a:srgbClr val="00FF64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altLang="zh-TW" sz="2400" dirty="0">
                <a:latin typeface="Arial Black" panose="020B0A04020102020204" pitchFamily="34" charset="0"/>
              </a:rPr>
              <a:t>Why high brightness (narrow divergence angle and high power) VCSEL ?</a:t>
            </a:r>
            <a:endParaRPr lang="zh-TW" altLang="en-US" sz="2400" dirty="0">
              <a:latin typeface="Arial Black" panose="020B0A040201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832304" y="2492896"/>
            <a:ext cx="224408" cy="216024"/>
            <a:chOff x="7308304" y="2492896"/>
            <a:chExt cx="224408" cy="216024"/>
          </a:xfrm>
        </p:grpSpPr>
        <p:sp>
          <p:nvSpPr>
            <p:cNvPr id="10" name="橢圓 11"/>
            <p:cNvSpPr/>
            <p:nvPr/>
          </p:nvSpPr>
          <p:spPr bwMode="auto">
            <a:xfrm>
              <a:off x="7308304" y="2492896"/>
              <a:ext cx="72008" cy="72008"/>
            </a:xfrm>
            <a:prstGeom prst="ellipse">
              <a:avLst/>
            </a:prstGeom>
            <a:solidFill>
              <a:srgbClr val="FF0000"/>
            </a:solidFill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>
                <a:latin typeface="Arial" charset="0"/>
                <a:ea typeface="新細明體" pitchFamily="18" charset="-120"/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7380312" y="2492896"/>
              <a:ext cx="152400" cy="216024"/>
              <a:chOff x="7380312" y="2492896"/>
              <a:chExt cx="152400" cy="216024"/>
            </a:xfrm>
          </p:grpSpPr>
          <p:sp>
            <p:nvSpPr>
              <p:cNvPr id="11" name="橢圓 11"/>
              <p:cNvSpPr/>
              <p:nvPr/>
            </p:nvSpPr>
            <p:spPr bwMode="auto">
              <a:xfrm>
                <a:off x="7380312" y="2636912"/>
                <a:ext cx="72008" cy="72008"/>
              </a:xfrm>
              <a:prstGeom prst="ellipse">
                <a:avLst/>
              </a:prstGeom>
              <a:solidFill>
                <a:srgbClr val="FF0000"/>
              </a:solidFill>
              <a:ln w="38100" cap="flat" cmpd="sng" algn="ctr">
                <a:solidFill>
                  <a:srgbClr val="FF00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>
                  <a:latin typeface="Arial" charset="0"/>
                  <a:ea typeface="新細明體" pitchFamily="18" charset="-120"/>
                </a:endParaRPr>
              </a:p>
            </p:txBody>
          </p:sp>
          <p:sp>
            <p:nvSpPr>
              <p:cNvPr id="12" name="橢圓 11"/>
              <p:cNvSpPr/>
              <p:nvPr/>
            </p:nvSpPr>
            <p:spPr bwMode="auto">
              <a:xfrm>
                <a:off x="7460704" y="2492896"/>
                <a:ext cx="72008" cy="72008"/>
              </a:xfrm>
              <a:prstGeom prst="ellipse">
                <a:avLst/>
              </a:prstGeom>
              <a:solidFill>
                <a:srgbClr val="FF0000"/>
              </a:solidFill>
              <a:ln w="38100" cap="flat" cmpd="sng" algn="ctr">
                <a:solidFill>
                  <a:srgbClr val="FF00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zh-TW" altLang="en-US" sz="1400">
                  <a:latin typeface="Arial" charset="0"/>
                  <a:ea typeface="新細明體" pitchFamily="18" charset="-120"/>
                </a:endParaRPr>
              </a:p>
            </p:txBody>
          </p:sp>
        </p:grpSp>
      </p:grpSp>
      <p:sp>
        <p:nvSpPr>
          <p:cNvPr id="13" name="TextBox 12"/>
          <p:cNvSpPr txBox="1"/>
          <p:nvPr/>
        </p:nvSpPr>
        <p:spPr>
          <a:xfrm>
            <a:off x="7176120" y="3717032"/>
            <a:ext cx="4487560" cy="400110"/>
          </a:xfrm>
          <a:prstGeom prst="rect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IN" altLang="zh-TW" sz="2000" dirty="0"/>
              <a:t>Enhance the brightness of each spot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5735960" y="4653136"/>
                <a:ext cx="1296144" cy="617220"/>
              </a:xfrm>
              <a:prstGeom prst="rect">
                <a:avLst/>
              </a:prstGeom>
              <a:solidFill>
                <a:srgbClr val="FFC000"/>
              </a:solidFill>
              <a:ln w="28575">
                <a:solidFill>
                  <a:schemeClr val="tx1"/>
                </a:solidFill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2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inionPro-Regular2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altLang="zh-TW" sz="2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inionPro-Regular2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zh-TW" altLang="zh-TW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TW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inionPro-Regular2"/>
                            <a:cs typeface="Times New Roman" panose="02020603050405020304" pitchFamily="18" charset="0"/>
                          </a:rPr>
                          <m:t>𝑃</m:t>
                        </m:r>
                      </m:num>
                      <m:den>
                        <m:r>
                          <a:rPr lang="en-US" altLang="zh-TW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inionPro-Regular2"/>
                            <a:cs typeface="Times New Roman" panose="02020603050405020304" pitchFamily="18" charset="0"/>
                          </a:rPr>
                          <m:t>Ω ∗ </m:t>
                        </m:r>
                        <m:r>
                          <a:rPr lang="en-US" altLang="zh-TW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inionPro-Regular2"/>
                            <a:cs typeface="Times New Roman" panose="02020603050405020304" pitchFamily="18" charset="0"/>
                          </a:rPr>
                          <m:t>𝑆</m:t>
                        </m:r>
                      </m:den>
                    </m:f>
                  </m:oMath>
                </a14:m>
                <a:r>
                  <a:rPr lang="en-US" altLang="zh-TW" i="1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MinionPro-Regular2"/>
                  </a:rPr>
                  <a:t> 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5960" y="4653136"/>
                <a:ext cx="1296144" cy="617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7464152" y="4595644"/>
            <a:ext cx="3203848" cy="1569660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n-US" altLang="zh-TW" sz="1600" kern="0" dirty="0">
                <a:solidFill>
                  <a:srgbClr val="000000"/>
                </a:solidFill>
                <a:latin typeface="Times New Roman" panose="02020603050405020304" pitchFamily="18" charset="0"/>
                <a:ea typeface="MinionPro-Regular2"/>
              </a:rPr>
              <a:t>where </a:t>
            </a:r>
            <a:r>
              <a:rPr lang="en-US" altLang="zh-TW" sz="1600" i="1" kern="0" dirty="0">
                <a:solidFill>
                  <a:srgbClr val="FF0000"/>
                </a:solidFill>
                <a:latin typeface="Times New Roman" panose="02020603050405020304" pitchFamily="18" charset="0"/>
                <a:ea typeface="MinionPro-Regular2"/>
              </a:rPr>
              <a:t>P</a:t>
            </a:r>
            <a:r>
              <a:rPr lang="en-US" altLang="zh-TW" sz="1600" kern="0" dirty="0">
                <a:solidFill>
                  <a:srgbClr val="000000"/>
                </a:solidFill>
                <a:latin typeface="Times New Roman" panose="02020603050405020304" pitchFamily="18" charset="0"/>
                <a:ea typeface="MinionPro-Regular2"/>
              </a:rPr>
              <a:t>- output power of emitted light beam</a:t>
            </a:r>
          </a:p>
          <a:p>
            <a:r>
              <a:rPr lang="en-US" altLang="zh-TW" sz="16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STIXGeneral-Italic2"/>
              </a:rPr>
              <a:t> </a:t>
            </a:r>
            <a:r>
              <a:rPr lang="en-US" altLang="zh-TW" sz="1600" i="1" kern="0" dirty="0">
                <a:solidFill>
                  <a:srgbClr val="FF0000"/>
                </a:solidFill>
                <a:latin typeface="Times New Roman" panose="02020603050405020304" pitchFamily="18" charset="0"/>
                <a:ea typeface="STIXGeneral-Italic2"/>
              </a:rPr>
              <a:t>Ω</a:t>
            </a:r>
            <a:r>
              <a:rPr lang="en-US" altLang="zh-TW" sz="16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STIXGeneral-Italic2"/>
              </a:rPr>
              <a:t>-</a:t>
            </a:r>
            <a:r>
              <a:rPr lang="en-US" altLang="zh-TW" sz="1600" kern="0" dirty="0">
                <a:solidFill>
                  <a:srgbClr val="000000"/>
                </a:solidFill>
                <a:latin typeface="Times New Roman" panose="02020603050405020304" pitchFamily="18" charset="0"/>
                <a:ea typeface="MinionPro-Regular2"/>
              </a:rPr>
              <a:t>solid angle formed by emitted light beam</a:t>
            </a:r>
          </a:p>
          <a:p>
            <a:r>
              <a:rPr lang="en-US" altLang="zh-TW" sz="1600" kern="0" dirty="0">
                <a:solidFill>
                  <a:srgbClr val="000000"/>
                </a:solidFill>
                <a:latin typeface="Times New Roman" panose="02020603050405020304" pitchFamily="18" charset="0"/>
                <a:ea typeface="MinionPro-Regular2"/>
              </a:rPr>
              <a:t> </a:t>
            </a:r>
            <a:r>
              <a:rPr lang="en-US" altLang="zh-TW" sz="1600" kern="0" dirty="0">
                <a:solidFill>
                  <a:srgbClr val="FF0000"/>
                </a:solidFill>
                <a:latin typeface="Times New Roman" panose="02020603050405020304" pitchFamily="18" charset="0"/>
                <a:ea typeface="MinionPro-Regular2"/>
              </a:rPr>
              <a:t>S</a:t>
            </a:r>
            <a:r>
              <a:rPr lang="en-US" altLang="zh-TW" sz="1600" kern="0" dirty="0">
                <a:solidFill>
                  <a:srgbClr val="000000"/>
                </a:solidFill>
                <a:latin typeface="Times New Roman" panose="02020603050405020304" pitchFamily="18" charset="0"/>
                <a:ea typeface="MinionPro-Regular2"/>
              </a:rPr>
              <a:t>-area of emission of emitted light beam </a:t>
            </a:r>
            <a:endParaRPr lang="zh-TW" alt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1991544" y="3698450"/>
            <a:ext cx="3672408" cy="64633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IN" altLang="zh-TW" dirty="0"/>
              <a:t>High power and low divergence angle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2135560" y="1844824"/>
            <a:ext cx="1440160" cy="2016224"/>
            <a:chOff x="611560" y="1844824"/>
            <a:chExt cx="1440160" cy="2016224"/>
          </a:xfrm>
        </p:grpSpPr>
        <p:sp>
          <p:nvSpPr>
            <p:cNvPr id="16" name="橢圓 11"/>
            <p:cNvSpPr/>
            <p:nvPr/>
          </p:nvSpPr>
          <p:spPr bwMode="auto">
            <a:xfrm>
              <a:off x="611560" y="1844824"/>
              <a:ext cx="1440160" cy="576064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1400">
                <a:latin typeface="Arial" charset="0"/>
                <a:ea typeface="新細明體" pitchFamily="18" charset="-120"/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 bwMode="auto">
            <a:xfrm>
              <a:off x="1331640" y="2492896"/>
              <a:ext cx="0" cy="1368152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3" name="TextBox 22"/>
          <p:cNvSpPr txBox="1"/>
          <p:nvPr/>
        </p:nvSpPr>
        <p:spPr>
          <a:xfrm>
            <a:off x="10128448" y="629015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altLang="zh-TW" dirty="0"/>
              <a:t>7</a:t>
            </a:r>
            <a:endParaRPr lang="zh-TW" alt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528048" y="1196752"/>
            <a:ext cx="1368152" cy="72008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IN" altLang="zh-TW" sz="2000" dirty="0"/>
              <a:t>VCSEL Diffusor</a:t>
            </a:r>
          </a:p>
        </p:txBody>
      </p:sp>
    </p:spTree>
    <p:extLst>
      <p:ext uri="{BB962C8B-B14F-4D97-AF65-F5344CB8AC3E}">
        <p14:creationId xmlns:p14="http://schemas.microsoft.com/office/powerpoint/2010/main" val="41011675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3" grpId="0" animBg="1"/>
      <p:bldP spid="14" grpId="0" animBg="1"/>
      <p:bldP spid="15" grpId="0" animBg="1"/>
      <p:bldP spid="17" grpId="0" animBg="1"/>
      <p:bldP spid="2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標題 1"/>
          <p:cNvSpPr>
            <a:spLocks noGrp="1"/>
          </p:cNvSpPr>
          <p:nvPr>
            <p:ph type="title"/>
          </p:nvPr>
        </p:nvSpPr>
        <p:spPr>
          <a:xfrm>
            <a:off x="1631504" y="188642"/>
            <a:ext cx="8928992" cy="936103"/>
          </a:xfrm>
          <a:solidFill>
            <a:srgbClr val="FF00FF"/>
          </a:solidFill>
          <a:ln w="28575">
            <a:solidFill>
              <a:srgbClr val="FFFFFF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en-US" altLang="zh-TW" sz="2800" dirty="0">
                <a:solidFill>
                  <a:srgbClr val="FFFFFF"/>
                </a:solidFill>
              </a:rPr>
              <a:t>Simplest way to increase brightness of VCSEL (Increasing Power)</a:t>
            </a:r>
            <a:endParaRPr lang="zh-TW" altLang="en-US" sz="2800" dirty="0">
              <a:solidFill>
                <a:srgbClr val="FFFFFF"/>
              </a:solidFill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416050" y="2636839"/>
            <a:ext cx="2857500" cy="2395537"/>
            <a:chOff x="323528" y="2722152"/>
            <a:chExt cx="2857235" cy="2396071"/>
          </a:xfrm>
        </p:grpSpPr>
        <p:sp>
          <p:nvSpPr>
            <p:cNvPr id="4" name="圓柱 3"/>
            <p:cNvSpPr/>
            <p:nvPr/>
          </p:nvSpPr>
          <p:spPr bwMode="auto">
            <a:xfrm>
              <a:off x="709255" y="4325884"/>
              <a:ext cx="792089" cy="792339"/>
            </a:xfrm>
            <a:prstGeom prst="can">
              <a:avLst/>
            </a:prstGeom>
            <a:solidFill>
              <a:srgbClr val="000066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1" hangingPunct="1">
                <a:defRPr/>
              </a:pPr>
              <a:endParaRPr lang="zh-TW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18" name="流程圖: 人工作業 118"/>
            <p:cNvSpPr/>
            <p:nvPr/>
          </p:nvSpPr>
          <p:spPr bwMode="auto">
            <a:xfrm>
              <a:off x="323528" y="2722152"/>
              <a:ext cx="1489623" cy="1753544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2708"/>
                <a:gd name="connsiteY0" fmla="*/ 0 h 10000"/>
                <a:gd name="connsiteX1" fmla="*/ 12708 w 12708"/>
                <a:gd name="connsiteY1" fmla="*/ 0 h 10000"/>
                <a:gd name="connsiteX2" fmla="*/ 10708 w 12708"/>
                <a:gd name="connsiteY2" fmla="*/ 10000 h 10000"/>
                <a:gd name="connsiteX3" fmla="*/ 4708 w 12708"/>
                <a:gd name="connsiteY3" fmla="*/ 10000 h 10000"/>
                <a:gd name="connsiteX4" fmla="*/ 0 w 12708"/>
                <a:gd name="connsiteY4" fmla="*/ 0 h 10000"/>
                <a:gd name="connsiteX0" fmla="*/ 0 w 14739"/>
                <a:gd name="connsiteY0" fmla="*/ 0 h 10000"/>
                <a:gd name="connsiteX1" fmla="*/ 14739 w 14739"/>
                <a:gd name="connsiteY1" fmla="*/ 0 h 10000"/>
                <a:gd name="connsiteX2" fmla="*/ 10708 w 14739"/>
                <a:gd name="connsiteY2" fmla="*/ 10000 h 10000"/>
                <a:gd name="connsiteX3" fmla="*/ 4708 w 14739"/>
                <a:gd name="connsiteY3" fmla="*/ 10000 h 10000"/>
                <a:gd name="connsiteX4" fmla="*/ 0 w 14739"/>
                <a:gd name="connsiteY4" fmla="*/ 0 h 10000"/>
                <a:gd name="connsiteX0" fmla="*/ 0 w 14739"/>
                <a:gd name="connsiteY0" fmla="*/ 0 h 10000"/>
                <a:gd name="connsiteX1" fmla="*/ 14739 w 14739"/>
                <a:gd name="connsiteY1" fmla="*/ 0 h 10000"/>
                <a:gd name="connsiteX2" fmla="*/ 9083 w 14739"/>
                <a:gd name="connsiteY2" fmla="*/ 10000 h 10000"/>
                <a:gd name="connsiteX3" fmla="*/ 4708 w 14739"/>
                <a:gd name="connsiteY3" fmla="*/ 10000 h 10000"/>
                <a:gd name="connsiteX4" fmla="*/ 0 w 14739"/>
                <a:gd name="connsiteY4" fmla="*/ 0 h 10000"/>
                <a:gd name="connsiteX0" fmla="*/ 0 w 14739"/>
                <a:gd name="connsiteY0" fmla="*/ 0 h 10000"/>
                <a:gd name="connsiteX1" fmla="*/ 14739 w 14739"/>
                <a:gd name="connsiteY1" fmla="*/ 0 h 10000"/>
                <a:gd name="connsiteX2" fmla="*/ 9083 w 14739"/>
                <a:gd name="connsiteY2" fmla="*/ 10000 h 10000"/>
                <a:gd name="connsiteX3" fmla="*/ 5927 w 14739"/>
                <a:gd name="connsiteY3" fmla="*/ 9901 h 10000"/>
                <a:gd name="connsiteX4" fmla="*/ 0 w 14739"/>
                <a:gd name="connsiteY4" fmla="*/ 0 h 10000"/>
                <a:gd name="connsiteX0" fmla="*/ 0 w 17041"/>
                <a:gd name="connsiteY0" fmla="*/ 0 h 10062"/>
                <a:gd name="connsiteX1" fmla="*/ 17041 w 17041"/>
                <a:gd name="connsiteY1" fmla="*/ 62 h 10062"/>
                <a:gd name="connsiteX2" fmla="*/ 11385 w 17041"/>
                <a:gd name="connsiteY2" fmla="*/ 10062 h 10062"/>
                <a:gd name="connsiteX3" fmla="*/ 8229 w 17041"/>
                <a:gd name="connsiteY3" fmla="*/ 9963 h 10062"/>
                <a:gd name="connsiteX4" fmla="*/ 0 w 17041"/>
                <a:gd name="connsiteY4" fmla="*/ 0 h 10062"/>
                <a:gd name="connsiteX0" fmla="*/ 0 w 18531"/>
                <a:gd name="connsiteY0" fmla="*/ 0 h 10062"/>
                <a:gd name="connsiteX1" fmla="*/ 18531 w 18531"/>
                <a:gd name="connsiteY1" fmla="*/ 0 h 10062"/>
                <a:gd name="connsiteX2" fmla="*/ 11385 w 18531"/>
                <a:gd name="connsiteY2" fmla="*/ 10062 h 10062"/>
                <a:gd name="connsiteX3" fmla="*/ 8229 w 18531"/>
                <a:gd name="connsiteY3" fmla="*/ 9963 h 10062"/>
                <a:gd name="connsiteX4" fmla="*/ 0 w 18531"/>
                <a:gd name="connsiteY4" fmla="*/ 0 h 10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31" h="10062">
                  <a:moveTo>
                    <a:pt x="0" y="0"/>
                  </a:moveTo>
                  <a:lnTo>
                    <a:pt x="18531" y="0"/>
                  </a:lnTo>
                  <a:lnTo>
                    <a:pt x="11385" y="10062"/>
                  </a:lnTo>
                  <a:lnTo>
                    <a:pt x="8229" y="99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1" hangingPunct="1">
                <a:defRPr/>
              </a:pPr>
              <a:endParaRPr lang="zh-TW" altLang="en-US" sz="1400">
                <a:solidFill>
                  <a:schemeClr val="tx1"/>
                </a:solidFill>
              </a:endParaRPr>
            </a:p>
          </p:txBody>
        </p:sp>
        <p:cxnSp>
          <p:nvCxnSpPr>
            <p:cNvPr id="16" name="直線單箭頭接點 15"/>
            <p:cNvCxnSpPr/>
            <p:nvPr/>
          </p:nvCxnSpPr>
          <p:spPr bwMode="auto">
            <a:xfrm>
              <a:off x="1836276" y="4614874"/>
              <a:ext cx="1007969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8519" name="文字方塊 18"/>
            <p:cNvSpPr txBox="1">
              <a:spLocks noChangeArrowheads="1"/>
            </p:cNvSpPr>
            <p:nvPr/>
          </p:nvSpPr>
          <p:spPr bwMode="auto">
            <a:xfrm>
              <a:off x="1499600" y="4130749"/>
              <a:ext cx="1681163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Blip>
                  <a:blip r:embed="rId3"/>
                </a:buBlip>
                <a:defRPr kumimoji="1" sz="3200" b="1">
                  <a:solidFill>
                    <a:srgbClr val="003366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Blip>
                  <a:blip r:embed="rId3"/>
                </a:buBlip>
                <a:defRPr kumimoji="1" sz="2800" b="1">
                  <a:solidFill>
                    <a:srgbClr val="006699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Blip>
                  <a:blip r:embed="rId3"/>
                </a:buBlip>
                <a:defRPr kumimoji="1" sz="2400" b="1">
                  <a:solidFill>
                    <a:srgbClr val="33CCCC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Blip>
                  <a:blip r:embed="rId3"/>
                </a:buBlip>
                <a:defRPr kumimoji="1" sz="2000" b="1">
                  <a:solidFill>
                    <a:srgbClr val="66FFFF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Blip>
                  <a:blip r:embed="rId3"/>
                </a:buBlip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3"/>
                </a:buBlip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3"/>
                </a:buBlip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3"/>
                </a:buBlip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3"/>
                </a:buBlip>
                <a:defRPr kumimoji="1" sz="20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000">
                  <a:solidFill>
                    <a:schemeClr val="tx1"/>
                  </a:solidFill>
                </a:rPr>
                <a:t>Large Area</a:t>
              </a:r>
              <a:endParaRPr lang="zh-TW" altLang="en-US" sz="2000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008439" y="2492376"/>
            <a:ext cx="6626225" cy="2519363"/>
            <a:chOff x="2484438" y="2492375"/>
            <a:chExt cx="6626225" cy="2519363"/>
          </a:xfrm>
        </p:grpSpPr>
        <p:grpSp>
          <p:nvGrpSpPr>
            <p:cNvPr id="25" name="Group 24"/>
            <p:cNvGrpSpPr>
              <a:grpSpLocks/>
            </p:cNvGrpSpPr>
            <p:nvPr/>
          </p:nvGrpSpPr>
          <p:grpSpPr bwMode="auto">
            <a:xfrm>
              <a:off x="2484438" y="2924175"/>
              <a:ext cx="3757612" cy="2087563"/>
              <a:chOff x="1522413" y="2127250"/>
              <a:chExt cx="5151437" cy="3028950"/>
            </a:xfrm>
          </p:grpSpPr>
          <p:sp>
            <p:nvSpPr>
              <p:cNvPr id="27" name="圓柱 35"/>
              <p:cNvSpPr/>
              <p:nvPr/>
            </p:nvSpPr>
            <p:spPr bwMode="auto">
              <a:xfrm>
                <a:off x="5474678" y="3850181"/>
                <a:ext cx="1199172" cy="665679"/>
              </a:xfrm>
              <a:prstGeom prst="can">
                <a:avLst/>
              </a:prstGeom>
              <a:solidFill>
                <a:srgbClr val="000066"/>
              </a:solidFill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eaLnBrk="1" hangingPunct="1">
                  <a:defRPr/>
                </a:pPr>
                <a:endParaRPr lang="zh-TW" altLang="en-US" sz="14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8451" name="群組 36"/>
              <p:cNvGrpSpPr>
                <a:grpSpLocks/>
              </p:cNvGrpSpPr>
              <p:nvPr/>
            </p:nvGrpSpPr>
            <p:grpSpPr bwMode="auto">
              <a:xfrm>
                <a:off x="5662613" y="2178050"/>
                <a:ext cx="825500" cy="1798638"/>
                <a:chOff x="3871001" y="2276673"/>
                <a:chExt cx="825934" cy="1798971"/>
              </a:xfrm>
            </p:grpSpPr>
            <p:sp>
              <p:nvSpPr>
                <p:cNvPr id="89" name="手繪多邊形 37"/>
                <p:cNvSpPr/>
                <p:nvPr/>
              </p:nvSpPr>
              <p:spPr bwMode="auto">
                <a:xfrm>
                  <a:off x="3870232" y="2276547"/>
                  <a:ext cx="827451" cy="1799276"/>
                </a:xfrm>
                <a:custGeom>
                  <a:avLst/>
                  <a:gdLst>
                    <a:gd name="connsiteX0" fmla="*/ 0 w 903515"/>
                    <a:gd name="connsiteY0" fmla="*/ 468086 h 500748"/>
                    <a:gd name="connsiteX1" fmla="*/ 185058 w 903515"/>
                    <a:gd name="connsiteY1" fmla="*/ 0 h 500748"/>
                    <a:gd name="connsiteX2" fmla="*/ 185058 w 903515"/>
                    <a:gd name="connsiteY2" fmla="*/ 0 h 500748"/>
                    <a:gd name="connsiteX3" fmla="*/ 435429 w 903515"/>
                    <a:gd name="connsiteY3" fmla="*/ 500743 h 500748"/>
                    <a:gd name="connsiteX4" fmla="*/ 653143 w 903515"/>
                    <a:gd name="connsiteY4" fmla="*/ 10886 h 500748"/>
                    <a:gd name="connsiteX5" fmla="*/ 903515 w 903515"/>
                    <a:gd name="connsiteY5" fmla="*/ 489858 h 500748"/>
                    <a:gd name="connsiteX0" fmla="*/ 0 w 1090493"/>
                    <a:gd name="connsiteY0" fmla="*/ 1003310 h 1003310"/>
                    <a:gd name="connsiteX1" fmla="*/ 372036 w 1090493"/>
                    <a:gd name="connsiteY1" fmla="*/ 0 h 1003310"/>
                    <a:gd name="connsiteX2" fmla="*/ 372036 w 1090493"/>
                    <a:gd name="connsiteY2" fmla="*/ 0 h 1003310"/>
                    <a:gd name="connsiteX3" fmla="*/ 622407 w 1090493"/>
                    <a:gd name="connsiteY3" fmla="*/ 500743 h 1003310"/>
                    <a:gd name="connsiteX4" fmla="*/ 840121 w 1090493"/>
                    <a:gd name="connsiteY4" fmla="*/ 10886 h 1003310"/>
                    <a:gd name="connsiteX5" fmla="*/ 1090493 w 1090493"/>
                    <a:gd name="connsiteY5" fmla="*/ 489858 h 1003310"/>
                    <a:gd name="connsiteX0" fmla="*/ 0 w 1250759"/>
                    <a:gd name="connsiteY0" fmla="*/ 1003310 h 1076545"/>
                    <a:gd name="connsiteX1" fmla="*/ 372036 w 1250759"/>
                    <a:gd name="connsiteY1" fmla="*/ 0 h 1076545"/>
                    <a:gd name="connsiteX2" fmla="*/ 372036 w 1250759"/>
                    <a:gd name="connsiteY2" fmla="*/ 0 h 1076545"/>
                    <a:gd name="connsiteX3" fmla="*/ 622407 w 1250759"/>
                    <a:gd name="connsiteY3" fmla="*/ 500743 h 1076545"/>
                    <a:gd name="connsiteX4" fmla="*/ 840121 w 1250759"/>
                    <a:gd name="connsiteY4" fmla="*/ 10886 h 1076545"/>
                    <a:gd name="connsiteX5" fmla="*/ 1250759 w 1250759"/>
                    <a:gd name="connsiteY5" fmla="*/ 1076545 h 1076545"/>
                    <a:gd name="connsiteX0" fmla="*/ 0 w 1250759"/>
                    <a:gd name="connsiteY0" fmla="*/ 1007649 h 1080884"/>
                    <a:gd name="connsiteX1" fmla="*/ 372036 w 1250759"/>
                    <a:gd name="connsiteY1" fmla="*/ 4339 h 1080884"/>
                    <a:gd name="connsiteX2" fmla="*/ 372036 w 1250759"/>
                    <a:gd name="connsiteY2" fmla="*/ 4339 h 1080884"/>
                    <a:gd name="connsiteX3" fmla="*/ 635763 w 1250759"/>
                    <a:gd name="connsiteY3" fmla="*/ 422741 h 1080884"/>
                    <a:gd name="connsiteX4" fmla="*/ 840121 w 1250759"/>
                    <a:gd name="connsiteY4" fmla="*/ 15225 h 1080884"/>
                    <a:gd name="connsiteX5" fmla="*/ 1250759 w 1250759"/>
                    <a:gd name="connsiteY5" fmla="*/ 1080884 h 1080884"/>
                    <a:gd name="connsiteX0" fmla="*/ 0 w 1170625"/>
                    <a:gd name="connsiteY0" fmla="*/ 1003310 h 1003310"/>
                    <a:gd name="connsiteX1" fmla="*/ 372036 w 1170625"/>
                    <a:gd name="connsiteY1" fmla="*/ 0 h 1003310"/>
                    <a:gd name="connsiteX2" fmla="*/ 372036 w 1170625"/>
                    <a:gd name="connsiteY2" fmla="*/ 0 h 1003310"/>
                    <a:gd name="connsiteX3" fmla="*/ 635763 w 1170625"/>
                    <a:gd name="connsiteY3" fmla="*/ 418402 h 1003310"/>
                    <a:gd name="connsiteX4" fmla="*/ 840121 w 1170625"/>
                    <a:gd name="connsiteY4" fmla="*/ 10886 h 1003310"/>
                    <a:gd name="connsiteX5" fmla="*/ 1170625 w 1170625"/>
                    <a:gd name="connsiteY5" fmla="*/ 942739 h 1003310"/>
                    <a:gd name="connsiteX0" fmla="*/ 0 w 1090492"/>
                    <a:gd name="connsiteY0" fmla="*/ 879796 h 942739"/>
                    <a:gd name="connsiteX1" fmla="*/ 291903 w 1090492"/>
                    <a:gd name="connsiteY1" fmla="*/ 0 h 942739"/>
                    <a:gd name="connsiteX2" fmla="*/ 291903 w 1090492"/>
                    <a:gd name="connsiteY2" fmla="*/ 0 h 942739"/>
                    <a:gd name="connsiteX3" fmla="*/ 555630 w 1090492"/>
                    <a:gd name="connsiteY3" fmla="*/ 418402 h 942739"/>
                    <a:gd name="connsiteX4" fmla="*/ 759988 w 1090492"/>
                    <a:gd name="connsiteY4" fmla="*/ 10886 h 942739"/>
                    <a:gd name="connsiteX5" fmla="*/ 1090492 w 1090492"/>
                    <a:gd name="connsiteY5" fmla="*/ 942739 h 942739"/>
                    <a:gd name="connsiteX0" fmla="*/ 0 w 1115148"/>
                    <a:gd name="connsiteY0" fmla="*/ 929945 h 992888"/>
                    <a:gd name="connsiteX1" fmla="*/ 291903 w 1115148"/>
                    <a:gd name="connsiteY1" fmla="*/ 50149 h 992888"/>
                    <a:gd name="connsiteX2" fmla="*/ 291903 w 1115148"/>
                    <a:gd name="connsiteY2" fmla="*/ 50149 h 992888"/>
                    <a:gd name="connsiteX3" fmla="*/ 555630 w 1115148"/>
                    <a:gd name="connsiteY3" fmla="*/ 468551 h 992888"/>
                    <a:gd name="connsiteX4" fmla="*/ 1080521 w 1115148"/>
                    <a:gd name="connsiteY4" fmla="*/ 9571 h 992888"/>
                    <a:gd name="connsiteX5" fmla="*/ 1090492 w 1115148"/>
                    <a:gd name="connsiteY5" fmla="*/ 992888 h 992888"/>
                    <a:gd name="connsiteX0" fmla="*/ 0 w 1115147"/>
                    <a:gd name="connsiteY0" fmla="*/ 975352 h 1038295"/>
                    <a:gd name="connsiteX1" fmla="*/ 291903 w 1115147"/>
                    <a:gd name="connsiteY1" fmla="*/ 95556 h 1038295"/>
                    <a:gd name="connsiteX2" fmla="*/ 572370 w 1115147"/>
                    <a:gd name="connsiteY2" fmla="*/ 2921 h 1038295"/>
                    <a:gd name="connsiteX3" fmla="*/ 555630 w 1115147"/>
                    <a:gd name="connsiteY3" fmla="*/ 513958 h 1038295"/>
                    <a:gd name="connsiteX4" fmla="*/ 1080521 w 1115147"/>
                    <a:gd name="connsiteY4" fmla="*/ 54978 h 1038295"/>
                    <a:gd name="connsiteX5" fmla="*/ 1090492 w 1115147"/>
                    <a:gd name="connsiteY5" fmla="*/ 1038295 h 1038295"/>
                    <a:gd name="connsiteX0" fmla="*/ 0 w 1115147"/>
                    <a:gd name="connsiteY0" fmla="*/ 973804 h 1036747"/>
                    <a:gd name="connsiteX1" fmla="*/ 91569 w 1115147"/>
                    <a:gd name="connsiteY1" fmla="*/ 382205 h 1036747"/>
                    <a:gd name="connsiteX2" fmla="*/ 572370 w 1115147"/>
                    <a:gd name="connsiteY2" fmla="*/ 1373 h 1036747"/>
                    <a:gd name="connsiteX3" fmla="*/ 555630 w 1115147"/>
                    <a:gd name="connsiteY3" fmla="*/ 512410 h 1036747"/>
                    <a:gd name="connsiteX4" fmla="*/ 1080521 w 1115147"/>
                    <a:gd name="connsiteY4" fmla="*/ 53430 h 1036747"/>
                    <a:gd name="connsiteX5" fmla="*/ 1090492 w 1115147"/>
                    <a:gd name="connsiteY5" fmla="*/ 1036747 h 1036747"/>
                    <a:gd name="connsiteX0" fmla="*/ 0 w 1115147"/>
                    <a:gd name="connsiteY0" fmla="*/ 932842 h 995785"/>
                    <a:gd name="connsiteX1" fmla="*/ 91569 w 1115147"/>
                    <a:gd name="connsiteY1" fmla="*/ 341243 h 995785"/>
                    <a:gd name="connsiteX2" fmla="*/ 158347 w 1115147"/>
                    <a:gd name="connsiteY2" fmla="*/ 1582 h 995785"/>
                    <a:gd name="connsiteX3" fmla="*/ 555630 w 1115147"/>
                    <a:gd name="connsiteY3" fmla="*/ 471448 h 995785"/>
                    <a:gd name="connsiteX4" fmla="*/ 1080521 w 1115147"/>
                    <a:gd name="connsiteY4" fmla="*/ 12468 h 995785"/>
                    <a:gd name="connsiteX5" fmla="*/ 1090492 w 1115147"/>
                    <a:gd name="connsiteY5" fmla="*/ 995785 h 995785"/>
                    <a:gd name="connsiteX0" fmla="*/ 198090 w 1032770"/>
                    <a:gd name="connsiteY0" fmla="*/ 1345211 h 1345211"/>
                    <a:gd name="connsiteX1" fmla="*/ 9192 w 1032770"/>
                    <a:gd name="connsiteY1" fmla="*/ 341902 h 1345211"/>
                    <a:gd name="connsiteX2" fmla="*/ 75970 w 1032770"/>
                    <a:gd name="connsiteY2" fmla="*/ 2241 h 1345211"/>
                    <a:gd name="connsiteX3" fmla="*/ 473253 w 1032770"/>
                    <a:gd name="connsiteY3" fmla="*/ 472107 h 1345211"/>
                    <a:gd name="connsiteX4" fmla="*/ 998144 w 1032770"/>
                    <a:gd name="connsiteY4" fmla="*/ 13127 h 1345211"/>
                    <a:gd name="connsiteX5" fmla="*/ 1008115 w 1032770"/>
                    <a:gd name="connsiteY5" fmla="*/ 996444 h 1345211"/>
                    <a:gd name="connsiteX0" fmla="*/ 198090 w 1032770"/>
                    <a:gd name="connsiteY0" fmla="*/ 1345211 h 1384646"/>
                    <a:gd name="connsiteX1" fmla="*/ 9192 w 1032770"/>
                    <a:gd name="connsiteY1" fmla="*/ 341902 h 1384646"/>
                    <a:gd name="connsiteX2" fmla="*/ 75970 w 1032770"/>
                    <a:gd name="connsiteY2" fmla="*/ 2241 h 1384646"/>
                    <a:gd name="connsiteX3" fmla="*/ 473253 w 1032770"/>
                    <a:gd name="connsiteY3" fmla="*/ 472107 h 1384646"/>
                    <a:gd name="connsiteX4" fmla="*/ 998144 w 1032770"/>
                    <a:gd name="connsiteY4" fmla="*/ 13127 h 1384646"/>
                    <a:gd name="connsiteX5" fmla="*/ 1008115 w 1032770"/>
                    <a:gd name="connsiteY5" fmla="*/ 996444 h 1384646"/>
                    <a:gd name="connsiteX0" fmla="*/ 198090 w 1001275"/>
                    <a:gd name="connsiteY0" fmla="*/ 1358752 h 1452574"/>
                    <a:gd name="connsiteX1" fmla="*/ 9192 w 1001275"/>
                    <a:gd name="connsiteY1" fmla="*/ 355443 h 1452574"/>
                    <a:gd name="connsiteX2" fmla="*/ 75970 w 1001275"/>
                    <a:gd name="connsiteY2" fmla="*/ 15782 h 1452574"/>
                    <a:gd name="connsiteX3" fmla="*/ 473253 w 1001275"/>
                    <a:gd name="connsiteY3" fmla="*/ 485648 h 1452574"/>
                    <a:gd name="connsiteX4" fmla="*/ 998144 w 1001275"/>
                    <a:gd name="connsiteY4" fmla="*/ 26668 h 1452574"/>
                    <a:gd name="connsiteX5" fmla="*/ 714293 w 1001275"/>
                    <a:gd name="connsiteY5" fmla="*/ 1452574 h 1452574"/>
                    <a:gd name="connsiteX0" fmla="*/ 269754 w 1006162"/>
                    <a:gd name="connsiteY0" fmla="*/ 1564607 h 1599152"/>
                    <a:gd name="connsiteX1" fmla="*/ 14079 w 1006162"/>
                    <a:gd name="connsiteY1" fmla="*/ 355443 h 1599152"/>
                    <a:gd name="connsiteX2" fmla="*/ 80857 w 1006162"/>
                    <a:gd name="connsiteY2" fmla="*/ 15782 h 1599152"/>
                    <a:gd name="connsiteX3" fmla="*/ 478140 w 1006162"/>
                    <a:gd name="connsiteY3" fmla="*/ 485648 h 1599152"/>
                    <a:gd name="connsiteX4" fmla="*/ 1003031 w 1006162"/>
                    <a:gd name="connsiteY4" fmla="*/ 26668 h 1599152"/>
                    <a:gd name="connsiteX5" fmla="*/ 719180 w 1006162"/>
                    <a:gd name="connsiteY5" fmla="*/ 1452574 h 1599152"/>
                    <a:gd name="connsiteX0" fmla="*/ 398797 w 1015005"/>
                    <a:gd name="connsiteY0" fmla="*/ 1574900 h 1609232"/>
                    <a:gd name="connsiteX1" fmla="*/ 22922 w 1015005"/>
                    <a:gd name="connsiteY1" fmla="*/ 355443 h 1609232"/>
                    <a:gd name="connsiteX2" fmla="*/ 89700 w 1015005"/>
                    <a:gd name="connsiteY2" fmla="*/ 15782 h 1609232"/>
                    <a:gd name="connsiteX3" fmla="*/ 486983 w 1015005"/>
                    <a:gd name="connsiteY3" fmla="*/ 485648 h 1609232"/>
                    <a:gd name="connsiteX4" fmla="*/ 1011874 w 1015005"/>
                    <a:gd name="connsiteY4" fmla="*/ 26668 h 1609232"/>
                    <a:gd name="connsiteX5" fmla="*/ 728023 w 1015005"/>
                    <a:gd name="connsiteY5" fmla="*/ 1452574 h 1609232"/>
                    <a:gd name="connsiteX0" fmla="*/ 398798 w 1015006"/>
                    <a:gd name="connsiteY0" fmla="*/ 1574900 h 1632544"/>
                    <a:gd name="connsiteX1" fmla="*/ 22923 w 1015006"/>
                    <a:gd name="connsiteY1" fmla="*/ 355443 h 1632544"/>
                    <a:gd name="connsiteX2" fmla="*/ 89701 w 1015006"/>
                    <a:gd name="connsiteY2" fmla="*/ 15782 h 1632544"/>
                    <a:gd name="connsiteX3" fmla="*/ 486984 w 1015006"/>
                    <a:gd name="connsiteY3" fmla="*/ 485648 h 1632544"/>
                    <a:gd name="connsiteX4" fmla="*/ 1011875 w 1015006"/>
                    <a:gd name="connsiteY4" fmla="*/ 26668 h 1632544"/>
                    <a:gd name="connsiteX5" fmla="*/ 728024 w 1015006"/>
                    <a:gd name="connsiteY5" fmla="*/ 1452574 h 1632544"/>
                    <a:gd name="connsiteX0" fmla="*/ 398798 w 1011903"/>
                    <a:gd name="connsiteY0" fmla="*/ 1587663 h 1732949"/>
                    <a:gd name="connsiteX1" fmla="*/ 22923 w 1011903"/>
                    <a:gd name="connsiteY1" fmla="*/ 368206 h 1732949"/>
                    <a:gd name="connsiteX2" fmla="*/ 89701 w 1011903"/>
                    <a:gd name="connsiteY2" fmla="*/ 28545 h 1732949"/>
                    <a:gd name="connsiteX3" fmla="*/ 486984 w 1011903"/>
                    <a:gd name="connsiteY3" fmla="*/ 498411 h 1732949"/>
                    <a:gd name="connsiteX4" fmla="*/ 1011875 w 1011903"/>
                    <a:gd name="connsiteY4" fmla="*/ 39431 h 1732949"/>
                    <a:gd name="connsiteX5" fmla="*/ 514334 w 1011903"/>
                    <a:gd name="connsiteY5" fmla="*/ 1732949 h 1732949"/>
                    <a:gd name="connsiteX0" fmla="*/ 398798 w 1013329"/>
                    <a:gd name="connsiteY0" fmla="*/ 1585613 h 1689729"/>
                    <a:gd name="connsiteX1" fmla="*/ 22923 w 1013329"/>
                    <a:gd name="connsiteY1" fmla="*/ 366156 h 1689729"/>
                    <a:gd name="connsiteX2" fmla="*/ 89701 w 1013329"/>
                    <a:gd name="connsiteY2" fmla="*/ 26495 h 1689729"/>
                    <a:gd name="connsiteX3" fmla="*/ 486984 w 1013329"/>
                    <a:gd name="connsiteY3" fmla="*/ 496361 h 1689729"/>
                    <a:gd name="connsiteX4" fmla="*/ 1011875 w 1013329"/>
                    <a:gd name="connsiteY4" fmla="*/ 37381 h 1689729"/>
                    <a:gd name="connsiteX5" fmla="*/ 661246 w 1013329"/>
                    <a:gd name="connsiteY5" fmla="*/ 1689729 h 1689729"/>
                    <a:gd name="connsiteX0" fmla="*/ 398799 w 1013330"/>
                    <a:gd name="connsiteY0" fmla="*/ 1596864 h 1700980"/>
                    <a:gd name="connsiteX1" fmla="*/ 22924 w 1013330"/>
                    <a:gd name="connsiteY1" fmla="*/ 377407 h 1700980"/>
                    <a:gd name="connsiteX2" fmla="*/ 89702 w 1013330"/>
                    <a:gd name="connsiteY2" fmla="*/ 37746 h 1700980"/>
                    <a:gd name="connsiteX3" fmla="*/ 486986 w 1013330"/>
                    <a:gd name="connsiteY3" fmla="*/ 404685 h 1700980"/>
                    <a:gd name="connsiteX4" fmla="*/ 1011876 w 1013330"/>
                    <a:gd name="connsiteY4" fmla="*/ 48632 h 1700980"/>
                    <a:gd name="connsiteX5" fmla="*/ 661247 w 1013330"/>
                    <a:gd name="connsiteY5" fmla="*/ 1700980 h 17009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13330" h="1700980">
                      <a:moveTo>
                        <a:pt x="398799" y="1596864"/>
                      </a:moveTo>
                      <a:cubicBezTo>
                        <a:pt x="549522" y="1941748"/>
                        <a:pt x="74440" y="637260"/>
                        <a:pt x="22924" y="377407"/>
                      </a:cubicBezTo>
                      <a:cubicBezTo>
                        <a:pt x="-28592" y="117554"/>
                        <a:pt x="12358" y="33200"/>
                        <a:pt x="89702" y="37746"/>
                      </a:cubicBezTo>
                      <a:cubicBezTo>
                        <a:pt x="167046" y="42292"/>
                        <a:pt x="333290" y="402871"/>
                        <a:pt x="486986" y="404685"/>
                      </a:cubicBezTo>
                      <a:cubicBezTo>
                        <a:pt x="640682" y="406499"/>
                        <a:pt x="982833" y="-167417"/>
                        <a:pt x="1011876" y="48632"/>
                      </a:cubicBezTo>
                      <a:cubicBezTo>
                        <a:pt x="1040919" y="264681"/>
                        <a:pt x="624961" y="1626594"/>
                        <a:pt x="661247" y="1700980"/>
                      </a:cubicBezTo>
                    </a:path>
                  </a:pathLst>
                </a:custGeom>
                <a:solidFill>
                  <a:srgbClr val="FF0000"/>
                </a:solidFill>
                <a:ln>
                  <a:solidFill>
                    <a:srgbClr val="FF0000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zh-TW" altLang="en-US" sz="1400" dirty="0"/>
                </a:p>
              </p:txBody>
            </p:sp>
            <p:cxnSp>
              <p:nvCxnSpPr>
                <p:cNvPr id="90" name="直線接點 38"/>
                <p:cNvCxnSpPr/>
                <p:nvPr/>
              </p:nvCxnSpPr>
              <p:spPr bwMode="auto">
                <a:xfrm flipV="1">
                  <a:off x="4188147" y="4009011"/>
                  <a:ext cx="180732" cy="18430"/>
                </a:xfrm>
                <a:prstGeom prst="line">
                  <a:avLst/>
                </a:prstGeom>
                <a:ln w="76200">
                  <a:solidFill>
                    <a:srgbClr val="FF0000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9" name="圓柱 31"/>
              <p:cNvSpPr/>
              <p:nvPr/>
            </p:nvSpPr>
            <p:spPr bwMode="auto">
              <a:xfrm>
                <a:off x="4277681" y="3840967"/>
                <a:ext cx="1196997" cy="663374"/>
              </a:xfrm>
              <a:prstGeom prst="can">
                <a:avLst/>
              </a:prstGeom>
              <a:solidFill>
                <a:srgbClr val="000066"/>
              </a:solidFill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eaLnBrk="1" hangingPunct="1">
                  <a:defRPr/>
                </a:pPr>
                <a:endParaRPr lang="zh-TW" altLang="en-US" sz="14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8453" name="群組 32"/>
              <p:cNvGrpSpPr>
                <a:grpSpLocks/>
              </p:cNvGrpSpPr>
              <p:nvPr/>
            </p:nvGrpSpPr>
            <p:grpSpPr bwMode="auto">
              <a:xfrm>
                <a:off x="4464050" y="2168525"/>
                <a:ext cx="825500" cy="1800225"/>
                <a:chOff x="3871001" y="2276673"/>
                <a:chExt cx="825934" cy="1798971"/>
              </a:xfrm>
            </p:grpSpPr>
            <p:sp>
              <p:nvSpPr>
                <p:cNvPr id="87" name="手繪多邊形 33"/>
                <p:cNvSpPr/>
                <p:nvPr/>
              </p:nvSpPr>
              <p:spPr bwMode="auto">
                <a:xfrm>
                  <a:off x="3871799" y="2276859"/>
                  <a:ext cx="825273" cy="1797691"/>
                </a:xfrm>
                <a:custGeom>
                  <a:avLst/>
                  <a:gdLst>
                    <a:gd name="connsiteX0" fmla="*/ 0 w 903515"/>
                    <a:gd name="connsiteY0" fmla="*/ 468086 h 500748"/>
                    <a:gd name="connsiteX1" fmla="*/ 185058 w 903515"/>
                    <a:gd name="connsiteY1" fmla="*/ 0 h 500748"/>
                    <a:gd name="connsiteX2" fmla="*/ 185058 w 903515"/>
                    <a:gd name="connsiteY2" fmla="*/ 0 h 500748"/>
                    <a:gd name="connsiteX3" fmla="*/ 435429 w 903515"/>
                    <a:gd name="connsiteY3" fmla="*/ 500743 h 500748"/>
                    <a:gd name="connsiteX4" fmla="*/ 653143 w 903515"/>
                    <a:gd name="connsiteY4" fmla="*/ 10886 h 500748"/>
                    <a:gd name="connsiteX5" fmla="*/ 903515 w 903515"/>
                    <a:gd name="connsiteY5" fmla="*/ 489858 h 500748"/>
                    <a:gd name="connsiteX0" fmla="*/ 0 w 1090493"/>
                    <a:gd name="connsiteY0" fmla="*/ 1003310 h 1003310"/>
                    <a:gd name="connsiteX1" fmla="*/ 372036 w 1090493"/>
                    <a:gd name="connsiteY1" fmla="*/ 0 h 1003310"/>
                    <a:gd name="connsiteX2" fmla="*/ 372036 w 1090493"/>
                    <a:gd name="connsiteY2" fmla="*/ 0 h 1003310"/>
                    <a:gd name="connsiteX3" fmla="*/ 622407 w 1090493"/>
                    <a:gd name="connsiteY3" fmla="*/ 500743 h 1003310"/>
                    <a:gd name="connsiteX4" fmla="*/ 840121 w 1090493"/>
                    <a:gd name="connsiteY4" fmla="*/ 10886 h 1003310"/>
                    <a:gd name="connsiteX5" fmla="*/ 1090493 w 1090493"/>
                    <a:gd name="connsiteY5" fmla="*/ 489858 h 1003310"/>
                    <a:gd name="connsiteX0" fmla="*/ 0 w 1250759"/>
                    <a:gd name="connsiteY0" fmla="*/ 1003310 h 1076545"/>
                    <a:gd name="connsiteX1" fmla="*/ 372036 w 1250759"/>
                    <a:gd name="connsiteY1" fmla="*/ 0 h 1076545"/>
                    <a:gd name="connsiteX2" fmla="*/ 372036 w 1250759"/>
                    <a:gd name="connsiteY2" fmla="*/ 0 h 1076545"/>
                    <a:gd name="connsiteX3" fmla="*/ 622407 w 1250759"/>
                    <a:gd name="connsiteY3" fmla="*/ 500743 h 1076545"/>
                    <a:gd name="connsiteX4" fmla="*/ 840121 w 1250759"/>
                    <a:gd name="connsiteY4" fmla="*/ 10886 h 1076545"/>
                    <a:gd name="connsiteX5" fmla="*/ 1250759 w 1250759"/>
                    <a:gd name="connsiteY5" fmla="*/ 1076545 h 1076545"/>
                    <a:gd name="connsiteX0" fmla="*/ 0 w 1250759"/>
                    <a:gd name="connsiteY0" fmla="*/ 1007649 h 1080884"/>
                    <a:gd name="connsiteX1" fmla="*/ 372036 w 1250759"/>
                    <a:gd name="connsiteY1" fmla="*/ 4339 h 1080884"/>
                    <a:gd name="connsiteX2" fmla="*/ 372036 w 1250759"/>
                    <a:gd name="connsiteY2" fmla="*/ 4339 h 1080884"/>
                    <a:gd name="connsiteX3" fmla="*/ 635763 w 1250759"/>
                    <a:gd name="connsiteY3" fmla="*/ 422741 h 1080884"/>
                    <a:gd name="connsiteX4" fmla="*/ 840121 w 1250759"/>
                    <a:gd name="connsiteY4" fmla="*/ 15225 h 1080884"/>
                    <a:gd name="connsiteX5" fmla="*/ 1250759 w 1250759"/>
                    <a:gd name="connsiteY5" fmla="*/ 1080884 h 1080884"/>
                    <a:gd name="connsiteX0" fmla="*/ 0 w 1170625"/>
                    <a:gd name="connsiteY0" fmla="*/ 1003310 h 1003310"/>
                    <a:gd name="connsiteX1" fmla="*/ 372036 w 1170625"/>
                    <a:gd name="connsiteY1" fmla="*/ 0 h 1003310"/>
                    <a:gd name="connsiteX2" fmla="*/ 372036 w 1170625"/>
                    <a:gd name="connsiteY2" fmla="*/ 0 h 1003310"/>
                    <a:gd name="connsiteX3" fmla="*/ 635763 w 1170625"/>
                    <a:gd name="connsiteY3" fmla="*/ 418402 h 1003310"/>
                    <a:gd name="connsiteX4" fmla="*/ 840121 w 1170625"/>
                    <a:gd name="connsiteY4" fmla="*/ 10886 h 1003310"/>
                    <a:gd name="connsiteX5" fmla="*/ 1170625 w 1170625"/>
                    <a:gd name="connsiteY5" fmla="*/ 942739 h 1003310"/>
                    <a:gd name="connsiteX0" fmla="*/ 0 w 1090492"/>
                    <a:gd name="connsiteY0" fmla="*/ 879796 h 942739"/>
                    <a:gd name="connsiteX1" fmla="*/ 291903 w 1090492"/>
                    <a:gd name="connsiteY1" fmla="*/ 0 h 942739"/>
                    <a:gd name="connsiteX2" fmla="*/ 291903 w 1090492"/>
                    <a:gd name="connsiteY2" fmla="*/ 0 h 942739"/>
                    <a:gd name="connsiteX3" fmla="*/ 555630 w 1090492"/>
                    <a:gd name="connsiteY3" fmla="*/ 418402 h 942739"/>
                    <a:gd name="connsiteX4" fmla="*/ 759988 w 1090492"/>
                    <a:gd name="connsiteY4" fmla="*/ 10886 h 942739"/>
                    <a:gd name="connsiteX5" fmla="*/ 1090492 w 1090492"/>
                    <a:gd name="connsiteY5" fmla="*/ 942739 h 942739"/>
                    <a:gd name="connsiteX0" fmla="*/ 0 w 1115148"/>
                    <a:gd name="connsiteY0" fmla="*/ 929945 h 992888"/>
                    <a:gd name="connsiteX1" fmla="*/ 291903 w 1115148"/>
                    <a:gd name="connsiteY1" fmla="*/ 50149 h 992888"/>
                    <a:gd name="connsiteX2" fmla="*/ 291903 w 1115148"/>
                    <a:gd name="connsiteY2" fmla="*/ 50149 h 992888"/>
                    <a:gd name="connsiteX3" fmla="*/ 555630 w 1115148"/>
                    <a:gd name="connsiteY3" fmla="*/ 468551 h 992888"/>
                    <a:gd name="connsiteX4" fmla="*/ 1080521 w 1115148"/>
                    <a:gd name="connsiteY4" fmla="*/ 9571 h 992888"/>
                    <a:gd name="connsiteX5" fmla="*/ 1090492 w 1115148"/>
                    <a:gd name="connsiteY5" fmla="*/ 992888 h 992888"/>
                    <a:gd name="connsiteX0" fmla="*/ 0 w 1115147"/>
                    <a:gd name="connsiteY0" fmla="*/ 975352 h 1038295"/>
                    <a:gd name="connsiteX1" fmla="*/ 291903 w 1115147"/>
                    <a:gd name="connsiteY1" fmla="*/ 95556 h 1038295"/>
                    <a:gd name="connsiteX2" fmla="*/ 572370 w 1115147"/>
                    <a:gd name="connsiteY2" fmla="*/ 2921 h 1038295"/>
                    <a:gd name="connsiteX3" fmla="*/ 555630 w 1115147"/>
                    <a:gd name="connsiteY3" fmla="*/ 513958 h 1038295"/>
                    <a:gd name="connsiteX4" fmla="*/ 1080521 w 1115147"/>
                    <a:gd name="connsiteY4" fmla="*/ 54978 h 1038295"/>
                    <a:gd name="connsiteX5" fmla="*/ 1090492 w 1115147"/>
                    <a:gd name="connsiteY5" fmla="*/ 1038295 h 1038295"/>
                    <a:gd name="connsiteX0" fmla="*/ 0 w 1115147"/>
                    <a:gd name="connsiteY0" fmla="*/ 973804 h 1036747"/>
                    <a:gd name="connsiteX1" fmla="*/ 91569 w 1115147"/>
                    <a:gd name="connsiteY1" fmla="*/ 382205 h 1036747"/>
                    <a:gd name="connsiteX2" fmla="*/ 572370 w 1115147"/>
                    <a:gd name="connsiteY2" fmla="*/ 1373 h 1036747"/>
                    <a:gd name="connsiteX3" fmla="*/ 555630 w 1115147"/>
                    <a:gd name="connsiteY3" fmla="*/ 512410 h 1036747"/>
                    <a:gd name="connsiteX4" fmla="*/ 1080521 w 1115147"/>
                    <a:gd name="connsiteY4" fmla="*/ 53430 h 1036747"/>
                    <a:gd name="connsiteX5" fmla="*/ 1090492 w 1115147"/>
                    <a:gd name="connsiteY5" fmla="*/ 1036747 h 1036747"/>
                    <a:gd name="connsiteX0" fmla="*/ 0 w 1115147"/>
                    <a:gd name="connsiteY0" fmla="*/ 932842 h 995785"/>
                    <a:gd name="connsiteX1" fmla="*/ 91569 w 1115147"/>
                    <a:gd name="connsiteY1" fmla="*/ 341243 h 995785"/>
                    <a:gd name="connsiteX2" fmla="*/ 158347 w 1115147"/>
                    <a:gd name="connsiteY2" fmla="*/ 1582 h 995785"/>
                    <a:gd name="connsiteX3" fmla="*/ 555630 w 1115147"/>
                    <a:gd name="connsiteY3" fmla="*/ 471448 h 995785"/>
                    <a:gd name="connsiteX4" fmla="*/ 1080521 w 1115147"/>
                    <a:gd name="connsiteY4" fmla="*/ 12468 h 995785"/>
                    <a:gd name="connsiteX5" fmla="*/ 1090492 w 1115147"/>
                    <a:gd name="connsiteY5" fmla="*/ 995785 h 995785"/>
                    <a:gd name="connsiteX0" fmla="*/ 198090 w 1032770"/>
                    <a:gd name="connsiteY0" fmla="*/ 1345211 h 1345211"/>
                    <a:gd name="connsiteX1" fmla="*/ 9192 w 1032770"/>
                    <a:gd name="connsiteY1" fmla="*/ 341902 h 1345211"/>
                    <a:gd name="connsiteX2" fmla="*/ 75970 w 1032770"/>
                    <a:gd name="connsiteY2" fmla="*/ 2241 h 1345211"/>
                    <a:gd name="connsiteX3" fmla="*/ 473253 w 1032770"/>
                    <a:gd name="connsiteY3" fmla="*/ 472107 h 1345211"/>
                    <a:gd name="connsiteX4" fmla="*/ 998144 w 1032770"/>
                    <a:gd name="connsiteY4" fmla="*/ 13127 h 1345211"/>
                    <a:gd name="connsiteX5" fmla="*/ 1008115 w 1032770"/>
                    <a:gd name="connsiteY5" fmla="*/ 996444 h 1345211"/>
                    <a:gd name="connsiteX0" fmla="*/ 198090 w 1032770"/>
                    <a:gd name="connsiteY0" fmla="*/ 1345211 h 1384646"/>
                    <a:gd name="connsiteX1" fmla="*/ 9192 w 1032770"/>
                    <a:gd name="connsiteY1" fmla="*/ 341902 h 1384646"/>
                    <a:gd name="connsiteX2" fmla="*/ 75970 w 1032770"/>
                    <a:gd name="connsiteY2" fmla="*/ 2241 h 1384646"/>
                    <a:gd name="connsiteX3" fmla="*/ 473253 w 1032770"/>
                    <a:gd name="connsiteY3" fmla="*/ 472107 h 1384646"/>
                    <a:gd name="connsiteX4" fmla="*/ 998144 w 1032770"/>
                    <a:gd name="connsiteY4" fmla="*/ 13127 h 1384646"/>
                    <a:gd name="connsiteX5" fmla="*/ 1008115 w 1032770"/>
                    <a:gd name="connsiteY5" fmla="*/ 996444 h 1384646"/>
                    <a:gd name="connsiteX0" fmla="*/ 198090 w 1001275"/>
                    <a:gd name="connsiteY0" fmla="*/ 1358752 h 1452574"/>
                    <a:gd name="connsiteX1" fmla="*/ 9192 w 1001275"/>
                    <a:gd name="connsiteY1" fmla="*/ 355443 h 1452574"/>
                    <a:gd name="connsiteX2" fmla="*/ 75970 w 1001275"/>
                    <a:gd name="connsiteY2" fmla="*/ 15782 h 1452574"/>
                    <a:gd name="connsiteX3" fmla="*/ 473253 w 1001275"/>
                    <a:gd name="connsiteY3" fmla="*/ 485648 h 1452574"/>
                    <a:gd name="connsiteX4" fmla="*/ 998144 w 1001275"/>
                    <a:gd name="connsiteY4" fmla="*/ 26668 h 1452574"/>
                    <a:gd name="connsiteX5" fmla="*/ 714293 w 1001275"/>
                    <a:gd name="connsiteY5" fmla="*/ 1452574 h 1452574"/>
                    <a:gd name="connsiteX0" fmla="*/ 269754 w 1006162"/>
                    <a:gd name="connsiteY0" fmla="*/ 1564607 h 1599152"/>
                    <a:gd name="connsiteX1" fmla="*/ 14079 w 1006162"/>
                    <a:gd name="connsiteY1" fmla="*/ 355443 h 1599152"/>
                    <a:gd name="connsiteX2" fmla="*/ 80857 w 1006162"/>
                    <a:gd name="connsiteY2" fmla="*/ 15782 h 1599152"/>
                    <a:gd name="connsiteX3" fmla="*/ 478140 w 1006162"/>
                    <a:gd name="connsiteY3" fmla="*/ 485648 h 1599152"/>
                    <a:gd name="connsiteX4" fmla="*/ 1003031 w 1006162"/>
                    <a:gd name="connsiteY4" fmla="*/ 26668 h 1599152"/>
                    <a:gd name="connsiteX5" fmla="*/ 719180 w 1006162"/>
                    <a:gd name="connsiteY5" fmla="*/ 1452574 h 1599152"/>
                    <a:gd name="connsiteX0" fmla="*/ 398797 w 1015005"/>
                    <a:gd name="connsiteY0" fmla="*/ 1574900 h 1609232"/>
                    <a:gd name="connsiteX1" fmla="*/ 22922 w 1015005"/>
                    <a:gd name="connsiteY1" fmla="*/ 355443 h 1609232"/>
                    <a:gd name="connsiteX2" fmla="*/ 89700 w 1015005"/>
                    <a:gd name="connsiteY2" fmla="*/ 15782 h 1609232"/>
                    <a:gd name="connsiteX3" fmla="*/ 486983 w 1015005"/>
                    <a:gd name="connsiteY3" fmla="*/ 485648 h 1609232"/>
                    <a:gd name="connsiteX4" fmla="*/ 1011874 w 1015005"/>
                    <a:gd name="connsiteY4" fmla="*/ 26668 h 1609232"/>
                    <a:gd name="connsiteX5" fmla="*/ 728023 w 1015005"/>
                    <a:gd name="connsiteY5" fmla="*/ 1452574 h 1609232"/>
                    <a:gd name="connsiteX0" fmla="*/ 398798 w 1015006"/>
                    <a:gd name="connsiteY0" fmla="*/ 1574900 h 1632544"/>
                    <a:gd name="connsiteX1" fmla="*/ 22923 w 1015006"/>
                    <a:gd name="connsiteY1" fmla="*/ 355443 h 1632544"/>
                    <a:gd name="connsiteX2" fmla="*/ 89701 w 1015006"/>
                    <a:gd name="connsiteY2" fmla="*/ 15782 h 1632544"/>
                    <a:gd name="connsiteX3" fmla="*/ 486984 w 1015006"/>
                    <a:gd name="connsiteY3" fmla="*/ 485648 h 1632544"/>
                    <a:gd name="connsiteX4" fmla="*/ 1011875 w 1015006"/>
                    <a:gd name="connsiteY4" fmla="*/ 26668 h 1632544"/>
                    <a:gd name="connsiteX5" fmla="*/ 728024 w 1015006"/>
                    <a:gd name="connsiteY5" fmla="*/ 1452574 h 1632544"/>
                    <a:gd name="connsiteX0" fmla="*/ 398798 w 1011903"/>
                    <a:gd name="connsiteY0" fmla="*/ 1587663 h 1732949"/>
                    <a:gd name="connsiteX1" fmla="*/ 22923 w 1011903"/>
                    <a:gd name="connsiteY1" fmla="*/ 368206 h 1732949"/>
                    <a:gd name="connsiteX2" fmla="*/ 89701 w 1011903"/>
                    <a:gd name="connsiteY2" fmla="*/ 28545 h 1732949"/>
                    <a:gd name="connsiteX3" fmla="*/ 486984 w 1011903"/>
                    <a:gd name="connsiteY3" fmla="*/ 498411 h 1732949"/>
                    <a:gd name="connsiteX4" fmla="*/ 1011875 w 1011903"/>
                    <a:gd name="connsiteY4" fmla="*/ 39431 h 1732949"/>
                    <a:gd name="connsiteX5" fmla="*/ 514334 w 1011903"/>
                    <a:gd name="connsiteY5" fmla="*/ 1732949 h 1732949"/>
                    <a:gd name="connsiteX0" fmla="*/ 398798 w 1013329"/>
                    <a:gd name="connsiteY0" fmla="*/ 1585613 h 1689729"/>
                    <a:gd name="connsiteX1" fmla="*/ 22923 w 1013329"/>
                    <a:gd name="connsiteY1" fmla="*/ 366156 h 1689729"/>
                    <a:gd name="connsiteX2" fmla="*/ 89701 w 1013329"/>
                    <a:gd name="connsiteY2" fmla="*/ 26495 h 1689729"/>
                    <a:gd name="connsiteX3" fmla="*/ 486984 w 1013329"/>
                    <a:gd name="connsiteY3" fmla="*/ 496361 h 1689729"/>
                    <a:gd name="connsiteX4" fmla="*/ 1011875 w 1013329"/>
                    <a:gd name="connsiteY4" fmla="*/ 37381 h 1689729"/>
                    <a:gd name="connsiteX5" fmla="*/ 661246 w 1013329"/>
                    <a:gd name="connsiteY5" fmla="*/ 1689729 h 1689729"/>
                    <a:gd name="connsiteX0" fmla="*/ 398799 w 1013330"/>
                    <a:gd name="connsiteY0" fmla="*/ 1596864 h 1700980"/>
                    <a:gd name="connsiteX1" fmla="*/ 22924 w 1013330"/>
                    <a:gd name="connsiteY1" fmla="*/ 377407 h 1700980"/>
                    <a:gd name="connsiteX2" fmla="*/ 89702 w 1013330"/>
                    <a:gd name="connsiteY2" fmla="*/ 37746 h 1700980"/>
                    <a:gd name="connsiteX3" fmla="*/ 486986 w 1013330"/>
                    <a:gd name="connsiteY3" fmla="*/ 404685 h 1700980"/>
                    <a:gd name="connsiteX4" fmla="*/ 1011876 w 1013330"/>
                    <a:gd name="connsiteY4" fmla="*/ 48632 h 1700980"/>
                    <a:gd name="connsiteX5" fmla="*/ 661247 w 1013330"/>
                    <a:gd name="connsiteY5" fmla="*/ 1700980 h 17009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13330" h="1700980">
                      <a:moveTo>
                        <a:pt x="398799" y="1596864"/>
                      </a:moveTo>
                      <a:cubicBezTo>
                        <a:pt x="549522" y="1941748"/>
                        <a:pt x="74440" y="637260"/>
                        <a:pt x="22924" y="377407"/>
                      </a:cubicBezTo>
                      <a:cubicBezTo>
                        <a:pt x="-28592" y="117554"/>
                        <a:pt x="12358" y="33200"/>
                        <a:pt x="89702" y="37746"/>
                      </a:cubicBezTo>
                      <a:cubicBezTo>
                        <a:pt x="167046" y="42292"/>
                        <a:pt x="333290" y="402871"/>
                        <a:pt x="486986" y="404685"/>
                      </a:cubicBezTo>
                      <a:cubicBezTo>
                        <a:pt x="640682" y="406499"/>
                        <a:pt x="982833" y="-167417"/>
                        <a:pt x="1011876" y="48632"/>
                      </a:cubicBezTo>
                      <a:cubicBezTo>
                        <a:pt x="1040919" y="264681"/>
                        <a:pt x="624961" y="1626594"/>
                        <a:pt x="661247" y="1700980"/>
                      </a:cubicBezTo>
                    </a:path>
                  </a:pathLst>
                </a:custGeom>
                <a:solidFill>
                  <a:srgbClr val="FF0000"/>
                </a:solidFill>
                <a:ln>
                  <a:solidFill>
                    <a:srgbClr val="FF0000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zh-TW" altLang="en-US" sz="1400" dirty="0"/>
                </a:p>
              </p:txBody>
            </p:sp>
            <p:cxnSp>
              <p:nvCxnSpPr>
                <p:cNvPr id="88" name="直線接點 34"/>
                <p:cNvCxnSpPr/>
                <p:nvPr/>
              </p:nvCxnSpPr>
              <p:spPr bwMode="auto">
                <a:xfrm flipV="1">
                  <a:off x="4189715" y="4007797"/>
                  <a:ext cx="178555" cy="18414"/>
                </a:xfrm>
                <a:prstGeom prst="line">
                  <a:avLst/>
                </a:prstGeom>
                <a:ln w="76200">
                  <a:solidFill>
                    <a:srgbClr val="FF0000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圓柱 27"/>
              <p:cNvSpPr/>
              <p:nvPr/>
            </p:nvSpPr>
            <p:spPr bwMode="auto">
              <a:xfrm>
                <a:off x="3085038" y="3829451"/>
                <a:ext cx="1196997" cy="663374"/>
              </a:xfrm>
              <a:prstGeom prst="can">
                <a:avLst/>
              </a:prstGeom>
              <a:solidFill>
                <a:srgbClr val="000066"/>
              </a:solidFill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eaLnBrk="1" hangingPunct="1">
                  <a:defRPr/>
                </a:pPr>
                <a:endParaRPr lang="zh-TW" altLang="en-US" sz="14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8455" name="群組 28"/>
              <p:cNvGrpSpPr>
                <a:grpSpLocks/>
              </p:cNvGrpSpPr>
              <p:nvPr/>
            </p:nvGrpSpPr>
            <p:grpSpPr bwMode="auto">
              <a:xfrm>
                <a:off x="3271838" y="2155825"/>
                <a:ext cx="825500" cy="1798638"/>
                <a:chOff x="3871001" y="2276673"/>
                <a:chExt cx="825934" cy="1798971"/>
              </a:xfrm>
            </p:grpSpPr>
            <p:sp>
              <p:nvSpPr>
                <p:cNvPr id="85" name="手繪多邊形 29"/>
                <p:cNvSpPr/>
                <p:nvPr/>
              </p:nvSpPr>
              <p:spPr bwMode="auto">
                <a:xfrm>
                  <a:off x="3871367" y="2275738"/>
                  <a:ext cx="825273" cy="1799276"/>
                </a:xfrm>
                <a:custGeom>
                  <a:avLst/>
                  <a:gdLst>
                    <a:gd name="connsiteX0" fmla="*/ 0 w 903515"/>
                    <a:gd name="connsiteY0" fmla="*/ 468086 h 500748"/>
                    <a:gd name="connsiteX1" fmla="*/ 185058 w 903515"/>
                    <a:gd name="connsiteY1" fmla="*/ 0 h 500748"/>
                    <a:gd name="connsiteX2" fmla="*/ 185058 w 903515"/>
                    <a:gd name="connsiteY2" fmla="*/ 0 h 500748"/>
                    <a:gd name="connsiteX3" fmla="*/ 435429 w 903515"/>
                    <a:gd name="connsiteY3" fmla="*/ 500743 h 500748"/>
                    <a:gd name="connsiteX4" fmla="*/ 653143 w 903515"/>
                    <a:gd name="connsiteY4" fmla="*/ 10886 h 500748"/>
                    <a:gd name="connsiteX5" fmla="*/ 903515 w 903515"/>
                    <a:gd name="connsiteY5" fmla="*/ 489858 h 500748"/>
                    <a:gd name="connsiteX0" fmla="*/ 0 w 1090493"/>
                    <a:gd name="connsiteY0" fmla="*/ 1003310 h 1003310"/>
                    <a:gd name="connsiteX1" fmla="*/ 372036 w 1090493"/>
                    <a:gd name="connsiteY1" fmla="*/ 0 h 1003310"/>
                    <a:gd name="connsiteX2" fmla="*/ 372036 w 1090493"/>
                    <a:gd name="connsiteY2" fmla="*/ 0 h 1003310"/>
                    <a:gd name="connsiteX3" fmla="*/ 622407 w 1090493"/>
                    <a:gd name="connsiteY3" fmla="*/ 500743 h 1003310"/>
                    <a:gd name="connsiteX4" fmla="*/ 840121 w 1090493"/>
                    <a:gd name="connsiteY4" fmla="*/ 10886 h 1003310"/>
                    <a:gd name="connsiteX5" fmla="*/ 1090493 w 1090493"/>
                    <a:gd name="connsiteY5" fmla="*/ 489858 h 1003310"/>
                    <a:gd name="connsiteX0" fmla="*/ 0 w 1250759"/>
                    <a:gd name="connsiteY0" fmla="*/ 1003310 h 1076545"/>
                    <a:gd name="connsiteX1" fmla="*/ 372036 w 1250759"/>
                    <a:gd name="connsiteY1" fmla="*/ 0 h 1076545"/>
                    <a:gd name="connsiteX2" fmla="*/ 372036 w 1250759"/>
                    <a:gd name="connsiteY2" fmla="*/ 0 h 1076545"/>
                    <a:gd name="connsiteX3" fmla="*/ 622407 w 1250759"/>
                    <a:gd name="connsiteY3" fmla="*/ 500743 h 1076545"/>
                    <a:gd name="connsiteX4" fmla="*/ 840121 w 1250759"/>
                    <a:gd name="connsiteY4" fmla="*/ 10886 h 1076545"/>
                    <a:gd name="connsiteX5" fmla="*/ 1250759 w 1250759"/>
                    <a:gd name="connsiteY5" fmla="*/ 1076545 h 1076545"/>
                    <a:gd name="connsiteX0" fmla="*/ 0 w 1250759"/>
                    <a:gd name="connsiteY0" fmla="*/ 1007649 h 1080884"/>
                    <a:gd name="connsiteX1" fmla="*/ 372036 w 1250759"/>
                    <a:gd name="connsiteY1" fmla="*/ 4339 h 1080884"/>
                    <a:gd name="connsiteX2" fmla="*/ 372036 w 1250759"/>
                    <a:gd name="connsiteY2" fmla="*/ 4339 h 1080884"/>
                    <a:gd name="connsiteX3" fmla="*/ 635763 w 1250759"/>
                    <a:gd name="connsiteY3" fmla="*/ 422741 h 1080884"/>
                    <a:gd name="connsiteX4" fmla="*/ 840121 w 1250759"/>
                    <a:gd name="connsiteY4" fmla="*/ 15225 h 1080884"/>
                    <a:gd name="connsiteX5" fmla="*/ 1250759 w 1250759"/>
                    <a:gd name="connsiteY5" fmla="*/ 1080884 h 1080884"/>
                    <a:gd name="connsiteX0" fmla="*/ 0 w 1170625"/>
                    <a:gd name="connsiteY0" fmla="*/ 1003310 h 1003310"/>
                    <a:gd name="connsiteX1" fmla="*/ 372036 w 1170625"/>
                    <a:gd name="connsiteY1" fmla="*/ 0 h 1003310"/>
                    <a:gd name="connsiteX2" fmla="*/ 372036 w 1170625"/>
                    <a:gd name="connsiteY2" fmla="*/ 0 h 1003310"/>
                    <a:gd name="connsiteX3" fmla="*/ 635763 w 1170625"/>
                    <a:gd name="connsiteY3" fmla="*/ 418402 h 1003310"/>
                    <a:gd name="connsiteX4" fmla="*/ 840121 w 1170625"/>
                    <a:gd name="connsiteY4" fmla="*/ 10886 h 1003310"/>
                    <a:gd name="connsiteX5" fmla="*/ 1170625 w 1170625"/>
                    <a:gd name="connsiteY5" fmla="*/ 942739 h 1003310"/>
                    <a:gd name="connsiteX0" fmla="*/ 0 w 1090492"/>
                    <a:gd name="connsiteY0" fmla="*/ 879796 h 942739"/>
                    <a:gd name="connsiteX1" fmla="*/ 291903 w 1090492"/>
                    <a:gd name="connsiteY1" fmla="*/ 0 h 942739"/>
                    <a:gd name="connsiteX2" fmla="*/ 291903 w 1090492"/>
                    <a:gd name="connsiteY2" fmla="*/ 0 h 942739"/>
                    <a:gd name="connsiteX3" fmla="*/ 555630 w 1090492"/>
                    <a:gd name="connsiteY3" fmla="*/ 418402 h 942739"/>
                    <a:gd name="connsiteX4" fmla="*/ 759988 w 1090492"/>
                    <a:gd name="connsiteY4" fmla="*/ 10886 h 942739"/>
                    <a:gd name="connsiteX5" fmla="*/ 1090492 w 1090492"/>
                    <a:gd name="connsiteY5" fmla="*/ 942739 h 942739"/>
                    <a:gd name="connsiteX0" fmla="*/ 0 w 1115148"/>
                    <a:gd name="connsiteY0" fmla="*/ 929945 h 992888"/>
                    <a:gd name="connsiteX1" fmla="*/ 291903 w 1115148"/>
                    <a:gd name="connsiteY1" fmla="*/ 50149 h 992888"/>
                    <a:gd name="connsiteX2" fmla="*/ 291903 w 1115148"/>
                    <a:gd name="connsiteY2" fmla="*/ 50149 h 992888"/>
                    <a:gd name="connsiteX3" fmla="*/ 555630 w 1115148"/>
                    <a:gd name="connsiteY3" fmla="*/ 468551 h 992888"/>
                    <a:gd name="connsiteX4" fmla="*/ 1080521 w 1115148"/>
                    <a:gd name="connsiteY4" fmla="*/ 9571 h 992888"/>
                    <a:gd name="connsiteX5" fmla="*/ 1090492 w 1115148"/>
                    <a:gd name="connsiteY5" fmla="*/ 992888 h 992888"/>
                    <a:gd name="connsiteX0" fmla="*/ 0 w 1115147"/>
                    <a:gd name="connsiteY0" fmla="*/ 975352 h 1038295"/>
                    <a:gd name="connsiteX1" fmla="*/ 291903 w 1115147"/>
                    <a:gd name="connsiteY1" fmla="*/ 95556 h 1038295"/>
                    <a:gd name="connsiteX2" fmla="*/ 572370 w 1115147"/>
                    <a:gd name="connsiteY2" fmla="*/ 2921 h 1038295"/>
                    <a:gd name="connsiteX3" fmla="*/ 555630 w 1115147"/>
                    <a:gd name="connsiteY3" fmla="*/ 513958 h 1038295"/>
                    <a:gd name="connsiteX4" fmla="*/ 1080521 w 1115147"/>
                    <a:gd name="connsiteY4" fmla="*/ 54978 h 1038295"/>
                    <a:gd name="connsiteX5" fmla="*/ 1090492 w 1115147"/>
                    <a:gd name="connsiteY5" fmla="*/ 1038295 h 1038295"/>
                    <a:gd name="connsiteX0" fmla="*/ 0 w 1115147"/>
                    <a:gd name="connsiteY0" fmla="*/ 973804 h 1036747"/>
                    <a:gd name="connsiteX1" fmla="*/ 91569 w 1115147"/>
                    <a:gd name="connsiteY1" fmla="*/ 382205 h 1036747"/>
                    <a:gd name="connsiteX2" fmla="*/ 572370 w 1115147"/>
                    <a:gd name="connsiteY2" fmla="*/ 1373 h 1036747"/>
                    <a:gd name="connsiteX3" fmla="*/ 555630 w 1115147"/>
                    <a:gd name="connsiteY3" fmla="*/ 512410 h 1036747"/>
                    <a:gd name="connsiteX4" fmla="*/ 1080521 w 1115147"/>
                    <a:gd name="connsiteY4" fmla="*/ 53430 h 1036747"/>
                    <a:gd name="connsiteX5" fmla="*/ 1090492 w 1115147"/>
                    <a:gd name="connsiteY5" fmla="*/ 1036747 h 1036747"/>
                    <a:gd name="connsiteX0" fmla="*/ 0 w 1115147"/>
                    <a:gd name="connsiteY0" fmla="*/ 932842 h 995785"/>
                    <a:gd name="connsiteX1" fmla="*/ 91569 w 1115147"/>
                    <a:gd name="connsiteY1" fmla="*/ 341243 h 995785"/>
                    <a:gd name="connsiteX2" fmla="*/ 158347 w 1115147"/>
                    <a:gd name="connsiteY2" fmla="*/ 1582 h 995785"/>
                    <a:gd name="connsiteX3" fmla="*/ 555630 w 1115147"/>
                    <a:gd name="connsiteY3" fmla="*/ 471448 h 995785"/>
                    <a:gd name="connsiteX4" fmla="*/ 1080521 w 1115147"/>
                    <a:gd name="connsiteY4" fmla="*/ 12468 h 995785"/>
                    <a:gd name="connsiteX5" fmla="*/ 1090492 w 1115147"/>
                    <a:gd name="connsiteY5" fmla="*/ 995785 h 995785"/>
                    <a:gd name="connsiteX0" fmla="*/ 198090 w 1032770"/>
                    <a:gd name="connsiteY0" fmla="*/ 1345211 h 1345211"/>
                    <a:gd name="connsiteX1" fmla="*/ 9192 w 1032770"/>
                    <a:gd name="connsiteY1" fmla="*/ 341902 h 1345211"/>
                    <a:gd name="connsiteX2" fmla="*/ 75970 w 1032770"/>
                    <a:gd name="connsiteY2" fmla="*/ 2241 h 1345211"/>
                    <a:gd name="connsiteX3" fmla="*/ 473253 w 1032770"/>
                    <a:gd name="connsiteY3" fmla="*/ 472107 h 1345211"/>
                    <a:gd name="connsiteX4" fmla="*/ 998144 w 1032770"/>
                    <a:gd name="connsiteY4" fmla="*/ 13127 h 1345211"/>
                    <a:gd name="connsiteX5" fmla="*/ 1008115 w 1032770"/>
                    <a:gd name="connsiteY5" fmla="*/ 996444 h 1345211"/>
                    <a:gd name="connsiteX0" fmla="*/ 198090 w 1032770"/>
                    <a:gd name="connsiteY0" fmla="*/ 1345211 h 1384646"/>
                    <a:gd name="connsiteX1" fmla="*/ 9192 w 1032770"/>
                    <a:gd name="connsiteY1" fmla="*/ 341902 h 1384646"/>
                    <a:gd name="connsiteX2" fmla="*/ 75970 w 1032770"/>
                    <a:gd name="connsiteY2" fmla="*/ 2241 h 1384646"/>
                    <a:gd name="connsiteX3" fmla="*/ 473253 w 1032770"/>
                    <a:gd name="connsiteY3" fmla="*/ 472107 h 1384646"/>
                    <a:gd name="connsiteX4" fmla="*/ 998144 w 1032770"/>
                    <a:gd name="connsiteY4" fmla="*/ 13127 h 1384646"/>
                    <a:gd name="connsiteX5" fmla="*/ 1008115 w 1032770"/>
                    <a:gd name="connsiteY5" fmla="*/ 996444 h 1384646"/>
                    <a:gd name="connsiteX0" fmla="*/ 198090 w 1001275"/>
                    <a:gd name="connsiteY0" fmla="*/ 1358752 h 1452574"/>
                    <a:gd name="connsiteX1" fmla="*/ 9192 w 1001275"/>
                    <a:gd name="connsiteY1" fmla="*/ 355443 h 1452574"/>
                    <a:gd name="connsiteX2" fmla="*/ 75970 w 1001275"/>
                    <a:gd name="connsiteY2" fmla="*/ 15782 h 1452574"/>
                    <a:gd name="connsiteX3" fmla="*/ 473253 w 1001275"/>
                    <a:gd name="connsiteY3" fmla="*/ 485648 h 1452574"/>
                    <a:gd name="connsiteX4" fmla="*/ 998144 w 1001275"/>
                    <a:gd name="connsiteY4" fmla="*/ 26668 h 1452574"/>
                    <a:gd name="connsiteX5" fmla="*/ 714293 w 1001275"/>
                    <a:gd name="connsiteY5" fmla="*/ 1452574 h 1452574"/>
                    <a:gd name="connsiteX0" fmla="*/ 269754 w 1006162"/>
                    <a:gd name="connsiteY0" fmla="*/ 1564607 h 1599152"/>
                    <a:gd name="connsiteX1" fmla="*/ 14079 w 1006162"/>
                    <a:gd name="connsiteY1" fmla="*/ 355443 h 1599152"/>
                    <a:gd name="connsiteX2" fmla="*/ 80857 w 1006162"/>
                    <a:gd name="connsiteY2" fmla="*/ 15782 h 1599152"/>
                    <a:gd name="connsiteX3" fmla="*/ 478140 w 1006162"/>
                    <a:gd name="connsiteY3" fmla="*/ 485648 h 1599152"/>
                    <a:gd name="connsiteX4" fmla="*/ 1003031 w 1006162"/>
                    <a:gd name="connsiteY4" fmla="*/ 26668 h 1599152"/>
                    <a:gd name="connsiteX5" fmla="*/ 719180 w 1006162"/>
                    <a:gd name="connsiteY5" fmla="*/ 1452574 h 1599152"/>
                    <a:gd name="connsiteX0" fmla="*/ 398797 w 1015005"/>
                    <a:gd name="connsiteY0" fmla="*/ 1574900 h 1609232"/>
                    <a:gd name="connsiteX1" fmla="*/ 22922 w 1015005"/>
                    <a:gd name="connsiteY1" fmla="*/ 355443 h 1609232"/>
                    <a:gd name="connsiteX2" fmla="*/ 89700 w 1015005"/>
                    <a:gd name="connsiteY2" fmla="*/ 15782 h 1609232"/>
                    <a:gd name="connsiteX3" fmla="*/ 486983 w 1015005"/>
                    <a:gd name="connsiteY3" fmla="*/ 485648 h 1609232"/>
                    <a:gd name="connsiteX4" fmla="*/ 1011874 w 1015005"/>
                    <a:gd name="connsiteY4" fmla="*/ 26668 h 1609232"/>
                    <a:gd name="connsiteX5" fmla="*/ 728023 w 1015005"/>
                    <a:gd name="connsiteY5" fmla="*/ 1452574 h 1609232"/>
                    <a:gd name="connsiteX0" fmla="*/ 398798 w 1015006"/>
                    <a:gd name="connsiteY0" fmla="*/ 1574900 h 1632544"/>
                    <a:gd name="connsiteX1" fmla="*/ 22923 w 1015006"/>
                    <a:gd name="connsiteY1" fmla="*/ 355443 h 1632544"/>
                    <a:gd name="connsiteX2" fmla="*/ 89701 w 1015006"/>
                    <a:gd name="connsiteY2" fmla="*/ 15782 h 1632544"/>
                    <a:gd name="connsiteX3" fmla="*/ 486984 w 1015006"/>
                    <a:gd name="connsiteY3" fmla="*/ 485648 h 1632544"/>
                    <a:gd name="connsiteX4" fmla="*/ 1011875 w 1015006"/>
                    <a:gd name="connsiteY4" fmla="*/ 26668 h 1632544"/>
                    <a:gd name="connsiteX5" fmla="*/ 728024 w 1015006"/>
                    <a:gd name="connsiteY5" fmla="*/ 1452574 h 1632544"/>
                    <a:gd name="connsiteX0" fmla="*/ 398798 w 1011903"/>
                    <a:gd name="connsiteY0" fmla="*/ 1587663 h 1732949"/>
                    <a:gd name="connsiteX1" fmla="*/ 22923 w 1011903"/>
                    <a:gd name="connsiteY1" fmla="*/ 368206 h 1732949"/>
                    <a:gd name="connsiteX2" fmla="*/ 89701 w 1011903"/>
                    <a:gd name="connsiteY2" fmla="*/ 28545 h 1732949"/>
                    <a:gd name="connsiteX3" fmla="*/ 486984 w 1011903"/>
                    <a:gd name="connsiteY3" fmla="*/ 498411 h 1732949"/>
                    <a:gd name="connsiteX4" fmla="*/ 1011875 w 1011903"/>
                    <a:gd name="connsiteY4" fmla="*/ 39431 h 1732949"/>
                    <a:gd name="connsiteX5" fmla="*/ 514334 w 1011903"/>
                    <a:gd name="connsiteY5" fmla="*/ 1732949 h 1732949"/>
                    <a:gd name="connsiteX0" fmla="*/ 398798 w 1013329"/>
                    <a:gd name="connsiteY0" fmla="*/ 1585613 h 1689729"/>
                    <a:gd name="connsiteX1" fmla="*/ 22923 w 1013329"/>
                    <a:gd name="connsiteY1" fmla="*/ 366156 h 1689729"/>
                    <a:gd name="connsiteX2" fmla="*/ 89701 w 1013329"/>
                    <a:gd name="connsiteY2" fmla="*/ 26495 h 1689729"/>
                    <a:gd name="connsiteX3" fmla="*/ 486984 w 1013329"/>
                    <a:gd name="connsiteY3" fmla="*/ 496361 h 1689729"/>
                    <a:gd name="connsiteX4" fmla="*/ 1011875 w 1013329"/>
                    <a:gd name="connsiteY4" fmla="*/ 37381 h 1689729"/>
                    <a:gd name="connsiteX5" fmla="*/ 661246 w 1013329"/>
                    <a:gd name="connsiteY5" fmla="*/ 1689729 h 1689729"/>
                    <a:gd name="connsiteX0" fmla="*/ 398799 w 1013330"/>
                    <a:gd name="connsiteY0" fmla="*/ 1596864 h 1700980"/>
                    <a:gd name="connsiteX1" fmla="*/ 22924 w 1013330"/>
                    <a:gd name="connsiteY1" fmla="*/ 377407 h 1700980"/>
                    <a:gd name="connsiteX2" fmla="*/ 89702 w 1013330"/>
                    <a:gd name="connsiteY2" fmla="*/ 37746 h 1700980"/>
                    <a:gd name="connsiteX3" fmla="*/ 486986 w 1013330"/>
                    <a:gd name="connsiteY3" fmla="*/ 404685 h 1700980"/>
                    <a:gd name="connsiteX4" fmla="*/ 1011876 w 1013330"/>
                    <a:gd name="connsiteY4" fmla="*/ 48632 h 1700980"/>
                    <a:gd name="connsiteX5" fmla="*/ 661247 w 1013330"/>
                    <a:gd name="connsiteY5" fmla="*/ 1700980 h 17009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13330" h="1700980">
                      <a:moveTo>
                        <a:pt x="398799" y="1596864"/>
                      </a:moveTo>
                      <a:cubicBezTo>
                        <a:pt x="549522" y="1941748"/>
                        <a:pt x="74440" y="637260"/>
                        <a:pt x="22924" y="377407"/>
                      </a:cubicBezTo>
                      <a:cubicBezTo>
                        <a:pt x="-28592" y="117554"/>
                        <a:pt x="12358" y="33200"/>
                        <a:pt x="89702" y="37746"/>
                      </a:cubicBezTo>
                      <a:cubicBezTo>
                        <a:pt x="167046" y="42292"/>
                        <a:pt x="333290" y="402871"/>
                        <a:pt x="486986" y="404685"/>
                      </a:cubicBezTo>
                      <a:cubicBezTo>
                        <a:pt x="640682" y="406499"/>
                        <a:pt x="982833" y="-167417"/>
                        <a:pt x="1011876" y="48632"/>
                      </a:cubicBezTo>
                      <a:cubicBezTo>
                        <a:pt x="1040919" y="264681"/>
                        <a:pt x="624961" y="1626594"/>
                        <a:pt x="661247" y="1700980"/>
                      </a:cubicBezTo>
                    </a:path>
                  </a:pathLst>
                </a:custGeom>
                <a:solidFill>
                  <a:srgbClr val="FF0000"/>
                </a:solidFill>
                <a:ln>
                  <a:solidFill>
                    <a:srgbClr val="FF0000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zh-TW" altLang="en-US" sz="1400" dirty="0"/>
                </a:p>
              </p:txBody>
            </p:sp>
            <p:cxnSp>
              <p:nvCxnSpPr>
                <p:cNvPr id="86" name="直線接點 30"/>
                <p:cNvCxnSpPr/>
                <p:nvPr/>
              </p:nvCxnSpPr>
              <p:spPr bwMode="auto">
                <a:xfrm flipV="1">
                  <a:off x="4189283" y="4008203"/>
                  <a:ext cx="178555" cy="18430"/>
                </a:xfrm>
                <a:prstGeom prst="line">
                  <a:avLst/>
                </a:prstGeom>
                <a:ln w="76200">
                  <a:solidFill>
                    <a:srgbClr val="FF0000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3" name="圓柱 23"/>
              <p:cNvSpPr/>
              <p:nvPr/>
            </p:nvSpPr>
            <p:spPr bwMode="auto">
              <a:xfrm>
                <a:off x="1885864" y="3799506"/>
                <a:ext cx="1199174" cy="665679"/>
              </a:xfrm>
              <a:prstGeom prst="can">
                <a:avLst/>
              </a:prstGeom>
              <a:solidFill>
                <a:srgbClr val="000066"/>
              </a:solidFill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eaLnBrk="1" hangingPunct="1">
                  <a:defRPr/>
                </a:pPr>
                <a:endParaRPr lang="zh-TW" altLang="en-US" sz="14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8457" name="群組 24"/>
              <p:cNvGrpSpPr>
                <a:grpSpLocks/>
              </p:cNvGrpSpPr>
              <p:nvPr/>
            </p:nvGrpSpPr>
            <p:grpSpPr bwMode="auto">
              <a:xfrm>
                <a:off x="2073275" y="2127250"/>
                <a:ext cx="825500" cy="1798638"/>
                <a:chOff x="3871001" y="2276673"/>
                <a:chExt cx="825934" cy="1798971"/>
              </a:xfrm>
            </p:grpSpPr>
            <p:sp>
              <p:nvSpPr>
                <p:cNvPr id="83" name="手繪多邊形 25"/>
                <p:cNvSpPr/>
                <p:nvPr/>
              </p:nvSpPr>
              <p:spPr bwMode="auto">
                <a:xfrm>
                  <a:off x="3870757" y="2276673"/>
                  <a:ext cx="825274" cy="1799276"/>
                </a:xfrm>
                <a:custGeom>
                  <a:avLst/>
                  <a:gdLst>
                    <a:gd name="connsiteX0" fmla="*/ 0 w 903515"/>
                    <a:gd name="connsiteY0" fmla="*/ 468086 h 500748"/>
                    <a:gd name="connsiteX1" fmla="*/ 185058 w 903515"/>
                    <a:gd name="connsiteY1" fmla="*/ 0 h 500748"/>
                    <a:gd name="connsiteX2" fmla="*/ 185058 w 903515"/>
                    <a:gd name="connsiteY2" fmla="*/ 0 h 500748"/>
                    <a:gd name="connsiteX3" fmla="*/ 435429 w 903515"/>
                    <a:gd name="connsiteY3" fmla="*/ 500743 h 500748"/>
                    <a:gd name="connsiteX4" fmla="*/ 653143 w 903515"/>
                    <a:gd name="connsiteY4" fmla="*/ 10886 h 500748"/>
                    <a:gd name="connsiteX5" fmla="*/ 903515 w 903515"/>
                    <a:gd name="connsiteY5" fmla="*/ 489858 h 500748"/>
                    <a:gd name="connsiteX0" fmla="*/ 0 w 1090493"/>
                    <a:gd name="connsiteY0" fmla="*/ 1003310 h 1003310"/>
                    <a:gd name="connsiteX1" fmla="*/ 372036 w 1090493"/>
                    <a:gd name="connsiteY1" fmla="*/ 0 h 1003310"/>
                    <a:gd name="connsiteX2" fmla="*/ 372036 w 1090493"/>
                    <a:gd name="connsiteY2" fmla="*/ 0 h 1003310"/>
                    <a:gd name="connsiteX3" fmla="*/ 622407 w 1090493"/>
                    <a:gd name="connsiteY3" fmla="*/ 500743 h 1003310"/>
                    <a:gd name="connsiteX4" fmla="*/ 840121 w 1090493"/>
                    <a:gd name="connsiteY4" fmla="*/ 10886 h 1003310"/>
                    <a:gd name="connsiteX5" fmla="*/ 1090493 w 1090493"/>
                    <a:gd name="connsiteY5" fmla="*/ 489858 h 1003310"/>
                    <a:gd name="connsiteX0" fmla="*/ 0 w 1250759"/>
                    <a:gd name="connsiteY0" fmla="*/ 1003310 h 1076545"/>
                    <a:gd name="connsiteX1" fmla="*/ 372036 w 1250759"/>
                    <a:gd name="connsiteY1" fmla="*/ 0 h 1076545"/>
                    <a:gd name="connsiteX2" fmla="*/ 372036 w 1250759"/>
                    <a:gd name="connsiteY2" fmla="*/ 0 h 1076545"/>
                    <a:gd name="connsiteX3" fmla="*/ 622407 w 1250759"/>
                    <a:gd name="connsiteY3" fmla="*/ 500743 h 1076545"/>
                    <a:gd name="connsiteX4" fmla="*/ 840121 w 1250759"/>
                    <a:gd name="connsiteY4" fmla="*/ 10886 h 1076545"/>
                    <a:gd name="connsiteX5" fmla="*/ 1250759 w 1250759"/>
                    <a:gd name="connsiteY5" fmla="*/ 1076545 h 1076545"/>
                    <a:gd name="connsiteX0" fmla="*/ 0 w 1250759"/>
                    <a:gd name="connsiteY0" fmla="*/ 1007649 h 1080884"/>
                    <a:gd name="connsiteX1" fmla="*/ 372036 w 1250759"/>
                    <a:gd name="connsiteY1" fmla="*/ 4339 h 1080884"/>
                    <a:gd name="connsiteX2" fmla="*/ 372036 w 1250759"/>
                    <a:gd name="connsiteY2" fmla="*/ 4339 h 1080884"/>
                    <a:gd name="connsiteX3" fmla="*/ 635763 w 1250759"/>
                    <a:gd name="connsiteY3" fmla="*/ 422741 h 1080884"/>
                    <a:gd name="connsiteX4" fmla="*/ 840121 w 1250759"/>
                    <a:gd name="connsiteY4" fmla="*/ 15225 h 1080884"/>
                    <a:gd name="connsiteX5" fmla="*/ 1250759 w 1250759"/>
                    <a:gd name="connsiteY5" fmla="*/ 1080884 h 1080884"/>
                    <a:gd name="connsiteX0" fmla="*/ 0 w 1170625"/>
                    <a:gd name="connsiteY0" fmla="*/ 1003310 h 1003310"/>
                    <a:gd name="connsiteX1" fmla="*/ 372036 w 1170625"/>
                    <a:gd name="connsiteY1" fmla="*/ 0 h 1003310"/>
                    <a:gd name="connsiteX2" fmla="*/ 372036 w 1170625"/>
                    <a:gd name="connsiteY2" fmla="*/ 0 h 1003310"/>
                    <a:gd name="connsiteX3" fmla="*/ 635763 w 1170625"/>
                    <a:gd name="connsiteY3" fmla="*/ 418402 h 1003310"/>
                    <a:gd name="connsiteX4" fmla="*/ 840121 w 1170625"/>
                    <a:gd name="connsiteY4" fmla="*/ 10886 h 1003310"/>
                    <a:gd name="connsiteX5" fmla="*/ 1170625 w 1170625"/>
                    <a:gd name="connsiteY5" fmla="*/ 942739 h 1003310"/>
                    <a:gd name="connsiteX0" fmla="*/ 0 w 1090492"/>
                    <a:gd name="connsiteY0" fmla="*/ 879796 h 942739"/>
                    <a:gd name="connsiteX1" fmla="*/ 291903 w 1090492"/>
                    <a:gd name="connsiteY1" fmla="*/ 0 h 942739"/>
                    <a:gd name="connsiteX2" fmla="*/ 291903 w 1090492"/>
                    <a:gd name="connsiteY2" fmla="*/ 0 h 942739"/>
                    <a:gd name="connsiteX3" fmla="*/ 555630 w 1090492"/>
                    <a:gd name="connsiteY3" fmla="*/ 418402 h 942739"/>
                    <a:gd name="connsiteX4" fmla="*/ 759988 w 1090492"/>
                    <a:gd name="connsiteY4" fmla="*/ 10886 h 942739"/>
                    <a:gd name="connsiteX5" fmla="*/ 1090492 w 1090492"/>
                    <a:gd name="connsiteY5" fmla="*/ 942739 h 942739"/>
                    <a:gd name="connsiteX0" fmla="*/ 0 w 1115148"/>
                    <a:gd name="connsiteY0" fmla="*/ 929945 h 992888"/>
                    <a:gd name="connsiteX1" fmla="*/ 291903 w 1115148"/>
                    <a:gd name="connsiteY1" fmla="*/ 50149 h 992888"/>
                    <a:gd name="connsiteX2" fmla="*/ 291903 w 1115148"/>
                    <a:gd name="connsiteY2" fmla="*/ 50149 h 992888"/>
                    <a:gd name="connsiteX3" fmla="*/ 555630 w 1115148"/>
                    <a:gd name="connsiteY3" fmla="*/ 468551 h 992888"/>
                    <a:gd name="connsiteX4" fmla="*/ 1080521 w 1115148"/>
                    <a:gd name="connsiteY4" fmla="*/ 9571 h 992888"/>
                    <a:gd name="connsiteX5" fmla="*/ 1090492 w 1115148"/>
                    <a:gd name="connsiteY5" fmla="*/ 992888 h 992888"/>
                    <a:gd name="connsiteX0" fmla="*/ 0 w 1115147"/>
                    <a:gd name="connsiteY0" fmla="*/ 975352 h 1038295"/>
                    <a:gd name="connsiteX1" fmla="*/ 291903 w 1115147"/>
                    <a:gd name="connsiteY1" fmla="*/ 95556 h 1038295"/>
                    <a:gd name="connsiteX2" fmla="*/ 572370 w 1115147"/>
                    <a:gd name="connsiteY2" fmla="*/ 2921 h 1038295"/>
                    <a:gd name="connsiteX3" fmla="*/ 555630 w 1115147"/>
                    <a:gd name="connsiteY3" fmla="*/ 513958 h 1038295"/>
                    <a:gd name="connsiteX4" fmla="*/ 1080521 w 1115147"/>
                    <a:gd name="connsiteY4" fmla="*/ 54978 h 1038295"/>
                    <a:gd name="connsiteX5" fmla="*/ 1090492 w 1115147"/>
                    <a:gd name="connsiteY5" fmla="*/ 1038295 h 1038295"/>
                    <a:gd name="connsiteX0" fmla="*/ 0 w 1115147"/>
                    <a:gd name="connsiteY0" fmla="*/ 973804 h 1036747"/>
                    <a:gd name="connsiteX1" fmla="*/ 91569 w 1115147"/>
                    <a:gd name="connsiteY1" fmla="*/ 382205 h 1036747"/>
                    <a:gd name="connsiteX2" fmla="*/ 572370 w 1115147"/>
                    <a:gd name="connsiteY2" fmla="*/ 1373 h 1036747"/>
                    <a:gd name="connsiteX3" fmla="*/ 555630 w 1115147"/>
                    <a:gd name="connsiteY3" fmla="*/ 512410 h 1036747"/>
                    <a:gd name="connsiteX4" fmla="*/ 1080521 w 1115147"/>
                    <a:gd name="connsiteY4" fmla="*/ 53430 h 1036747"/>
                    <a:gd name="connsiteX5" fmla="*/ 1090492 w 1115147"/>
                    <a:gd name="connsiteY5" fmla="*/ 1036747 h 1036747"/>
                    <a:gd name="connsiteX0" fmla="*/ 0 w 1115147"/>
                    <a:gd name="connsiteY0" fmla="*/ 932842 h 995785"/>
                    <a:gd name="connsiteX1" fmla="*/ 91569 w 1115147"/>
                    <a:gd name="connsiteY1" fmla="*/ 341243 h 995785"/>
                    <a:gd name="connsiteX2" fmla="*/ 158347 w 1115147"/>
                    <a:gd name="connsiteY2" fmla="*/ 1582 h 995785"/>
                    <a:gd name="connsiteX3" fmla="*/ 555630 w 1115147"/>
                    <a:gd name="connsiteY3" fmla="*/ 471448 h 995785"/>
                    <a:gd name="connsiteX4" fmla="*/ 1080521 w 1115147"/>
                    <a:gd name="connsiteY4" fmla="*/ 12468 h 995785"/>
                    <a:gd name="connsiteX5" fmla="*/ 1090492 w 1115147"/>
                    <a:gd name="connsiteY5" fmla="*/ 995785 h 995785"/>
                    <a:gd name="connsiteX0" fmla="*/ 198090 w 1032770"/>
                    <a:gd name="connsiteY0" fmla="*/ 1345211 h 1345211"/>
                    <a:gd name="connsiteX1" fmla="*/ 9192 w 1032770"/>
                    <a:gd name="connsiteY1" fmla="*/ 341902 h 1345211"/>
                    <a:gd name="connsiteX2" fmla="*/ 75970 w 1032770"/>
                    <a:gd name="connsiteY2" fmla="*/ 2241 h 1345211"/>
                    <a:gd name="connsiteX3" fmla="*/ 473253 w 1032770"/>
                    <a:gd name="connsiteY3" fmla="*/ 472107 h 1345211"/>
                    <a:gd name="connsiteX4" fmla="*/ 998144 w 1032770"/>
                    <a:gd name="connsiteY4" fmla="*/ 13127 h 1345211"/>
                    <a:gd name="connsiteX5" fmla="*/ 1008115 w 1032770"/>
                    <a:gd name="connsiteY5" fmla="*/ 996444 h 1345211"/>
                    <a:gd name="connsiteX0" fmla="*/ 198090 w 1032770"/>
                    <a:gd name="connsiteY0" fmla="*/ 1345211 h 1384646"/>
                    <a:gd name="connsiteX1" fmla="*/ 9192 w 1032770"/>
                    <a:gd name="connsiteY1" fmla="*/ 341902 h 1384646"/>
                    <a:gd name="connsiteX2" fmla="*/ 75970 w 1032770"/>
                    <a:gd name="connsiteY2" fmla="*/ 2241 h 1384646"/>
                    <a:gd name="connsiteX3" fmla="*/ 473253 w 1032770"/>
                    <a:gd name="connsiteY3" fmla="*/ 472107 h 1384646"/>
                    <a:gd name="connsiteX4" fmla="*/ 998144 w 1032770"/>
                    <a:gd name="connsiteY4" fmla="*/ 13127 h 1384646"/>
                    <a:gd name="connsiteX5" fmla="*/ 1008115 w 1032770"/>
                    <a:gd name="connsiteY5" fmla="*/ 996444 h 1384646"/>
                    <a:gd name="connsiteX0" fmla="*/ 198090 w 1001275"/>
                    <a:gd name="connsiteY0" fmla="*/ 1358752 h 1452574"/>
                    <a:gd name="connsiteX1" fmla="*/ 9192 w 1001275"/>
                    <a:gd name="connsiteY1" fmla="*/ 355443 h 1452574"/>
                    <a:gd name="connsiteX2" fmla="*/ 75970 w 1001275"/>
                    <a:gd name="connsiteY2" fmla="*/ 15782 h 1452574"/>
                    <a:gd name="connsiteX3" fmla="*/ 473253 w 1001275"/>
                    <a:gd name="connsiteY3" fmla="*/ 485648 h 1452574"/>
                    <a:gd name="connsiteX4" fmla="*/ 998144 w 1001275"/>
                    <a:gd name="connsiteY4" fmla="*/ 26668 h 1452574"/>
                    <a:gd name="connsiteX5" fmla="*/ 714293 w 1001275"/>
                    <a:gd name="connsiteY5" fmla="*/ 1452574 h 1452574"/>
                    <a:gd name="connsiteX0" fmla="*/ 269754 w 1006162"/>
                    <a:gd name="connsiteY0" fmla="*/ 1564607 h 1599152"/>
                    <a:gd name="connsiteX1" fmla="*/ 14079 w 1006162"/>
                    <a:gd name="connsiteY1" fmla="*/ 355443 h 1599152"/>
                    <a:gd name="connsiteX2" fmla="*/ 80857 w 1006162"/>
                    <a:gd name="connsiteY2" fmla="*/ 15782 h 1599152"/>
                    <a:gd name="connsiteX3" fmla="*/ 478140 w 1006162"/>
                    <a:gd name="connsiteY3" fmla="*/ 485648 h 1599152"/>
                    <a:gd name="connsiteX4" fmla="*/ 1003031 w 1006162"/>
                    <a:gd name="connsiteY4" fmla="*/ 26668 h 1599152"/>
                    <a:gd name="connsiteX5" fmla="*/ 719180 w 1006162"/>
                    <a:gd name="connsiteY5" fmla="*/ 1452574 h 1599152"/>
                    <a:gd name="connsiteX0" fmla="*/ 398797 w 1015005"/>
                    <a:gd name="connsiteY0" fmla="*/ 1574900 h 1609232"/>
                    <a:gd name="connsiteX1" fmla="*/ 22922 w 1015005"/>
                    <a:gd name="connsiteY1" fmla="*/ 355443 h 1609232"/>
                    <a:gd name="connsiteX2" fmla="*/ 89700 w 1015005"/>
                    <a:gd name="connsiteY2" fmla="*/ 15782 h 1609232"/>
                    <a:gd name="connsiteX3" fmla="*/ 486983 w 1015005"/>
                    <a:gd name="connsiteY3" fmla="*/ 485648 h 1609232"/>
                    <a:gd name="connsiteX4" fmla="*/ 1011874 w 1015005"/>
                    <a:gd name="connsiteY4" fmla="*/ 26668 h 1609232"/>
                    <a:gd name="connsiteX5" fmla="*/ 728023 w 1015005"/>
                    <a:gd name="connsiteY5" fmla="*/ 1452574 h 1609232"/>
                    <a:gd name="connsiteX0" fmla="*/ 398798 w 1015006"/>
                    <a:gd name="connsiteY0" fmla="*/ 1574900 h 1632544"/>
                    <a:gd name="connsiteX1" fmla="*/ 22923 w 1015006"/>
                    <a:gd name="connsiteY1" fmla="*/ 355443 h 1632544"/>
                    <a:gd name="connsiteX2" fmla="*/ 89701 w 1015006"/>
                    <a:gd name="connsiteY2" fmla="*/ 15782 h 1632544"/>
                    <a:gd name="connsiteX3" fmla="*/ 486984 w 1015006"/>
                    <a:gd name="connsiteY3" fmla="*/ 485648 h 1632544"/>
                    <a:gd name="connsiteX4" fmla="*/ 1011875 w 1015006"/>
                    <a:gd name="connsiteY4" fmla="*/ 26668 h 1632544"/>
                    <a:gd name="connsiteX5" fmla="*/ 728024 w 1015006"/>
                    <a:gd name="connsiteY5" fmla="*/ 1452574 h 1632544"/>
                    <a:gd name="connsiteX0" fmla="*/ 398798 w 1011903"/>
                    <a:gd name="connsiteY0" fmla="*/ 1587663 h 1732949"/>
                    <a:gd name="connsiteX1" fmla="*/ 22923 w 1011903"/>
                    <a:gd name="connsiteY1" fmla="*/ 368206 h 1732949"/>
                    <a:gd name="connsiteX2" fmla="*/ 89701 w 1011903"/>
                    <a:gd name="connsiteY2" fmla="*/ 28545 h 1732949"/>
                    <a:gd name="connsiteX3" fmla="*/ 486984 w 1011903"/>
                    <a:gd name="connsiteY3" fmla="*/ 498411 h 1732949"/>
                    <a:gd name="connsiteX4" fmla="*/ 1011875 w 1011903"/>
                    <a:gd name="connsiteY4" fmla="*/ 39431 h 1732949"/>
                    <a:gd name="connsiteX5" fmla="*/ 514334 w 1011903"/>
                    <a:gd name="connsiteY5" fmla="*/ 1732949 h 1732949"/>
                    <a:gd name="connsiteX0" fmla="*/ 398798 w 1013329"/>
                    <a:gd name="connsiteY0" fmla="*/ 1585613 h 1689729"/>
                    <a:gd name="connsiteX1" fmla="*/ 22923 w 1013329"/>
                    <a:gd name="connsiteY1" fmla="*/ 366156 h 1689729"/>
                    <a:gd name="connsiteX2" fmla="*/ 89701 w 1013329"/>
                    <a:gd name="connsiteY2" fmla="*/ 26495 h 1689729"/>
                    <a:gd name="connsiteX3" fmla="*/ 486984 w 1013329"/>
                    <a:gd name="connsiteY3" fmla="*/ 496361 h 1689729"/>
                    <a:gd name="connsiteX4" fmla="*/ 1011875 w 1013329"/>
                    <a:gd name="connsiteY4" fmla="*/ 37381 h 1689729"/>
                    <a:gd name="connsiteX5" fmla="*/ 661246 w 1013329"/>
                    <a:gd name="connsiteY5" fmla="*/ 1689729 h 1689729"/>
                    <a:gd name="connsiteX0" fmla="*/ 398799 w 1013330"/>
                    <a:gd name="connsiteY0" fmla="*/ 1596864 h 1700980"/>
                    <a:gd name="connsiteX1" fmla="*/ 22924 w 1013330"/>
                    <a:gd name="connsiteY1" fmla="*/ 377407 h 1700980"/>
                    <a:gd name="connsiteX2" fmla="*/ 89702 w 1013330"/>
                    <a:gd name="connsiteY2" fmla="*/ 37746 h 1700980"/>
                    <a:gd name="connsiteX3" fmla="*/ 486986 w 1013330"/>
                    <a:gd name="connsiteY3" fmla="*/ 404685 h 1700980"/>
                    <a:gd name="connsiteX4" fmla="*/ 1011876 w 1013330"/>
                    <a:gd name="connsiteY4" fmla="*/ 48632 h 1700980"/>
                    <a:gd name="connsiteX5" fmla="*/ 661247 w 1013330"/>
                    <a:gd name="connsiteY5" fmla="*/ 1700980 h 17009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13330" h="1700980">
                      <a:moveTo>
                        <a:pt x="398799" y="1596864"/>
                      </a:moveTo>
                      <a:cubicBezTo>
                        <a:pt x="549522" y="1941748"/>
                        <a:pt x="74440" y="637260"/>
                        <a:pt x="22924" y="377407"/>
                      </a:cubicBezTo>
                      <a:cubicBezTo>
                        <a:pt x="-28592" y="117554"/>
                        <a:pt x="12358" y="33200"/>
                        <a:pt x="89702" y="37746"/>
                      </a:cubicBezTo>
                      <a:cubicBezTo>
                        <a:pt x="167046" y="42292"/>
                        <a:pt x="333290" y="402871"/>
                        <a:pt x="486986" y="404685"/>
                      </a:cubicBezTo>
                      <a:cubicBezTo>
                        <a:pt x="640682" y="406499"/>
                        <a:pt x="982833" y="-167417"/>
                        <a:pt x="1011876" y="48632"/>
                      </a:cubicBezTo>
                      <a:cubicBezTo>
                        <a:pt x="1040919" y="264681"/>
                        <a:pt x="624961" y="1626594"/>
                        <a:pt x="661247" y="1700980"/>
                      </a:cubicBezTo>
                    </a:path>
                  </a:pathLst>
                </a:custGeom>
                <a:solidFill>
                  <a:srgbClr val="FF0000"/>
                </a:solidFill>
                <a:ln>
                  <a:solidFill>
                    <a:srgbClr val="FF0000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zh-TW" altLang="en-US" sz="1400" dirty="0"/>
                </a:p>
              </p:txBody>
            </p:sp>
            <p:cxnSp>
              <p:nvCxnSpPr>
                <p:cNvPr id="84" name="直線接點 26"/>
                <p:cNvCxnSpPr/>
                <p:nvPr/>
              </p:nvCxnSpPr>
              <p:spPr bwMode="auto">
                <a:xfrm flipV="1">
                  <a:off x="4188672" y="4009138"/>
                  <a:ext cx="178555" cy="18430"/>
                </a:xfrm>
                <a:prstGeom prst="line">
                  <a:avLst/>
                </a:prstGeom>
                <a:ln w="76200">
                  <a:solidFill>
                    <a:srgbClr val="FF0000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5" name="圓柱 3"/>
              <p:cNvSpPr/>
              <p:nvPr/>
            </p:nvSpPr>
            <p:spPr bwMode="auto">
              <a:xfrm>
                <a:off x="1707403" y="4009115"/>
                <a:ext cx="1196997" cy="663374"/>
              </a:xfrm>
              <a:prstGeom prst="can">
                <a:avLst/>
              </a:prstGeom>
              <a:solidFill>
                <a:srgbClr val="000066"/>
              </a:solidFill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eaLnBrk="1" hangingPunct="1">
                  <a:defRPr/>
                </a:pPr>
                <a:endParaRPr lang="zh-TW" altLang="en-US" sz="14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8459" name="群組 4"/>
              <p:cNvGrpSpPr>
                <a:grpSpLocks/>
              </p:cNvGrpSpPr>
              <p:nvPr/>
            </p:nvGrpSpPr>
            <p:grpSpPr bwMode="auto">
              <a:xfrm>
                <a:off x="1892300" y="2336800"/>
                <a:ext cx="825500" cy="1798638"/>
                <a:chOff x="3871001" y="2276673"/>
                <a:chExt cx="825934" cy="1798971"/>
              </a:xfrm>
            </p:grpSpPr>
            <p:sp>
              <p:nvSpPr>
                <p:cNvPr id="81" name="手繪多邊形 5"/>
                <p:cNvSpPr/>
                <p:nvPr/>
              </p:nvSpPr>
              <p:spPr bwMode="auto">
                <a:xfrm>
                  <a:off x="3871094" y="2276731"/>
                  <a:ext cx="825273" cy="1799274"/>
                </a:xfrm>
                <a:custGeom>
                  <a:avLst/>
                  <a:gdLst>
                    <a:gd name="connsiteX0" fmla="*/ 0 w 903515"/>
                    <a:gd name="connsiteY0" fmla="*/ 468086 h 500748"/>
                    <a:gd name="connsiteX1" fmla="*/ 185058 w 903515"/>
                    <a:gd name="connsiteY1" fmla="*/ 0 h 500748"/>
                    <a:gd name="connsiteX2" fmla="*/ 185058 w 903515"/>
                    <a:gd name="connsiteY2" fmla="*/ 0 h 500748"/>
                    <a:gd name="connsiteX3" fmla="*/ 435429 w 903515"/>
                    <a:gd name="connsiteY3" fmla="*/ 500743 h 500748"/>
                    <a:gd name="connsiteX4" fmla="*/ 653143 w 903515"/>
                    <a:gd name="connsiteY4" fmla="*/ 10886 h 500748"/>
                    <a:gd name="connsiteX5" fmla="*/ 903515 w 903515"/>
                    <a:gd name="connsiteY5" fmla="*/ 489858 h 500748"/>
                    <a:gd name="connsiteX0" fmla="*/ 0 w 1090493"/>
                    <a:gd name="connsiteY0" fmla="*/ 1003310 h 1003310"/>
                    <a:gd name="connsiteX1" fmla="*/ 372036 w 1090493"/>
                    <a:gd name="connsiteY1" fmla="*/ 0 h 1003310"/>
                    <a:gd name="connsiteX2" fmla="*/ 372036 w 1090493"/>
                    <a:gd name="connsiteY2" fmla="*/ 0 h 1003310"/>
                    <a:gd name="connsiteX3" fmla="*/ 622407 w 1090493"/>
                    <a:gd name="connsiteY3" fmla="*/ 500743 h 1003310"/>
                    <a:gd name="connsiteX4" fmla="*/ 840121 w 1090493"/>
                    <a:gd name="connsiteY4" fmla="*/ 10886 h 1003310"/>
                    <a:gd name="connsiteX5" fmla="*/ 1090493 w 1090493"/>
                    <a:gd name="connsiteY5" fmla="*/ 489858 h 1003310"/>
                    <a:gd name="connsiteX0" fmla="*/ 0 w 1250759"/>
                    <a:gd name="connsiteY0" fmla="*/ 1003310 h 1076545"/>
                    <a:gd name="connsiteX1" fmla="*/ 372036 w 1250759"/>
                    <a:gd name="connsiteY1" fmla="*/ 0 h 1076545"/>
                    <a:gd name="connsiteX2" fmla="*/ 372036 w 1250759"/>
                    <a:gd name="connsiteY2" fmla="*/ 0 h 1076545"/>
                    <a:gd name="connsiteX3" fmla="*/ 622407 w 1250759"/>
                    <a:gd name="connsiteY3" fmla="*/ 500743 h 1076545"/>
                    <a:gd name="connsiteX4" fmla="*/ 840121 w 1250759"/>
                    <a:gd name="connsiteY4" fmla="*/ 10886 h 1076545"/>
                    <a:gd name="connsiteX5" fmla="*/ 1250759 w 1250759"/>
                    <a:gd name="connsiteY5" fmla="*/ 1076545 h 1076545"/>
                    <a:gd name="connsiteX0" fmla="*/ 0 w 1250759"/>
                    <a:gd name="connsiteY0" fmla="*/ 1007649 h 1080884"/>
                    <a:gd name="connsiteX1" fmla="*/ 372036 w 1250759"/>
                    <a:gd name="connsiteY1" fmla="*/ 4339 h 1080884"/>
                    <a:gd name="connsiteX2" fmla="*/ 372036 w 1250759"/>
                    <a:gd name="connsiteY2" fmla="*/ 4339 h 1080884"/>
                    <a:gd name="connsiteX3" fmla="*/ 635763 w 1250759"/>
                    <a:gd name="connsiteY3" fmla="*/ 422741 h 1080884"/>
                    <a:gd name="connsiteX4" fmla="*/ 840121 w 1250759"/>
                    <a:gd name="connsiteY4" fmla="*/ 15225 h 1080884"/>
                    <a:gd name="connsiteX5" fmla="*/ 1250759 w 1250759"/>
                    <a:gd name="connsiteY5" fmla="*/ 1080884 h 1080884"/>
                    <a:gd name="connsiteX0" fmla="*/ 0 w 1170625"/>
                    <a:gd name="connsiteY0" fmla="*/ 1003310 h 1003310"/>
                    <a:gd name="connsiteX1" fmla="*/ 372036 w 1170625"/>
                    <a:gd name="connsiteY1" fmla="*/ 0 h 1003310"/>
                    <a:gd name="connsiteX2" fmla="*/ 372036 w 1170625"/>
                    <a:gd name="connsiteY2" fmla="*/ 0 h 1003310"/>
                    <a:gd name="connsiteX3" fmla="*/ 635763 w 1170625"/>
                    <a:gd name="connsiteY3" fmla="*/ 418402 h 1003310"/>
                    <a:gd name="connsiteX4" fmla="*/ 840121 w 1170625"/>
                    <a:gd name="connsiteY4" fmla="*/ 10886 h 1003310"/>
                    <a:gd name="connsiteX5" fmla="*/ 1170625 w 1170625"/>
                    <a:gd name="connsiteY5" fmla="*/ 942739 h 1003310"/>
                    <a:gd name="connsiteX0" fmla="*/ 0 w 1090492"/>
                    <a:gd name="connsiteY0" fmla="*/ 879796 h 942739"/>
                    <a:gd name="connsiteX1" fmla="*/ 291903 w 1090492"/>
                    <a:gd name="connsiteY1" fmla="*/ 0 h 942739"/>
                    <a:gd name="connsiteX2" fmla="*/ 291903 w 1090492"/>
                    <a:gd name="connsiteY2" fmla="*/ 0 h 942739"/>
                    <a:gd name="connsiteX3" fmla="*/ 555630 w 1090492"/>
                    <a:gd name="connsiteY3" fmla="*/ 418402 h 942739"/>
                    <a:gd name="connsiteX4" fmla="*/ 759988 w 1090492"/>
                    <a:gd name="connsiteY4" fmla="*/ 10886 h 942739"/>
                    <a:gd name="connsiteX5" fmla="*/ 1090492 w 1090492"/>
                    <a:gd name="connsiteY5" fmla="*/ 942739 h 942739"/>
                    <a:gd name="connsiteX0" fmla="*/ 0 w 1115148"/>
                    <a:gd name="connsiteY0" fmla="*/ 929945 h 992888"/>
                    <a:gd name="connsiteX1" fmla="*/ 291903 w 1115148"/>
                    <a:gd name="connsiteY1" fmla="*/ 50149 h 992888"/>
                    <a:gd name="connsiteX2" fmla="*/ 291903 w 1115148"/>
                    <a:gd name="connsiteY2" fmla="*/ 50149 h 992888"/>
                    <a:gd name="connsiteX3" fmla="*/ 555630 w 1115148"/>
                    <a:gd name="connsiteY3" fmla="*/ 468551 h 992888"/>
                    <a:gd name="connsiteX4" fmla="*/ 1080521 w 1115148"/>
                    <a:gd name="connsiteY4" fmla="*/ 9571 h 992888"/>
                    <a:gd name="connsiteX5" fmla="*/ 1090492 w 1115148"/>
                    <a:gd name="connsiteY5" fmla="*/ 992888 h 992888"/>
                    <a:gd name="connsiteX0" fmla="*/ 0 w 1115147"/>
                    <a:gd name="connsiteY0" fmla="*/ 975352 h 1038295"/>
                    <a:gd name="connsiteX1" fmla="*/ 291903 w 1115147"/>
                    <a:gd name="connsiteY1" fmla="*/ 95556 h 1038295"/>
                    <a:gd name="connsiteX2" fmla="*/ 572370 w 1115147"/>
                    <a:gd name="connsiteY2" fmla="*/ 2921 h 1038295"/>
                    <a:gd name="connsiteX3" fmla="*/ 555630 w 1115147"/>
                    <a:gd name="connsiteY3" fmla="*/ 513958 h 1038295"/>
                    <a:gd name="connsiteX4" fmla="*/ 1080521 w 1115147"/>
                    <a:gd name="connsiteY4" fmla="*/ 54978 h 1038295"/>
                    <a:gd name="connsiteX5" fmla="*/ 1090492 w 1115147"/>
                    <a:gd name="connsiteY5" fmla="*/ 1038295 h 1038295"/>
                    <a:gd name="connsiteX0" fmla="*/ 0 w 1115147"/>
                    <a:gd name="connsiteY0" fmla="*/ 973804 h 1036747"/>
                    <a:gd name="connsiteX1" fmla="*/ 91569 w 1115147"/>
                    <a:gd name="connsiteY1" fmla="*/ 382205 h 1036747"/>
                    <a:gd name="connsiteX2" fmla="*/ 572370 w 1115147"/>
                    <a:gd name="connsiteY2" fmla="*/ 1373 h 1036747"/>
                    <a:gd name="connsiteX3" fmla="*/ 555630 w 1115147"/>
                    <a:gd name="connsiteY3" fmla="*/ 512410 h 1036747"/>
                    <a:gd name="connsiteX4" fmla="*/ 1080521 w 1115147"/>
                    <a:gd name="connsiteY4" fmla="*/ 53430 h 1036747"/>
                    <a:gd name="connsiteX5" fmla="*/ 1090492 w 1115147"/>
                    <a:gd name="connsiteY5" fmla="*/ 1036747 h 1036747"/>
                    <a:gd name="connsiteX0" fmla="*/ 0 w 1115147"/>
                    <a:gd name="connsiteY0" fmla="*/ 932842 h 995785"/>
                    <a:gd name="connsiteX1" fmla="*/ 91569 w 1115147"/>
                    <a:gd name="connsiteY1" fmla="*/ 341243 h 995785"/>
                    <a:gd name="connsiteX2" fmla="*/ 158347 w 1115147"/>
                    <a:gd name="connsiteY2" fmla="*/ 1582 h 995785"/>
                    <a:gd name="connsiteX3" fmla="*/ 555630 w 1115147"/>
                    <a:gd name="connsiteY3" fmla="*/ 471448 h 995785"/>
                    <a:gd name="connsiteX4" fmla="*/ 1080521 w 1115147"/>
                    <a:gd name="connsiteY4" fmla="*/ 12468 h 995785"/>
                    <a:gd name="connsiteX5" fmla="*/ 1090492 w 1115147"/>
                    <a:gd name="connsiteY5" fmla="*/ 995785 h 995785"/>
                    <a:gd name="connsiteX0" fmla="*/ 198090 w 1032770"/>
                    <a:gd name="connsiteY0" fmla="*/ 1345211 h 1345211"/>
                    <a:gd name="connsiteX1" fmla="*/ 9192 w 1032770"/>
                    <a:gd name="connsiteY1" fmla="*/ 341902 h 1345211"/>
                    <a:gd name="connsiteX2" fmla="*/ 75970 w 1032770"/>
                    <a:gd name="connsiteY2" fmla="*/ 2241 h 1345211"/>
                    <a:gd name="connsiteX3" fmla="*/ 473253 w 1032770"/>
                    <a:gd name="connsiteY3" fmla="*/ 472107 h 1345211"/>
                    <a:gd name="connsiteX4" fmla="*/ 998144 w 1032770"/>
                    <a:gd name="connsiteY4" fmla="*/ 13127 h 1345211"/>
                    <a:gd name="connsiteX5" fmla="*/ 1008115 w 1032770"/>
                    <a:gd name="connsiteY5" fmla="*/ 996444 h 1345211"/>
                    <a:gd name="connsiteX0" fmla="*/ 198090 w 1032770"/>
                    <a:gd name="connsiteY0" fmla="*/ 1345211 h 1384646"/>
                    <a:gd name="connsiteX1" fmla="*/ 9192 w 1032770"/>
                    <a:gd name="connsiteY1" fmla="*/ 341902 h 1384646"/>
                    <a:gd name="connsiteX2" fmla="*/ 75970 w 1032770"/>
                    <a:gd name="connsiteY2" fmla="*/ 2241 h 1384646"/>
                    <a:gd name="connsiteX3" fmla="*/ 473253 w 1032770"/>
                    <a:gd name="connsiteY3" fmla="*/ 472107 h 1384646"/>
                    <a:gd name="connsiteX4" fmla="*/ 998144 w 1032770"/>
                    <a:gd name="connsiteY4" fmla="*/ 13127 h 1384646"/>
                    <a:gd name="connsiteX5" fmla="*/ 1008115 w 1032770"/>
                    <a:gd name="connsiteY5" fmla="*/ 996444 h 1384646"/>
                    <a:gd name="connsiteX0" fmla="*/ 198090 w 1001275"/>
                    <a:gd name="connsiteY0" fmla="*/ 1358752 h 1452574"/>
                    <a:gd name="connsiteX1" fmla="*/ 9192 w 1001275"/>
                    <a:gd name="connsiteY1" fmla="*/ 355443 h 1452574"/>
                    <a:gd name="connsiteX2" fmla="*/ 75970 w 1001275"/>
                    <a:gd name="connsiteY2" fmla="*/ 15782 h 1452574"/>
                    <a:gd name="connsiteX3" fmla="*/ 473253 w 1001275"/>
                    <a:gd name="connsiteY3" fmla="*/ 485648 h 1452574"/>
                    <a:gd name="connsiteX4" fmla="*/ 998144 w 1001275"/>
                    <a:gd name="connsiteY4" fmla="*/ 26668 h 1452574"/>
                    <a:gd name="connsiteX5" fmla="*/ 714293 w 1001275"/>
                    <a:gd name="connsiteY5" fmla="*/ 1452574 h 1452574"/>
                    <a:gd name="connsiteX0" fmla="*/ 269754 w 1006162"/>
                    <a:gd name="connsiteY0" fmla="*/ 1564607 h 1599152"/>
                    <a:gd name="connsiteX1" fmla="*/ 14079 w 1006162"/>
                    <a:gd name="connsiteY1" fmla="*/ 355443 h 1599152"/>
                    <a:gd name="connsiteX2" fmla="*/ 80857 w 1006162"/>
                    <a:gd name="connsiteY2" fmla="*/ 15782 h 1599152"/>
                    <a:gd name="connsiteX3" fmla="*/ 478140 w 1006162"/>
                    <a:gd name="connsiteY3" fmla="*/ 485648 h 1599152"/>
                    <a:gd name="connsiteX4" fmla="*/ 1003031 w 1006162"/>
                    <a:gd name="connsiteY4" fmla="*/ 26668 h 1599152"/>
                    <a:gd name="connsiteX5" fmla="*/ 719180 w 1006162"/>
                    <a:gd name="connsiteY5" fmla="*/ 1452574 h 1599152"/>
                    <a:gd name="connsiteX0" fmla="*/ 398797 w 1015005"/>
                    <a:gd name="connsiteY0" fmla="*/ 1574900 h 1609232"/>
                    <a:gd name="connsiteX1" fmla="*/ 22922 w 1015005"/>
                    <a:gd name="connsiteY1" fmla="*/ 355443 h 1609232"/>
                    <a:gd name="connsiteX2" fmla="*/ 89700 w 1015005"/>
                    <a:gd name="connsiteY2" fmla="*/ 15782 h 1609232"/>
                    <a:gd name="connsiteX3" fmla="*/ 486983 w 1015005"/>
                    <a:gd name="connsiteY3" fmla="*/ 485648 h 1609232"/>
                    <a:gd name="connsiteX4" fmla="*/ 1011874 w 1015005"/>
                    <a:gd name="connsiteY4" fmla="*/ 26668 h 1609232"/>
                    <a:gd name="connsiteX5" fmla="*/ 728023 w 1015005"/>
                    <a:gd name="connsiteY5" fmla="*/ 1452574 h 1609232"/>
                    <a:gd name="connsiteX0" fmla="*/ 398798 w 1015006"/>
                    <a:gd name="connsiteY0" fmla="*/ 1574900 h 1632544"/>
                    <a:gd name="connsiteX1" fmla="*/ 22923 w 1015006"/>
                    <a:gd name="connsiteY1" fmla="*/ 355443 h 1632544"/>
                    <a:gd name="connsiteX2" fmla="*/ 89701 w 1015006"/>
                    <a:gd name="connsiteY2" fmla="*/ 15782 h 1632544"/>
                    <a:gd name="connsiteX3" fmla="*/ 486984 w 1015006"/>
                    <a:gd name="connsiteY3" fmla="*/ 485648 h 1632544"/>
                    <a:gd name="connsiteX4" fmla="*/ 1011875 w 1015006"/>
                    <a:gd name="connsiteY4" fmla="*/ 26668 h 1632544"/>
                    <a:gd name="connsiteX5" fmla="*/ 728024 w 1015006"/>
                    <a:gd name="connsiteY5" fmla="*/ 1452574 h 1632544"/>
                    <a:gd name="connsiteX0" fmla="*/ 398798 w 1011903"/>
                    <a:gd name="connsiteY0" fmla="*/ 1587663 h 1732949"/>
                    <a:gd name="connsiteX1" fmla="*/ 22923 w 1011903"/>
                    <a:gd name="connsiteY1" fmla="*/ 368206 h 1732949"/>
                    <a:gd name="connsiteX2" fmla="*/ 89701 w 1011903"/>
                    <a:gd name="connsiteY2" fmla="*/ 28545 h 1732949"/>
                    <a:gd name="connsiteX3" fmla="*/ 486984 w 1011903"/>
                    <a:gd name="connsiteY3" fmla="*/ 498411 h 1732949"/>
                    <a:gd name="connsiteX4" fmla="*/ 1011875 w 1011903"/>
                    <a:gd name="connsiteY4" fmla="*/ 39431 h 1732949"/>
                    <a:gd name="connsiteX5" fmla="*/ 514334 w 1011903"/>
                    <a:gd name="connsiteY5" fmla="*/ 1732949 h 1732949"/>
                    <a:gd name="connsiteX0" fmla="*/ 398798 w 1013329"/>
                    <a:gd name="connsiteY0" fmla="*/ 1585613 h 1689729"/>
                    <a:gd name="connsiteX1" fmla="*/ 22923 w 1013329"/>
                    <a:gd name="connsiteY1" fmla="*/ 366156 h 1689729"/>
                    <a:gd name="connsiteX2" fmla="*/ 89701 w 1013329"/>
                    <a:gd name="connsiteY2" fmla="*/ 26495 h 1689729"/>
                    <a:gd name="connsiteX3" fmla="*/ 486984 w 1013329"/>
                    <a:gd name="connsiteY3" fmla="*/ 496361 h 1689729"/>
                    <a:gd name="connsiteX4" fmla="*/ 1011875 w 1013329"/>
                    <a:gd name="connsiteY4" fmla="*/ 37381 h 1689729"/>
                    <a:gd name="connsiteX5" fmla="*/ 661246 w 1013329"/>
                    <a:gd name="connsiteY5" fmla="*/ 1689729 h 1689729"/>
                    <a:gd name="connsiteX0" fmla="*/ 398799 w 1013330"/>
                    <a:gd name="connsiteY0" fmla="*/ 1596864 h 1700980"/>
                    <a:gd name="connsiteX1" fmla="*/ 22924 w 1013330"/>
                    <a:gd name="connsiteY1" fmla="*/ 377407 h 1700980"/>
                    <a:gd name="connsiteX2" fmla="*/ 89702 w 1013330"/>
                    <a:gd name="connsiteY2" fmla="*/ 37746 h 1700980"/>
                    <a:gd name="connsiteX3" fmla="*/ 486986 w 1013330"/>
                    <a:gd name="connsiteY3" fmla="*/ 404685 h 1700980"/>
                    <a:gd name="connsiteX4" fmla="*/ 1011876 w 1013330"/>
                    <a:gd name="connsiteY4" fmla="*/ 48632 h 1700980"/>
                    <a:gd name="connsiteX5" fmla="*/ 661247 w 1013330"/>
                    <a:gd name="connsiteY5" fmla="*/ 1700980 h 17009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13330" h="1700980">
                      <a:moveTo>
                        <a:pt x="398799" y="1596864"/>
                      </a:moveTo>
                      <a:cubicBezTo>
                        <a:pt x="549522" y="1941748"/>
                        <a:pt x="74440" y="637260"/>
                        <a:pt x="22924" y="377407"/>
                      </a:cubicBezTo>
                      <a:cubicBezTo>
                        <a:pt x="-28592" y="117554"/>
                        <a:pt x="12358" y="33200"/>
                        <a:pt x="89702" y="37746"/>
                      </a:cubicBezTo>
                      <a:cubicBezTo>
                        <a:pt x="167046" y="42292"/>
                        <a:pt x="333290" y="402871"/>
                        <a:pt x="486986" y="404685"/>
                      </a:cubicBezTo>
                      <a:cubicBezTo>
                        <a:pt x="640682" y="406499"/>
                        <a:pt x="982833" y="-167417"/>
                        <a:pt x="1011876" y="48632"/>
                      </a:cubicBezTo>
                      <a:cubicBezTo>
                        <a:pt x="1040919" y="264681"/>
                        <a:pt x="624961" y="1626594"/>
                        <a:pt x="661247" y="1700980"/>
                      </a:cubicBezTo>
                    </a:path>
                  </a:pathLst>
                </a:custGeom>
                <a:solidFill>
                  <a:srgbClr val="FF0000"/>
                </a:solidFill>
                <a:ln>
                  <a:solidFill>
                    <a:srgbClr val="FF0000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zh-TW" altLang="en-US" sz="1400" dirty="0"/>
                </a:p>
              </p:txBody>
            </p:sp>
            <p:cxnSp>
              <p:nvCxnSpPr>
                <p:cNvPr id="82" name="直線接點 6"/>
                <p:cNvCxnSpPr/>
                <p:nvPr/>
              </p:nvCxnSpPr>
              <p:spPr bwMode="auto">
                <a:xfrm flipV="1">
                  <a:off x="4189010" y="4009196"/>
                  <a:ext cx="178555" cy="18430"/>
                </a:xfrm>
                <a:prstGeom prst="line">
                  <a:avLst/>
                </a:prstGeom>
                <a:ln w="76200">
                  <a:solidFill>
                    <a:srgbClr val="FF0000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7" name="圓柱 11"/>
              <p:cNvSpPr/>
              <p:nvPr/>
            </p:nvSpPr>
            <p:spPr bwMode="auto">
              <a:xfrm>
                <a:off x="2897871" y="3976868"/>
                <a:ext cx="1199172" cy="663374"/>
              </a:xfrm>
              <a:prstGeom prst="can">
                <a:avLst/>
              </a:prstGeom>
              <a:solidFill>
                <a:srgbClr val="000066"/>
              </a:solidFill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eaLnBrk="1" hangingPunct="1">
                  <a:defRPr/>
                </a:pPr>
                <a:endParaRPr lang="zh-TW" altLang="en-US" sz="14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8461" name="群組 12"/>
              <p:cNvGrpSpPr>
                <a:grpSpLocks/>
              </p:cNvGrpSpPr>
              <p:nvPr/>
            </p:nvGrpSpPr>
            <p:grpSpPr bwMode="auto">
              <a:xfrm>
                <a:off x="3084513" y="2303463"/>
                <a:ext cx="827087" cy="1800225"/>
                <a:chOff x="3871001" y="2276673"/>
                <a:chExt cx="825934" cy="1798971"/>
              </a:xfrm>
            </p:grpSpPr>
            <p:sp>
              <p:nvSpPr>
                <p:cNvPr id="79" name="手繪多邊形 13"/>
                <p:cNvSpPr/>
                <p:nvPr/>
              </p:nvSpPr>
              <p:spPr bwMode="auto">
                <a:xfrm>
                  <a:off x="3871525" y="2277820"/>
                  <a:ext cx="825863" cy="1797689"/>
                </a:xfrm>
                <a:custGeom>
                  <a:avLst/>
                  <a:gdLst>
                    <a:gd name="connsiteX0" fmla="*/ 0 w 903515"/>
                    <a:gd name="connsiteY0" fmla="*/ 468086 h 500748"/>
                    <a:gd name="connsiteX1" fmla="*/ 185058 w 903515"/>
                    <a:gd name="connsiteY1" fmla="*/ 0 h 500748"/>
                    <a:gd name="connsiteX2" fmla="*/ 185058 w 903515"/>
                    <a:gd name="connsiteY2" fmla="*/ 0 h 500748"/>
                    <a:gd name="connsiteX3" fmla="*/ 435429 w 903515"/>
                    <a:gd name="connsiteY3" fmla="*/ 500743 h 500748"/>
                    <a:gd name="connsiteX4" fmla="*/ 653143 w 903515"/>
                    <a:gd name="connsiteY4" fmla="*/ 10886 h 500748"/>
                    <a:gd name="connsiteX5" fmla="*/ 903515 w 903515"/>
                    <a:gd name="connsiteY5" fmla="*/ 489858 h 500748"/>
                    <a:gd name="connsiteX0" fmla="*/ 0 w 1090493"/>
                    <a:gd name="connsiteY0" fmla="*/ 1003310 h 1003310"/>
                    <a:gd name="connsiteX1" fmla="*/ 372036 w 1090493"/>
                    <a:gd name="connsiteY1" fmla="*/ 0 h 1003310"/>
                    <a:gd name="connsiteX2" fmla="*/ 372036 w 1090493"/>
                    <a:gd name="connsiteY2" fmla="*/ 0 h 1003310"/>
                    <a:gd name="connsiteX3" fmla="*/ 622407 w 1090493"/>
                    <a:gd name="connsiteY3" fmla="*/ 500743 h 1003310"/>
                    <a:gd name="connsiteX4" fmla="*/ 840121 w 1090493"/>
                    <a:gd name="connsiteY4" fmla="*/ 10886 h 1003310"/>
                    <a:gd name="connsiteX5" fmla="*/ 1090493 w 1090493"/>
                    <a:gd name="connsiteY5" fmla="*/ 489858 h 1003310"/>
                    <a:gd name="connsiteX0" fmla="*/ 0 w 1250759"/>
                    <a:gd name="connsiteY0" fmla="*/ 1003310 h 1076545"/>
                    <a:gd name="connsiteX1" fmla="*/ 372036 w 1250759"/>
                    <a:gd name="connsiteY1" fmla="*/ 0 h 1076545"/>
                    <a:gd name="connsiteX2" fmla="*/ 372036 w 1250759"/>
                    <a:gd name="connsiteY2" fmla="*/ 0 h 1076545"/>
                    <a:gd name="connsiteX3" fmla="*/ 622407 w 1250759"/>
                    <a:gd name="connsiteY3" fmla="*/ 500743 h 1076545"/>
                    <a:gd name="connsiteX4" fmla="*/ 840121 w 1250759"/>
                    <a:gd name="connsiteY4" fmla="*/ 10886 h 1076545"/>
                    <a:gd name="connsiteX5" fmla="*/ 1250759 w 1250759"/>
                    <a:gd name="connsiteY5" fmla="*/ 1076545 h 1076545"/>
                    <a:gd name="connsiteX0" fmla="*/ 0 w 1250759"/>
                    <a:gd name="connsiteY0" fmla="*/ 1007649 h 1080884"/>
                    <a:gd name="connsiteX1" fmla="*/ 372036 w 1250759"/>
                    <a:gd name="connsiteY1" fmla="*/ 4339 h 1080884"/>
                    <a:gd name="connsiteX2" fmla="*/ 372036 w 1250759"/>
                    <a:gd name="connsiteY2" fmla="*/ 4339 h 1080884"/>
                    <a:gd name="connsiteX3" fmla="*/ 635763 w 1250759"/>
                    <a:gd name="connsiteY3" fmla="*/ 422741 h 1080884"/>
                    <a:gd name="connsiteX4" fmla="*/ 840121 w 1250759"/>
                    <a:gd name="connsiteY4" fmla="*/ 15225 h 1080884"/>
                    <a:gd name="connsiteX5" fmla="*/ 1250759 w 1250759"/>
                    <a:gd name="connsiteY5" fmla="*/ 1080884 h 1080884"/>
                    <a:gd name="connsiteX0" fmla="*/ 0 w 1170625"/>
                    <a:gd name="connsiteY0" fmla="*/ 1003310 h 1003310"/>
                    <a:gd name="connsiteX1" fmla="*/ 372036 w 1170625"/>
                    <a:gd name="connsiteY1" fmla="*/ 0 h 1003310"/>
                    <a:gd name="connsiteX2" fmla="*/ 372036 w 1170625"/>
                    <a:gd name="connsiteY2" fmla="*/ 0 h 1003310"/>
                    <a:gd name="connsiteX3" fmla="*/ 635763 w 1170625"/>
                    <a:gd name="connsiteY3" fmla="*/ 418402 h 1003310"/>
                    <a:gd name="connsiteX4" fmla="*/ 840121 w 1170625"/>
                    <a:gd name="connsiteY4" fmla="*/ 10886 h 1003310"/>
                    <a:gd name="connsiteX5" fmla="*/ 1170625 w 1170625"/>
                    <a:gd name="connsiteY5" fmla="*/ 942739 h 1003310"/>
                    <a:gd name="connsiteX0" fmla="*/ 0 w 1090492"/>
                    <a:gd name="connsiteY0" fmla="*/ 879796 h 942739"/>
                    <a:gd name="connsiteX1" fmla="*/ 291903 w 1090492"/>
                    <a:gd name="connsiteY1" fmla="*/ 0 h 942739"/>
                    <a:gd name="connsiteX2" fmla="*/ 291903 w 1090492"/>
                    <a:gd name="connsiteY2" fmla="*/ 0 h 942739"/>
                    <a:gd name="connsiteX3" fmla="*/ 555630 w 1090492"/>
                    <a:gd name="connsiteY3" fmla="*/ 418402 h 942739"/>
                    <a:gd name="connsiteX4" fmla="*/ 759988 w 1090492"/>
                    <a:gd name="connsiteY4" fmla="*/ 10886 h 942739"/>
                    <a:gd name="connsiteX5" fmla="*/ 1090492 w 1090492"/>
                    <a:gd name="connsiteY5" fmla="*/ 942739 h 942739"/>
                    <a:gd name="connsiteX0" fmla="*/ 0 w 1115148"/>
                    <a:gd name="connsiteY0" fmla="*/ 929945 h 992888"/>
                    <a:gd name="connsiteX1" fmla="*/ 291903 w 1115148"/>
                    <a:gd name="connsiteY1" fmla="*/ 50149 h 992888"/>
                    <a:gd name="connsiteX2" fmla="*/ 291903 w 1115148"/>
                    <a:gd name="connsiteY2" fmla="*/ 50149 h 992888"/>
                    <a:gd name="connsiteX3" fmla="*/ 555630 w 1115148"/>
                    <a:gd name="connsiteY3" fmla="*/ 468551 h 992888"/>
                    <a:gd name="connsiteX4" fmla="*/ 1080521 w 1115148"/>
                    <a:gd name="connsiteY4" fmla="*/ 9571 h 992888"/>
                    <a:gd name="connsiteX5" fmla="*/ 1090492 w 1115148"/>
                    <a:gd name="connsiteY5" fmla="*/ 992888 h 992888"/>
                    <a:gd name="connsiteX0" fmla="*/ 0 w 1115147"/>
                    <a:gd name="connsiteY0" fmla="*/ 975352 h 1038295"/>
                    <a:gd name="connsiteX1" fmla="*/ 291903 w 1115147"/>
                    <a:gd name="connsiteY1" fmla="*/ 95556 h 1038295"/>
                    <a:gd name="connsiteX2" fmla="*/ 572370 w 1115147"/>
                    <a:gd name="connsiteY2" fmla="*/ 2921 h 1038295"/>
                    <a:gd name="connsiteX3" fmla="*/ 555630 w 1115147"/>
                    <a:gd name="connsiteY3" fmla="*/ 513958 h 1038295"/>
                    <a:gd name="connsiteX4" fmla="*/ 1080521 w 1115147"/>
                    <a:gd name="connsiteY4" fmla="*/ 54978 h 1038295"/>
                    <a:gd name="connsiteX5" fmla="*/ 1090492 w 1115147"/>
                    <a:gd name="connsiteY5" fmla="*/ 1038295 h 1038295"/>
                    <a:gd name="connsiteX0" fmla="*/ 0 w 1115147"/>
                    <a:gd name="connsiteY0" fmla="*/ 973804 h 1036747"/>
                    <a:gd name="connsiteX1" fmla="*/ 91569 w 1115147"/>
                    <a:gd name="connsiteY1" fmla="*/ 382205 h 1036747"/>
                    <a:gd name="connsiteX2" fmla="*/ 572370 w 1115147"/>
                    <a:gd name="connsiteY2" fmla="*/ 1373 h 1036747"/>
                    <a:gd name="connsiteX3" fmla="*/ 555630 w 1115147"/>
                    <a:gd name="connsiteY3" fmla="*/ 512410 h 1036747"/>
                    <a:gd name="connsiteX4" fmla="*/ 1080521 w 1115147"/>
                    <a:gd name="connsiteY4" fmla="*/ 53430 h 1036747"/>
                    <a:gd name="connsiteX5" fmla="*/ 1090492 w 1115147"/>
                    <a:gd name="connsiteY5" fmla="*/ 1036747 h 1036747"/>
                    <a:gd name="connsiteX0" fmla="*/ 0 w 1115147"/>
                    <a:gd name="connsiteY0" fmla="*/ 932842 h 995785"/>
                    <a:gd name="connsiteX1" fmla="*/ 91569 w 1115147"/>
                    <a:gd name="connsiteY1" fmla="*/ 341243 h 995785"/>
                    <a:gd name="connsiteX2" fmla="*/ 158347 w 1115147"/>
                    <a:gd name="connsiteY2" fmla="*/ 1582 h 995785"/>
                    <a:gd name="connsiteX3" fmla="*/ 555630 w 1115147"/>
                    <a:gd name="connsiteY3" fmla="*/ 471448 h 995785"/>
                    <a:gd name="connsiteX4" fmla="*/ 1080521 w 1115147"/>
                    <a:gd name="connsiteY4" fmla="*/ 12468 h 995785"/>
                    <a:gd name="connsiteX5" fmla="*/ 1090492 w 1115147"/>
                    <a:gd name="connsiteY5" fmla="*/ 995785 h 995785"/>
                    <a:gd name="connsiteX0" fmla="*/ 198090 w 1032770"/>
                    <a:gd name="connsiteY0" fmla="*/ 1345211 h 1345211"/>
                    <a:gd name="connsiteX1" fmla="*/ 9192 w 1032770"/>
                    <a:gd name="connsiteY1" fmla="*/ 341902 h 1345211"/>
                    <a:gd name="connsiteX2" fmla="*/ 75970 w 1032770"/>
                    <a:gd name="connsiteY2" fmla="*/ 2241 h 1345211"/>
                    <a:gd name="connsiteX3" fmla="*/ 473253 w 1032770"/>
                    <a:gd name="connsiteY3" fmla="*/ 472107 h 1345211"/>
                    <a:gd name="connsiteX4" fmla="*/ 998144 w 1032770"/>
                    <a:gd name="connsiteY4" fmla="*/ 13127 h 1345211"/>
                    <a:gd name="connsiteX5" fmla="*/ 1008115 w 1032770"/>
                    <a:gd name="connsiteY5" fmla="*/ 996444 h 1345211"/>
                    <a:gd name="connsiteX0" fmla="*/ 198090 w 1032770"/>
                    <a:gd name="connsiteY0" fmla="*/ 1345211 h 1384646"/>
                    <a:gd name="connsiteX1" fmla="*/ 9192 w 1032770"/>
                    <a:gd name="connsiteY1" fmla="*/ 341902 h 1384646"/>
                    <a:gd name="connsiteX2" fmla="*/ 75970 w 1032770"/>
                    <a:gd name="connsiteY2" fmla="*/ 2241 h 1384646"/>
                    <a:gd name="connsiteX3" fmla="*/ 473253 w 1032770"/>
                    <a:gd name="connsiteY3" fmla="*/ 472107 h 1384646"/>
                    <a:gd name="connsiteX4" fmla="*/ 998144 w 1032770"/>
                    <a:gd name="connsiteY4" fmla="*/ 13127 h 1384646"/>
                    <a:gd name="connsiteX5" fmla="*/ 1008115 w 1032770"/>
                    <a:gd name="connsiteY5" fmla="*/ 996444 h 1384646"/>
                    <a:gd name="connsiteX0" fmla="*/ 198090 w 1001275"/>
                    <a:gd name="connsiteY0" fmla="*/ 1358752 h 1452574"/>
                    <a:gd name="connsiteX1" fmla="*/ 9192 w 1001275"/>
                    <a:gd name="connsiteY1" fmla="*/ 355443 h 1452574"/>
                    <a:gd name="connsiteX2" fmla="*/ 75970 w 1001275"/>
                    <a:gd name="connsiteY2" fmla="*/ 15782 h 1452574"/>
                    <a:gd name="connsiteX3" fmla="*/ 473253 w 1001275"/>
                    <a:gd name="connsiteY3" fmla="*/ 485648 h 1452574"/>
                    <a:gd name="connsiteX4" fmla="*/ 998144 w 1001275"/>
                    <a:gd name="connsiteY4" fmla="*/ 26668 h 1452574"/>
                    <a:gd name="connsiteX5" fmla="*/ 714293 w 1001275"/>
                    <a:gd name="connsiteY5" fmla="*/ 1452574 h 1452574"/>
                    <a:gd name="connsiteX0" fmla="*/ 269754 w 1006162"/>
                    <a:gd name="connsiteY0" fmla="*/ 1564607 h 1599152"/>
                    <a:gd name="connsiteX1" fmla="*/ 14079 w 1006162"/>
                    <a:gd name="connsiteY1" fmla="*/ 355443 h 1599152"/>
                    <a:gd name="connsiteX2" fmla="*/ 80857 w 1006162"/>
                    <a:gd name="connsiteY2" fmla="*/ 15782 h 1599152"/>
                    <a:gd name="connsiteX3" fmla="*/ 478140 w 1006162"/>
                    <a:gd name="connsiteY3" fmla="*/ 485648 h 1599152"/>
                    <a:gd name="connsiteX4" fmla="*/ 1003031 w 1006162"/>
                    <a:gd name="connsiteY4" fmla="*/ 26668 h 1599152"/>
                    <a:gd name="connsiteX5" fmla="*/ 719180 w 1006162"/>
                    <a:gd name="connsiteY5" fmla="*/ 1452574 h 1599152"/>
                    <a:gd name="connsiteX0" fmla="*/ 398797 w 1015005"/>
                    <a:gd name="connsiteY0" fmla="*/ 1574900 h 1609232"/>
                    <a:gd name="connsiteX1" fmla="*/ 22922 w 1015005"/>
                    <a:gd name="connsiteY1" fmla="*/ 355443 h 1609232"/>
                    <a:gd name="connsiteX2" fmla="*/ 89700 w 1015005"/>
                    <a:gd name="connsiteY2" fmla="*/ 15782 h 1609232"/>
                    <a:gd name="connsiteX3" fmla="*/ 486983 w 1015005"/>
                    <a:gd name="connsiteY3" fmla="*/ 485648 h 1609232"/>
                    <a:gd name="connsiteX4" fmla="*/ 1011874 w 1015005"/>
                    <a:gd name="connsiteY4" fmla="*/ 26668 h 1609232"/>
                    <a:gd name="connsiteX5" fmla="*/ 728023 w 1015005"/>
                    <a:gd name="connsiteY5" fmla="*/ 1452574 h 1609232"/>
                    <a:gd name="connsiteX0" fmla="*/ 398798 w 1015006"/>
                    <a:gd name="connsiteY0" fmla="*/ 1574900 h 1632544"/>
                    <a:gd name="connsiteX1" fmla="*/ 22923 w 1015006"/>
                    <a:gd name="connsiteY1" fmla="*/ 355443 h 1632544"/>
                    <a:gd name="connsiteX2" fmla="*/ 89701 w 1015006"/>
                    <a:gd name="connsiteY2" fmla="*/ 15782 h 1632544"/>
                    <a:gd name="connsiteX3" fmla="*/ 486984 w 1015006"/>
                    <a:gd name="connsiteY3" fmla="*/ 485648 h 1632544"/>
                    <a:gd name="connsiteX4" fmla="*/ 1011875 w 1015006"/>
                    <a:gd name="connsiteY4" fmla="*/ 26668 h 1632544"/>
                    <a:gd name="connsiteX5" fmla="*/ 728024 w 1015006"/>
                    <a:gd name="connsiteY5" fmla="*/ 1452574 h 1632544"/>
                    <a:gd name="connsiteX0" fmla="*/ 398798 w 1011903"/>
                    <a:gd name="connsiteY0" fmla="*/ 1587663 h 1732949"/>
                    <a:gd name="connsiteX1" fmla="*/ 22923 w 1011903"/>
                    <a:gd name="connsiteY1" fmla="*/ 368206 h 1732949"/>
                    <a:gd name="connsiteX2" fmla="*/ 89701 w 1011903"/>
                    <a:gd name="connsiteY2" fmla="*/ 28545 h 1732949"/>
                    <a:gd name="connsiteX3" fmla="*/ 486984 w 1011903"/>
                    <a:gd name="connsiteY3" fmla="*/ 498411 h 1732949"/>
                    <a:gd name="connsiteX4" fmla="*/ 1011875 w 1011903"/>
                    <a:gd name="connsiteY4" fmla="*/ 39431 h 1732949"/>
                    <a:gd name="connsiteX5" fmla="*/ 514334 w 1011903"/>
                    <a:gd name="connsiteY5" fmla="*/ 1732949 h 1732949"/>
                    <a:gd name="connsiteX0" fmla="*/ 398798 w 1013329"/>
                    <a:gd name="connsiteY0" fmla="*/ 1585613 h 1689729"/>
                    <a:gd name="connsiteX1" fmla="*/ 22923 w 1013329"/>
                    <a:gd name="connsiteY1" fmla="*/ 366156 h 1689729"/>
                    <a:gd name="connsiteX2" fmla="*/ 89701 w 1013329"/>
                    <a:gd name="connsiteY2" fmla="*/ 26495 h 1689729"/>
                    <a:gd name="connsiteX3" fmla="*/ 486984 w 1013329"/>
                    <a:gd name="connsiteY3" fmla="*/ 496361 h 1689729"/>
                    <a:gd name="connsiteX4" fmla="*/ 1011875 w 1013329"/>
                    <a:gd name="connsiteY4" fmla="*/ 37381 h 1689729"/>
                    <a:gd name="connsiteX5" fmla="*/ 661246 w 1013329"/>
                    <a:gd name="connsiteY5" fmla="*/ 1689729 h 1689729"/>
                    <a:gd name="connsiteX0" fmla="*/ 398799 w 1013330"/>
                    <a:gd name="connsiteY0" fmla="*/ 1596864 h 1700980"/>
                    <a:gd name="connsiteX1" fmla="*/ 22924 w 1013330"/>
                    <a:gd name="connsiteY1" fmla="*/ 377407 h 1700980"/>
                    <a:gd name="connsiteX2" fmla="*/ 89702 w 1013330"/>
                    <a:gd name="connsiteY2" fmla="*/ 37746 h 1700980"/>
                    <a:gd name="connsiteX3" fmla="*/ 486986 w 1013330"/>
                    <a:gd name="connsiteY3" fmla="*/ 404685 h 1700980"/>
                    <a:gd name="connsiteX4" fmla="*/ 1011876 w 1013330"/>
                    <a:gd name="connsiteY4" fmla="*/ 48632 h 1700980"/>
                    <a:gd name="connsiteX5" fmla="*/ 661247 w 1013330"/>
                    <a:gd name="connsiteY5" fmla="*/ 1700980 h 17009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13330" h="1700980">
                      <a:moveTo>
                        <a:pt x="398799" y="1596864"/>
                      </a:moveTo>
                      <a:cubicBezTo>
                        <a:pt x="549522" y="1941748"/>
                        <a:pt x="74440" y="637260"/>
                        <a:pt x="22924" y="377407"/>
                      </a:cubicBezTo>
                      <a:cubicBezTo>
                        <a:pt x="-28592" y="117554"/>
                        <a:pt x="12358" y="33200"/>
                        <a:pt x="89702" y="37746"/>
                      </a:cubicBezTo>
                      <a:cubicBezTo>
                        <a:pt x="167046" y="42292"/>
                        <a:pt x="333290" y="402871"/>
                        <a:pt x="486986" y="404685"/>
                      </a:cubicBezTo>
                      <a:cubicBezTo>
                        <a:pt x="640682" y="406499"/>
                        <a:pt x="982833" y="-167417"/>
                        <a:pt x="1011876" y="48632"/>
                      </a:cubicBezTo>
                      <a:cubicBezTo>
                        <a:pt x="1040919" y="264681"/>
                        <a:pt x="624961" y="1626594"/>
                        <a:pt x="661247" y="1700980"/>
                      </a:cubicBezTo>
                    </a:path>
                  </a:pathLst>
                </a:custGeom>
                <a:solidFill>
                  <a:srgbClr val="FF0000"/>
                </a:solidFill>
                <a:ln>
                  <a:solidFill>
                    <a:srgbClr val="FF0000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zh-TW" altLang="en-US" sz="1400" dirty="0"/>
                </a:p>
              </p:txBody>
            </p:sp>
            <p:cxnSp>
              <p:nvCxnSpPr>
                <p:cNvPr id="80" name="直線接點 14"/>
                <p:cNvCxnSpPr/>
                <p:nvPr/>
              </p:nvCxnSpPr>
              <p:spPr bwMode="auto">
                <a:xfrm flipV="1">
                  <a:off x="4191003" y="4008758"/>
                  <a:ext cx="178213" cy="18414"/>
                </a:xfrm>
                <a:prstGeom prst="line">
                  <a:avLst/>
                </a:prstGeom>
                <a:ln w="76200">
                  <a:solidFill>
                    <a:srgbClr val="FF0000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9" name="圓柱 15"/>
              <p:cNvSpPr/>
              <p:nvPr/>
            </p:nvSpPr>
            <p:spPr bwMode="auto">
              <a:xfrm>
                <a:off x="4066574" y="4009115"/>
                <a:ext cx="1199174" cy="663374"/>
              </a:xfrm>
              <a:prstGeom prst="can">
                <a:avLst/>
              </a:prstGeom>
              <a:solidFill>
                <a:srgbClr val="000066"/>
              </a:solidFill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eaLnBrk="1" hangingPunct="1">
                  <a:defRPr/>
                </a:pPr>
                <a:endParaRPr lang="zh-TW" altLang="en-US" sz="14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8463" name="群組 16"/>
              <p:cNvGrpSpPr>
                <a:grpSpLocks/>
              </p:cNvGrpSpPr>
              <p:nvPr/>
            </p:nvGrpSpPr>
            <p:grpSpPr bwMode="auto">
              <a:xfrm>
                <a:off x="4254500" y="2336800"/>
                <a:ext cx="825500" cy="1798638"/>
                <a:chOff x="3871001" y="2276673"/>
                <a:chExt cx="825934" cy="1798971"/>
              </a:xfrm>
            </p:grpSpPr>
            <p:sp>
              <p:nvSpPr>
                <p:cNvPr id="77" name="手繪多邊形 17"/>
                <p:cNvSpPr/>
                <p:nvPr/>
              </p:nvSpPr>
              <p:spPr bwMode="auto">
                <a:xfrm>
                  <a:off x="3870241" y="2276731"/>
                  <a:ext cx="827451" cy="1799274"/>
                </a:xfrm>
                <a:custGeom>
                  <a:avLst/>
                  <a:gdLst>
                    <a:gd name="connsiteX0" fmla="*/ 0 w 903515"/>
                    <a:gd name="connsiteY0" fmla="*/ 468086 h 500748"/>
                    <a:gd name="connsiteX1" fmla="*/ 185058 w 903515"/>
                    <a:gd name="connsiteY1" fmla="*/ 0 h 500748"/>
                    <a:gd name="connsiteX2" fmla="*/ 185058 w 903515"/>
                    <a:gd name="connsiteY2" fmla="*/ 0 h 500748"/>
                    <a:gd name="connsiteX3" fmla="*/ 435429 w 903515"/>
                    <a:gd name="connsiteY3" fmla="*/ 500743 h 500748"/>
                    <a:gd name="connsiteX4" fmla="*/ 653143 w 903515"/>
                    <a:gd name="connsiteY4" fmla="*/ 10886 h 500748"/>
                    <a:gd name="connsiteX5" fmla="*/ 903515 w 903515"/>
                    <a:gd name="connsiteY5" fmla="*/ 489858 h 500748"/>
                    <a:gd name="connsiteX0" fmla="*/ 0 w 1090493"/>
                    <a:gd name="connsiteY0" fmla="*/ 1003310 h 1003310"/>
                    <a:gd name="connsiteX1" fmla="*/ 372036 w 1090493"/>
                    <a:gd name="connsiteY1" fmla="*/ 0 h 1003310"/>
                    <a:gd name="connsiteX2" fmla="*/ 372036 w 1090493"/>
                    <a:gd name="connsiteY2" fmla="*/ 0 h 1003310"/>
                    <a:gd name="connsiteX3" fmla="*/ 622407 w 1090493"/>
                    <a:gd name="connsiteY3" fmla="*/ 500743 h 1003310"/>
                    <a:gd name="connsiteX4" fmla="*/ 840121 w 1090493"/>
                    <a:gd name="connsiteY4" fmla="*/ 10886 h 1003310"/>
                    <a:gd name="connsiteX5" fmla="*/ 1090493 w 1090493"/>
                    <a:gd name="connsiteY5" fmla="*/ 489858 h 1003310"/>
                    <a:gd name="connsiteX0" fmla="*/ 0 w 1250759"/>
                    <a:gd name="connsiteY0" fmla="*/ 1003310 h 1076545"/>
                    <a:gd name="connsiteX1" fmla="*/ 372036 w 1250759"/>
                    <a:gd name="connsiteY1" fmla="*/ 0 h 1076545"/>
                    <a:gd name="connsiteX2" fmla="*/ 372036 w 1250759"/>
                    <a:gd name="connsiteY2" fmla="*/ 0 h 1076545"/>
                    <a:gd name="connsiteX3" fmla="*/ 622407 w 1250759"/>
                    <a:gd name="connsiteY3" fmla="*/ 500743 h 1076545"/>
                    <a:gd name="connsiteX4" fmla="*/ 840121 w 1250759"/>
                    <a:gd name="connsiteY4" fmla="*/ 10886 h 1076545"/>
                    <a:gd name="connsiteX5" fmla="*/ 1250759 w 1250759"/>
                    <a:gd name="connsiteY5" fmla="*/ 1076545 h 1076545"/>
                    <a:gd name="connsiteX0" fmla="*/ 0 w 1250759"/>
                    <a:gd name="connsiteY0" fmla="*/ 1007649 h 1080884"/>
                    <a:gd name="connsiteX1" fmla="*/ 372036 w 1250759"/>
                    <a:gd name="connsiteY1" fmla="*/ 4339 h 1080884"/>
                    <a:gd name="connsiteX2" fmla="*/ 372036 w 1250759"/>
                    <a:gd name="connsiteY2" fmla="*/ 4339 h 1080884"/>
                    <a:gd name="connsiteX3" fmla="*/ 635763 w 1250759"/>
                    <a:gd name="connsiteY3" fmla="*/ 422741 h 1080884"/>
                    <a:gd name="connsiteX4" fmla="*/ 840121 w 1250759"/>
                    <a:gd name="connsiteY4" fmla="*/ 15225 h 1080884"/>
                    <a:gd name="connsiteX5" fmla="*/ 1250759 w 1250759"/>
                    <a:gd name="connsiteY5" fmla="*/ 1080884 h 1080884"/>
                    <a:gd name="connsiteX0" fmla="*/ 0 w 1170625"/>
                    <a:gd name="connsiteY0" fmla="*/ 1003310 h 1003310"/>
                    <a:gd name="connsiteX1" fmla="*/ 372036 w 1170625"/>
                    <a:gd name="connsiteY1" fmla="*/ 0 h 1003310"/>
                    <a:gd name="connsiteX2" fmla="*/ 372036 w 1170625"/>
                    <a:gd name="connsiteY2" fmla="*/ 0 h 1003310"/>
                    <a:gd name="connsiteX3" fmla="*/ 635763 w 1170625"/>
                    <a:gd name="connsiteY3" fmla="*/ 418402 h 1003310"/>
                    <a:gd name="connsiteX4" fmla="*/ 840121 w 1170625"/>
                    <a:gd name="connsiteY4" fmla="*/ 10886 h 1003310"/>
                    <a:gd name="connsiteX5" fmla="*/ 1170625 w 1170625"/>
                    <a:gd name="connsiteY5" fmla="*/ 942739 h 1003310"/>
                    <a:gd name="connsiteX0" fmla="*/ 0 w 1090492"/>
                    <a:gd name="connsiteY0" fmla="*/ 879796 h 942739"/>
                    <a:gd name="connsiteX1" fmla="*/ 291903 w 1090492"/>
                    <a:gd name="connsiteY1" fmla="*/ 0 h 942739"/>
                    <a:gd name="connsiteX2" fmla="*/ 291903 w 1090492"/>
                    <a:gd name="connsiteY2" fmla="*/ 0 h 942739"/>
                    <a:gd name="connsiteX3" fmla="*/ 555630 w 1090492"/>
                    <a:gd name="connsiteY3" fmla="*/ 418402 h 942739"/>
                    <a:gd name="connsiteX4" fmla="*/ 759988 w 1090492"/>
                    <a:gd name="connsiteY4" fmla="*/ 10886 h 942739"/>
                    <a:gd name="connsiteX5" fmla="*/ 1090492 w 1090492"/>
                    <a:gd name="connsiteY5" fmla="*/ 942739 h 942739"/>
                    <a:gd name="connsiteX0" fmla="*/ 0 w 1115148"/>
                    <a:gd name="connsiteY0" fmla="*/ 929945 h 992888"/>
                    <a:gd name="connsiteX1" fmla="*/ 291903 w 1115148"/>
                    <a:gd name="connsiteY1" fmla="*/ 50149 h 992888"/>
                    <a:gd name="connsiteX2" fmla="*/ 291903 w 1115148"/>
                    <a:gd name="connsiteY2" fmla="*/ 50149 h 992888"/>
                    <a:gd name="connsiteX3" fmla="*/ 555630 w 1115148"/>
                    <a:gd name="connsiteY3" fmla="*/ 468551 h 992888"/>
                    <a:gd name="connsiteX4" fmla="*/ 1080521 w 1115148"/>
                    <a:gd name="connsiteY4" fmla="*/ 9571 h 992888"/>
                    <a:gd name="connsiteX5" fmla="*/ 1090492 w 1115148"/>
                    <a:gd name="connsiteY5" fmla="*/ 992888 h 992888"/>
                    <a:gd name="connsiteX0" fmla="*/ 0 w 1115147"/>
                    <a:gd name="connsiteY0" fmla="*/ 975352 h 1038295"/>
                    <a:gd name="connsiteX1" fmla="*/ 291903 w 1115147"/>
                    <a:gd name="connsiteY1" fmla="*/ 95556 h 1038295"/>
                    <a:gd name="connsiteX2" fmla="*/ 572370 w 1115147"/>
                    <a:gd name="connsiteY2" fmla="*/ 2921 h 1038295"/>
                    <a:gd name="connsiteX3" fmla="*/ 555630 w 1115147"/>
                    <a:gd name="connsiteY3" fmla="*/ 513958 h 1038295"/>
                    <a:gd name="connsiteX4" fmla="*/ 1080521 w 1115147"/>
                    <a:gd name="connsiteY4" fmla="*/ 54978 h 1038295"/>
                    <a:gd name="connsiteX5" fmla="*/ 1090492 w 1115147"/>
                    <a:gd name="connsiteY5" fmla="*/ 1038295 h 1038295"/>
                    <a:gd name="connsiteX0" fmla="*/ 0 w 1115147"/>
                    <a:gd name="connsiteY0" fmla="*/ 973804 h 1036747"/>
                    <a:gd name="connsiteX1" fmla="*/ 91569 w 1115147"/>
                    <a:gd name="connsiteY1" fmla="*/ 382205 h 1036747"/>
                    <a:gd name="connsiteX2" fmla="*/ 572370 w 1115147"/>
                    <a:gd name="connsiteY2" fmla="*/ 1373 h 1036747"/>
                    <a:gd name="connsiteX3" fmla="*/ 555630 w 1115147"/>
                    <a:gd name="connsiteY3" fmla="*/ 512410 h 1036747"/>
                    <a:gd name="connsiteX4" fmla="*/ 1080521 w 1115147"/>
                    <a:gd name="connsiteY4" fmla="*/ 53430 h 1036747"/>
                    <a:gd name="connsiteX5" fmla="*/ 1090492 w 1115147"/>
                    <a:gd name="connsiteY5" fmla="*/ 1036747 h 1036747"/>
                    <a:gd name="connsiteX0" fmla="*/ 0 w 1115147"/>
                    <a:gd name="connsiteY0" fmla="*/ 932842 h 995785"/>
                    <a:gd name="connsiteX1" fmla="*/ 91569 w 1115147"/>
                    <a:gd name="connsiteY1" fmla="*/ 341243 h 995785"/>
                    <a:gd name="connsiteX2" fmla="*/ 158347 w 1115147"/>
                    <a:gd name="connsiteY2" fmla="*/ 1582 h 995785"/>
                    <a:gd name="connsiteX3" fmla="*/ 555630 w 1115147"/>
                    <a:gd name="connsiteY3" fmla="*/ 471448 h 995785"/>
                    <a:gd name="connsiteX4" fmla="*/ 1080521 w 1115147"/>
                    <a:gd name="connsiteY4" fmla="*/ 12468 h 995785"/>
                    <a:gd name="connsiteX5" fmla="*/ 1090492 w 1115147"/>
                    <a:gd name="connsiteY5" fmla="*/ 995785 h 995785"/>
                    <a:gd name="connsiteX0" fmla="*/ 198090 w 1032770"/>
                    <a:gd name="connsiteY0" fmla="*/ 1345211 h 1345211"/>
                    <a:gd name="connsiteX1" fmla="*/ 9192 w 1032770"/>
                    <a:gd name="connsiteY1" fmla="*/ 341902 h 1345211"/>
                    <a:gd name="connsiteX2" fmla="*/ 75970 w 1032770"/>
                    <a:gd name="connsiteY2" fmla="*/ 2241 h 1345211"/>
                    <a:gd name="connsiteX3" fmla="*/ 473253 w 1032770"/>
                    <a:gd name="connsiteY3" fmla="*/ 472107 h 1345211"/>
                    <a:gd name="connsiteX4" fmla="*/ 998144 w 1032770"/>
                    <a:gd name="connsiteY4" fmla="*/ 13127 h 1345211"/>
                    <a:gd name="connsiteX5" fmla="*/ 1008115 w 1032770"/>
                    <a:gd name="connsiteY5" fmla="*/ 996444 h 1345211"/>
                    <a:gd name="connsiteX0" fmla="*/ 198090 w 1032770"/>
                    <a:gd name="connsiteY0" fmla="*/ 1345211 h 1384646"/>
                    <a:gd name="connsiteX1" fmla="*/ 9192 w 1032770"/>
                    <a:gd name="connsiteY1" fmla="*/ 341902 h 1384646"/>
                    <a:gd name="connsiteX2" fmla="*/ 75970 w 1032770"/>
                    <a:gd name="connsiteY2" fmla="*/ 2241 h 1384646"/>
                    <a:gd name="connsiteX3" fmla="*/ 473253 w 1032770"/>
                    <a:gd name="connsiteY3" fmla="*/ 472107 h 1384646"/>
                    <a:gd name="connsiteX4" fmla="*/ 998144 w 1032770"/>
                    <a:gd name="connsiteY4" fmla="*/ 13127 h 1384646"/>
                    <a:gd name="connsiteX5" fmla="*/ 1008115 w 1032770"/>
                    <a:gd name="connsiteY5" fmla="*/ 996444 h 1384646"/>
                    <a:gd name="connsiteX0" fmla="*/ 198090 w 1001275"/>
                    <a:gd name="connsiteY0" fmla="*/ 1358752 h 1452574"/>
                    <a:gd name="connsiteX1" fmla="*/ 9192 w 1001275"/>
                    <a:gd name="connsiteY1" fmla="*/ 355443 h 1452574"/>
                    <a:gd name="connsiteX2" fmla="*/ 75970 w 1001275"/>
                    <a:gd name="connsiteY2" fmla="*/ 15782 h 1452574"/>
                    <a:gd name="connsiteX3" fmla="*/ 473253 w 1001275"/>
                    <a:gd name="connsiteY3" fmla="*/ 485648 h 1452574"/>
                    <a:gd name="connsiteX4" fmla="*/ 998144 w 1001275"/>
                    <a:gd name="connsiteY4" fmla="*/ 26668 h 1452574"/>
                    <a:gd name="connsiteX5" fmla="*/ 714293 w 1001275"/>
                    <a:gd name="connsiteY5" fmla="*/ 1452574 h 1452574"/>
                    <a:gd name="connsiteX0" fmla="*/ 269754 w 1006162"/>
                    <a:gd name="connsiteY0" fmla="*/ 1564607 h 1599152"/>
                    <a:gd name="connsiteX1" fmla="*/ 14079 w 1006162"/>
                    <a:gd name="connsiteY1" fmla="*/ 355443 h 1599152"/>
                    <a:gd name="connsiteX2" fmla="*/ 80857 w 1006162"/>
                    <a:gd name="connsiteY2" fmla="*/ 15782 h 1599152"/>
                    <a:gd name="connsiteX3" fmla="*/ 478140 w 1006162"/>
                    <a:gd name="connsiteY3" fmla="*/ 485648 h 1599152"/>
                    <a:gd name="connsiteX4" fmla="*/ 1003031 w 1006162"/>
                    <a:gd name="connsiteY4" fmla="*/ 26668 h 1599152"/>
                    <a:gd name="connsiteX5" fmla="*/ 719180 w 1006162"/>
                    <a:gd name="connsiteY5" fmla="*/ 1452574 h 1599152"/>
                    <a:gd name="connsiteX0" fmla="*/ 398797 w 1015005"/>
                    <a:gd name="connsiteY0" fmla="*/ 1574900 h 1609232"/>
                    <a:gd name="connsiteX1" fmla="*/ 22922 w 1015005"/>
                    <a:gd name="connsiteY1" fmla="*/ 355443 h 1609232"/>
                    <a:gd name="connsiteX2" fmla="*/ 89700 w 1015005"/>
                    <a:gd name="connsiteY2" fmla="*/ 15782 h 1609232"/>
                    <a:gd name="connsiteX3" fmla="*/ 486983 w 1015005"/>
                    <a:gd name="connsiteY3" fmla="*/ 485648 h 1609232"/>
                    <a:gd name="connsiteX4" fmla="*/ 1011874 w 1015005"/>
                    <a:gd name="connsiteY4" fmla="*/ 26668 h 1609232"/>
                    <a:gd name="connsiteX5" fmla="*/ 728023 w 1015005"/>
                    <a:gd name="connsiteY5" fmla="*/ 1452574 h 1609232"/>
                    <a:gd name="connsiteX0" fmla="*/ 398798 w 1015006"/>
                    <a:gd name="connsiteY0" fmla="*/ 1574900 h 1632544"/>
                    <a:gd name="connsiteX1" fmla="*/ 22923 w 1015006"/>
                    <a:gd name="connsiteY1" fmla="*/ 355443 h 1632544"/>
                    <a:gd name="connsiteX2" fmla="*/ 89701 w 1015006"/>
                    <a:gd name="connsiteY2" fmla="*/ 15782 h 1632544"/>
                    <a:gd name="connsiteX3" fmla="*/ 486984 w 1015006"/>
                    <a:gd name="connsiteY3" fmla="*/ 485648 h 1632544"/>
                    <a:gd name="connsiteX4" fmla="*/ 1011875 w 1015006"/>
                    <a:gd name="connsiteY4" fmla="*/ 26668 h 1632544"/>
                    <a:gd name="connsiteX5" fmla="*/ 728024 w 1015006"/>
                    <a:gd name="connsiteY5" fmla="*/ 1452574 h 1632544"/>
                    <a:gd name="connsiteX0" fmla="*/ 398798 w 1011903"/>
                    <a:gd name="connsiteY0" fmla="*/ 1587663 h 1732949"/>
                    <a:gd name="connsiteX1" fmla="*/ 22923 w 1011903"/>
                    <a:gd name="connsiteY1" fmla="*/ 368206 h 1732949"/>
                    <a:gd name="connsiteX2" fmla="*/ 89701 w 1011903"/>
                    <a:gd name="connsiteY2" fmla="*/ 28545 h 1732949"/>
                    <a:gd name="connsiteX3" fmla="*/ 486984 w 1011903"/>
                    <a:gd name="connsiteY3" fmla="*/ 498411 h 1732949"/>
                    <a:gd name="connsiteX4" fmla="*/ 1011875 w 1011903"/>
                    <a:gd name="connsiteY4" fmla="*/ 39431 h 1732949"/>
                    <a:gd name="connsiteX5" fmla="*/ 514334 w 1011903"/>
                    <a:gd name="connsiteY5" fmla="*/ 1732949 h 1732949"/>
                    <a:gd name="connsiteX0" fmla="*/ 398798 w 1013329"/>
                    <a:gd name="connsiteY0" fmla="*/ 1585613 h 1689729"/>
                    <a:gd name="connsiteX1" fmla="*/ 22923 w 1013329"/>
                    <a:gd name="connsiteY1" fmla="*/ 366156 h 1689729"/>
                    <a:gd name="connsiteX2" fmla="*/ 89701 w 1013329"/>
                    <a:gd name="connsiteY2" fmla="*/ 26495 h 1689729"/>
                    <a:gd name="connsiteX3" fmla="*/ 486984 w 1013329"/>
                    <a:gd name="connsiteY3" fmla="*/ 496361 h 1689729"/>
                    <a:gd name="connsiteX4" fmla="*/ 1011875 w 1013329"/>
                    <a:gd name="connsiteY4" fmla="*/ 37381 h 1689729"/>
                    <a:gd name="connsiteX5" fmla="*/ 661246 w 1013329"/>
                    <a:gd name="connsiteY5" fmla="*/ 1689729 h 1689729"/>
                    <a:gd name="connsiteX0" fmla="*/ 398799 w 1013330"/>
                    <a:gd name="connsiteY0" fmla="*/ 1596864 h 1700980"/>
                    <a:gd name="connsiteX1" fmla="*/ 22924 w 1013330"/>
                    <a:gd name="connsiteY1" fmla="*/ 377407 h 1700980"/>
                    <a:gd name="connsiteX2" fmla="*/ 89702 w 1013330"/>
                    <a:gd name="connsiteY2" fmla="*/ 37746 h 1700980"/>
                    <a:gd name="connsiteX3" fmla="*/ 486986 w 1013330"/>
                    <a:gd name="connsiteY3" fmla="*/ 404685 h 1700980"/>
                    <a:gd name="connsiteX4" fmla="*/ 1011876 w 1013330"/>
                    <a:gd name="connsiteY4" fmla="*/ 48632 h 1700980"/>
                    <a:gd name="connsiteX5" fmla="*/ 661247 w 1013330"/>
                    <a:gd name="connsiteY5" fmla="*/ 1700980 h 17009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13330" h="1700980">
                      <a:moveTo>
                        <a:pt x="398799" y="1596864"/>
                      </a:moveTo>
                      <a:cubicBezTo>
                        <a:pt x="549522" y="1941748"/>
                        <a:pt x="74440" y="637260"/>
                        <a:pt x="22924" y="377407"/>
                      </a:cubicBezTo>
                      <a:cubicBezTo>
                        <a:pt x="-28592" y="117554"/>
                        <a:pt x="12358" y="33200"/>
                        <a:pt x="89702" y="37746"/>
                      </a:cubicBezTo>
                      <a:cubicBezTo>
                        <a:pt x="167046" y="42292"/>
                        <a:pt x="333290" y="402871"/>
                        <a:pt x="486986" y="404685"/>
                      </a:cubicBezTo>
                      <a:cubicBezTo>
                        <a:pt x="640682" y="406499"/>
                        <a:pt x="982833" y="-167417"/>
                        <a:pt x="1011876" y="48632"/>
                      </a:cubicBezTo>
                      <a:cubicBezTo>
                        <a:pt x="1040919" y="264681"/>
                        <a:pt x="624961" y="1626594"/>
                        <a:pt x="661247" y="1700980"/>
                      </a:cubicBezTo>
                    </a:path>
                  </a:pathLst>
                </a:custGeom>
                <a:solidFill>
                  <a:srgbClr val="FF0000"/>
                </a:solidFill>
                <a:ln>
                  <a:solidFill>
                    <a:srgbClr val="FF0000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zh-TW" altLang="en-US" sz="1400" dirty="0"/>
                </a:p>
              </p:txBody>
            </p:sp>
            <p:cxnSp>
              <p:nvCxnSpPr>
                <p:cNvPr id="78" name="直線接點 18"/>
                <p:cNvCxnSpPr/>
                <p:nvPr/>
              </p:nvCxnSpPr>
              <p:spPr bwMode="auto">
                <a:xfrm flipV="1">
                  <a:off x="4188157" y="4009196"/>
                  <a:ext cx="180733" cy="18430"/>
                </a:xfrm>
                <a:prstGeom prst="line">
                  <a:avLst/>
                </a:prstGeom>
                <a:ln w="76200">
                  <a:solidFill>
                    <a:srgbClr val="FF0000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1" name="圓柱 19"/>
              <p:cNvSpPr/>
              <p:nvPr/>
            </p:nvSpPr>
            <p:spPr bwMode="auto">
              <a:xfrm>
                <a:off x="5241807" y="3983777"/>
                <a:ext cx="1199174" cy="663374"/>
              </a:xfrm>
              <a:prstGeom prst="can">
                <a:avLst/>
              </a:prstGeom>
              <a:solidFill>
                <a:srgbClr val="000066"/>
              </a:solidFill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eaLnBrk="1" hangingPunct="1">
                  <a:defRPr/>
                </a:pPr>
                <a:endParaRPr lang="zh-TW" altLang="en-US" sz="14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8465" name="群組 20"/>
              <p:cNvGrpSpPr>
                <a:grpSpLocks/>
              </p:cNvGrpSpPr>
              <p:nvPr/>
            </p:nvGrpSpPr>
            <p:grpSpPr bwMode="auto">
              <a:xfrm>
                <a:off x="5427663" y="2309813"/>
                <a:ext cx="827087" cy="1798637"/>
                <a:chOff x="3871001" y="2276673"/>
                <a:chExt cx="825934" cy="1798971"/>
              </a:xfrm>
            </p:grpSpPr>
            <p:sp>
              <p:nvSpPr>
                <p:cNvPr id="75" name="手繪多邊形 21"/>
                <p:cNvSpPr/>
                <p:nvPr/>
              </p:nvSpPr>
              <p:spPr bwMode="auto">
                <a:xfrm>
                  <a:off x="3870137" y="2276078"/>
                  <a:ext cx="825863" cy="1799276"/>
                </a:xfrm>
                <a:custGeom>
                  <a:avLst/>
                  <a:gdLst>
                    <a:gd name="connsiteX0" fmla="*/ 0 w 903515"/>
                    <a:gd name="connsiteY0" fmla="*/ 468086 h 500748"/>
                    <a:gd name="connsiteX1" fmla="*/ 185058 w 903515"/>
                    <a:gd name="connsiteY1" fmla="*/ 0 h 500748"/>
                    <a:gd name="connsiteX2" fmla="*/ 185058 w 903515"/>
                    <a:gd name="connsiteY2" fmla="*/ 0 h 500748"/>
                    <a:gd name="connsiteX3" fmla="*/ 435429 w 903515"/>
                    <a:gd name="connsiteY3" fmla="*/ 500743 h 500748"/>
                    <a:gd name="connsiteX4" fmla="*/ 653143 w 903515"/>
                    <a:gd name="connsiteY4" fmla="*/ 10886 h 500748"/>
                    <a:gd name="connsiteX5" fmla="*/ 903515 w 903515"/>
                    <a:gd name="connsiteY5" fmla="*/ 489858 h 500748"/>
                    <a:gd name="connsiteX0" fmla="*/ 0 w 1090493"/>
                    <a:gd name="connsiteY0" fmla="*/ 1003310 h 1003310"/>
                    <a:gd name="connsiteX1" fmla="*/ 372036 w 1090493"/>
                    <a:gd name="connsiteY1" fmla="*/ 0 h 1003310"/>
                    <a:gd name="connsiteX2" fmla="*/ 372036 w 1090493"/>
                    <a:gd name="connsiteY2" fmla="*/ 0 h 1003310"/>
                    <a:gd name="connsiteX3" fmla="*/ 622407 w 1090493"/>
                    <a:gd name="connsiteY3" fmla="*/ 500743 h 1003310"/>
                    <a:gd name="connsiteX4" fmla="*/ 840121 w 1090493"/>
                    <a:gd name="connsiteY4" fmla="*/ 10886 h 1003310"/>
                    <a:gd name="connsiteX5" fmla="*/ 1090493 w 1090493"/>
                    <a:gd name="connsiteY5" fmla="*/ 489858 h 1003310"/>
                    <a:gd name="connsiteX0" fmla="*/ 0 w 1250759"/>
                    <a:gd name="connsiteY0" fmla="*/ 1003310 h 1076545"/>
                    <a:gd name="connsiteX1" fmla="*/ 372036 w 1250759"/>
                    <a:gd name="connsiteY1" fmla="*/ 0 h 1076545"/>
                    <a:gd name="connsiteX2" fmla="*/ 372036 w 1250759"/>
                    <a:gd name="connsiteY2" fmla="*/ 0 h 1076545"/>
                    <a:gd name="connsiteX3" fmla="*/ 622407 w 1250759"/>
                    <a:gd name="connsiteY3" fmla="*/ 500743 h 1076545"/>
                    <a:gd name="connsiteX4" fmla="*/ 840121 w 1250759"/>
                    <a:gd name="connsiteY4" fmla="*/ 10886 h 1076545"/>
                    <a:gd name="connsiteX5" fmla="*/ 1250759 w 1250759"/>
                    <a:gd name="connsiteY5" fmla="*/ 1076545 h 1076545"/>
                    <a:gd name="connsiteX0" fmla="*/ 0 w 1250759"/>
                    <a:gd name="connsiteY0" fmla="*/ 1007649 h 1080884"/>
                    <a:gd name="connsiteX1" fmla="*/ 372036 w 1250759"/>
                    <a:gd name="connsiteY1" fmla="*/ 4339 h 1080884"/>
                    <a:gd name="connsiteX2" fmla="*/ 372036 w 1250759"/>
                    <a:gd name="connsiteY2" fmla="*/ 4339 h 1080884"/>
                    <a:gd name="connsiteX3" fmla="*/ 635763 w 1250759"/>
                    <a:gd name="connsiteY3" fmla="*/ 422741 h 1080884"/>
                    <a:gd name="connsiteX4" fmla="*/ 840121 w 1250759"/>
                    <a:gd name="connsiteY4" fmla="*/ 15225 h 1080884"/>
                    <a:gd name="connsiteX5" fmla="*/ 1250759 w 1250759"/>
                    <a:gd name="connsiteY5" fmla="*/ 1080884 h 1080884"/>
                    <a:gd name="connsiteX0" fmla="*/ 0 w 1170625"/>
                    <a:gd name="connsiteY0" fmla="*/ 1003310 h 1003310"/>
                    <a:gd name="connsiteX1" fmla="*/ 372036 w 1170625"/>
                    <a:gd name="connsiteY1" fmla="*/ 0 h 1003310"/>
                    <a:gd name="connsiteX2" fmla="*/ 372036 w 1170625"/>
                    <a:gd name="connsiteY2" fmla="*/ 0 h 1003310"/>
                    <a:gd name="connsiteX3" fmla="*/ 635763 w 1170625"/>
                    <a:gd name="connsiteY3" fmla="*/ 418402 h 1003310"/>
                    <a:gd name="connsiteX4" fmla="*/ 840121 w 1170625"/>
                    <a:gd name="connsiteY4" fmla="*/ 10886 h 1003310"/>
                    <a:gd name="connsiteX5" fmla="*/ 1170625 w 1170625"/>
                    <a:gd name="connsiteY5" fmla="*/ 942739 h 1003310"/>
                    <a:gd name="connsiteX0" fmla="*/ 0 w 1090492"/>
                    <a:gd name="connsiteY0" fmla="*/ 879796 h 942739"/>
                    <a:gd name="connsiteX1" fmla="*/ 291903 w 1090492"/>
                    <a:gd name="connsiteY1" fmla="*/ 0 h 942739"/>
                    <a:gd name="connsiteX2" fmla="*/ 291903 w 1090492"/>
                    <a:gd name="connsiteY2" fmla="*/ 0 h 942739"/>
                    <a:gd name="connsiteX3" fmla="*/ 555630 w 1090492"/>
                    <a:gd name="connsiteY3" fmla="*/ 418402 h 942739"/>
                    <a:gd name="connsiteX4" fmla="*/ 759988 w 1090492"/>
                    <a:gd name="connsiteY4" fmla="*/ 10886 h 942739"/>
                    <a:gd name="connsiteX5" fmla="*/ 1090492 w 1090492"/>
                    <a:gd name="connsiteY5" fmla="*/ 942739 h 942739"/>
                    <a:gd name="connsiteX0" fmla="*/ 0 w 1115148"/>
                    <a:gd name="connsiteY0" fmla="*/ 929945 h 992888"/>
                    <a:gd name="connsiteX1" fmla="*/ 291903 w 1115148"/>
                    <a:gd name="connsiteY1" fmla="*/ 50149 h 992888"/>
                    <a:gd name="connsiteX2" fmla="*/ 291903 w 1115148"/>
                    <a:gd name="connsiteY2" fmla="*/ 50149 h 992888"/>
                    <a:gd name="connsiteX3" fmla="*/ 555630 w 1115148"/>
                    <a:gd name="connsiteY3" fmla="*/ 468551 h 992888"/>
                    <a:gd name="connsiteX4" fmla="*/ 1080521 w 1115148"/>
                    <a:gd name="connsiteY4" fmla="*/ 9571 h 992888"/>
                    <a:gd name="connsiteX5" fmla="*/ 1090492 w 1115148"/>
                    <a:gd name="connsiteY5" fmla="*/ 992888 h 992888"/>
                    <a:gd name="connsiteX0" fmla="*/ 0 w 1115147"/>
                    <a:gd name="connsiteY0" fmla="*/ 975352 h 1038295"/>
                    <a:gd name="connsiteX1" fmla="*/ 291903 w 1115147"/>
                    <a:gd name="connsiteY1" fmla="*/ 95556 h 1038295"/>
                    <a:gd name="connsiteX2" fmla="*/ 572370 w 1115147"/>
                    <a:gd name="connsiteY2" fmla="*/ 2921 h 1038295"/>
                    <a:gd name="connsiteX3" fmla="*/ 555630 w 1115147"/>
                    <a:gd name="connsiteY3" fmla="*/ 513958 h 1038295"/>
                    <a:gd name="connsiteX4" fmla="*/ 1080521 w 1115147"/>
                    <a:gd name="connsiteY4" fmla="*/ 54978 h 1038295"/>
                    <a:gd name="connsiteX5" fmla="*/ 1090492 w 1115147"/>
                    <a:gd name="connsiteY5" fmla="*/ 1038295 h 1038295"/>
                    <a:gd name="connsiteX0" fmla="*/ 0 w 1115147"/>
                    <a:gd name="connsiteY0" fmla="*/ 973804 h 1036747"/>
                    <a:gd name="connsiteX1" fmla="*/ 91569 w 1115147"/>
                    <a:gd name="connsiteY1" fmla="*/ 382205 h 1036747"/>
                    <a:gd name="connsiteX2" fmla="*/ 572370 w 1115147"/>
                    <a:gd name="connsiteY2" fmla="*/ 1373 h 1036747"/>
                    <a:gd name="connsiteX3" fmla="*/ 555630 w 1115147"/>
                    <a:gd name="connsiteY3" fmla="*/ 512410 h 1036747"/>
                    <a:gd name="connsiteX4" fmla="*/ 1080521 w 1115147"/>
                    <a:gd name="connsiteY4" fmla="*/ 53430 h 1036747"/>
                    <a:gd name="connsiteX5" fmla="*/ 1090492 w 1115147"/>
                    <a:gd name="connsiteY5" fmla="*/ 1036747 h 1036747"/>
                    <a:gd name="connsiteX0" fmla="*/ 0 w 1115147"/>
                    <a:gd name="connsiteY0" fmla="*/ 932842 h 995785"/>
                    <a:gd name="connsiteX1" fmla="*/ 91569 w 1115147"/>
                    <a:gd name="connsiteY1" fmla="*/ 341243 h 995785"/>
                    <a:gd name="connsiteX2" fmla="*/ 158347 w 1115147"/>
                    <a:gd name="connsiteY2" fmla="*/ 1582 h 995785"/>
                    <a:gd name="connsiteX3" fmla="*/ 555630 w 1115147"/>
                    <a:gd name="connsiteY3" fmla="*/ 471448 h 995785"/>
                    <a:gd name="connsiteX4" fmla="*/ 1080521 w 1115147"/>
                    <a:gd name="connsiteY4" fmla="*/ 12468 h 995785"/>
                    <a:gd name="connsiteX5" fmla="*/ 1090492 w 1115147"/>
                    <a:gd name="connsiteY5" fmla="*/ 995785 h 995785"/>
                    <a:gd name="connsiteX0" fmla="*/ 198090 w 1032770"/>
                    <a:gd name="connsiteY0" fmla="*/ 1345211 h 1345211"/>
                    <a:gd name="connsiteX1" fmla="*/ 9192 w 1032770"/>
                    <a:gd name="connsiteY1" fmla="*/ 341902 h 1345211"/>
                    <a:gd name="connsiteX2" fmla="*/ 75970 w 1032770"/>
                    <a:gd name="connsiteY2" fmla="*/ 2241 h 1345211"/>
                    <a:gd name="connsiteX3" fmla="*/ 473253 w 1032770"/>
                    <a:gd name="connsiteY3" fmla="*/ 472107 h 1345211"/>
                    <a:gd name="connsiteX4" fmla="*/ 998144 w 1032770"/>
                    <a:gd name="connsiteY4" fmla="*/ 13127 h 1345211"/>
                    <a:gd name="connsiteX5" fmla="*/ 1008115 w 1032770"/>
                    <a:gd name="connsiteY5" fmla="*/ 996444 h 1345211"/>
                    <a:gd name="connsiteX0" fmla="*/ 198090 w 1032770"/>
                    <a:gd name="connsiteY0" fmla="*/ 1345211 h 1384646"/>
                    <a:gd name="connsiteX1" fmla="*/ 9192 w 1032770"/>
                    <a:gd name="connsiteY1" fmla="*/ 341902 h 1384646"/>
                    <a:gd name="connsiteX2" fmla="*/ 75970 w 1032770"/>
                    <a:gd name="connsiteY2" fmla="*/ 2241 h 1384646"/>
                    <a:gd name="connsiteX3" fmla="*/ 473253 w 1032770"/>
                    <a:gd name="connsiteY3" fmla="*/ 472107 h 1384646"/>
                    <a:gd name="connsiteX4" fmla="*/ 998144 w 1032770"/>
                    <a:gd name="connsiteY4" fmla="*/ 13127 h 1384646"/>
                    <a:gd name="connsiteX5" fmla="*/ 1008115 w 1032770"/>
                    <a:gd name="connsiteY5" fmla="*/ 996444 h 1384646"/>
                    <a:gd name="connsiteX0" fmla="*/ 198090 w 1001275"/>
                    <a:gd name="connsiteY0" fmla="*/ 1358752 h 1452574"/>
                    <a:gd name="connsiteX1" fmla="*/ 9192 w 1001275"/>
                    <a:gd name="connsiteY1" fmla="*/ 355443 h 1452574"/>
                    <a:gd name="connsiteX2" fmla="*/ 75970 w 1001275"/>
                    <a:gd name="connsiteY2" fmla="*/ 15782 h 1452574"/>
                    <a:gd name="connsiteX3" fmla="*/ 473253 w 1001275"/>
                    <a:gd name="connsiteY3" fmla="*/ 485648 h 1452574"/>
                    <a:gd name="connsiteX4" fmla="*/ 998144 w 1001275"/>
                    <a:gd name="connsiteY4" fmla="*/ 26668 h 1452574"/>
                    <a:gd name="connsiteX5" fmla="*/ 714293 w 1001275"/>
                    <a:gd name="connsiteY5" fmla="*/ 1452574 h 1452574"/>
                    <a:gd name="connsiteX0" fmla="*/ 269754 w 1006162"/>
                    <a:gd name="connsiteY0" fmla="*/ 1564607 h 1599152"/>
                    <a:gd name="connsiteX1" fmla="*/ 14079 w 1006162"/>
                    <a:gd name="connsiteY1" fmla="*/ 355443 h 1599152"/>
                    <a:gd name="connsiteX2" fmla="*/ 80857 w 1006162"/>
                    <a:gd name="connsiteY2" fmla="*/ 15782 h 1599152"/>
                    <a:gd name="connsiteX3" fmla="*/ 478140 w 1006162"/>
                    <a:gd name="connsiteY3" fmla="*/ 485648 h 1599152"/>
                    <a:gd name="connsiteX4" fmla="*/ 1003031 w 1006162"/>
                    <a:gd name="connsiteY4" fmla="*/ 26668 h 1599152"/>
                    <a:gd name="connsiteX5" fmla="*/ 719180 w 1006162"/>
                    <a:gd name="connsiteY5" fmla="*/ 1452574 h 1599152"/>
                    <a:gd name="connsiteX0" fmla="*/ 398797 w 1015005"/>
                    <a:gd name="connsiteY0" fmla="*/ 1574900 h 1609232"/>
                    <a:gd name="connsiteX1" fmla="*/ 22922 w 1015005"/>
                    <a:gd name="connsiteY1" fmla="*/ 355443 h 1609232"/>
                    <a:gd name="connsiteX2" fmla="*/ 89700 w 1015005"/>
                    <a:gd name="connsiteY2" fmla="*/ 15782 h 1609232"/>
                    <a:gd name="connsiteX3" fmla="*/ 486983 w 1015005"/>
                    <a:gd name="connsiteY3" fmla="*/ 485648 h 1609232"/>
                    <a:gd name="connsiteX4" fmla="*/ 1011874 w 1015005"/>
                    <a:gd name="connsiteY4" fmla="*/ 26668 h 1609232"/>
                    <a:gd name="connsiteX5" fmla="*/ 728023 w 1015005"/>
                    <a:gd name="connsiteY5" fmla="*/ 1452574 h 1609232"/>
                    <a:gd name="connsiteX0" fmla="*/ 398798 w 1015006"/>
                    <a:gd name="connsiteY0" fmla="*/ 1574900 h 1632544"/>
                    <a:gd name="connsiteX1" fmla="*/ 22923 w 1015006"/>
                    <a:gd name="connsiteY1" fmla="*/ 355443 h 1632544"/>
                    <a:gd name="connsiteX2" fmla="*/ 89701 w 1015006"/>
                    <a:gd name="connsiteY2" fmla="*/ 15782 h 1632544"/>
                    <a:gd name="connsiteX3" fmla="*/ 486984 w 1015006"/>
                    <a:gd name="connsiteY3" fmla="*/ 485648 h 1632544"/>
                    <a:gd name="connsiteX4" fmla="*/ 1011875 w 1015006"/>
                    <a:gd name="connsiteY4" fmla="*/ 26668 h 1632544"/>
                    <a:gd name="connsiteX5" fmla="*/ 728024 w 1015006"/>
                    <a:gd name="connsiteY5" fmla="*/ 1452574 h 1632544"/>
                    <a:gd name="connsiteX0" fmla="*/ 398798 w 1011903"/>
                    <a:gd name="connsiteY0" fmla="*/ 1587663 h 1732949"/>
                    <a:gd name="connsiteX1" fmla="*/ 22923 w 1011903"/>
                    <a:gd name="connsiteY1" fmla="*/ 368206 h 1732949"/>
                    <a:gd name="connsiteX2" fmla="*/ 89701 w 1011903"/>
                    <a:gd name="connsiteY2" fmla="*/ 28545 h 1732949"/>
                    <a:gd name="connsiteX3" fmla="*/ 486984 w 1011903"/>
                    <a:gd name="connsiteY3" fmla="*/ 498411 h 1732949"/>
                    <a:gd name="connsiteX4" fmla="*/ 1011875 w 1011903"/>
                    <a:gd name="connsiteY4" fmla="*/ 39431 h 1732949"/>
                    <a:gd name="connsiteX5" fmla="*/ 514334 w 1011903"/>
                    <a:gd name="connsiteY5" fmla="*/ 1732949 h 1732949"/>
                    <a:gd name="connsiteX0" fmla="*/ 398798 w 1013329"/>
                    <a:gd name="connsiteY0" fmla="*/ 1585613 h 1689729"/>
                    <a:gd name="connsiteX1" fmla="*/ 22923 w 1013329"/>
                    <a:gd name="connsiteY1" fmla="*/ 366156 h 1689729"/>
                    <a:gd name="connsiteX2" fmla="*/ 89701 w 1013329"/>
                    <a:gd name="connsiteY2" fmla="*/ 26495 h 1689729"/>
                    <a:gd name="connsiteX3" fmla="*/ 486984 w 1013329"/>
                    <a:gd name="connsiteY3" fmla="*/ 496361 h 1689729"/>
                    <a:gd name="connsiteX4" fmla="*/ 1011875 w 1013329"/>
                    <a:gd name="connsiteY4" fmla="*/ 37381 h 1689729"/>
                    <a:gd name="connsiteX5" fmla="*/ 661246 w 1013329"/>
                    <a:gd name="connsiteY5" fmla="*/ 1689729 h 1689729"/>
                    <a:gd name="connsiteX0" fmla="*/ 398799 w 1013330"/>
                    <a:gd name="connsiteY0" fmla="*/ 1596864 h 1700980"/>
                    <a:gd name="connsiteX1" fmla="*/ 22924 w 1013330"/>
                    <a:gd name="connsiteY1" fmla="*/ 377407 h 1700980"/>
                    <a:gd name="connsiteX2" fmla="*/ 89702 w 1013330"/>
                    <a:gd name="connsiteY2" fmla="*/ 37746 h 1700980"/>
                    <a:gd name="connsiteX3" fmla="*/ 486986 w 1013330"/>
                    <a:gd name="connsiteY3" fmla="*/ 404685 h 1700980"/>
                    <a:gd name="connsiteX4" fmla="*/ 1011876 w 1013330"/>
                    <a:gd name="connsiteY4" fmla="*/ 48632 h 1700980"/>
                    <a:gd name="connsiteX5" fmla="*/ 661247 w 1013330"/>
                    <a:gd name="connsiteY5" fmla="*/ 1700980 h 17009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13330" h="1700980">
                      <a:moveTo>
                        <a:pt x="398799" y="1596864"/>
                      </a:moveTo>
                      <a:cubicBezTo>
                        <a:pt x="549522" y="1941748"/>
                        <a:pt x="74440" y="637260"/>
                        <a:pt x="22924" y="377407"/>
                      </a:cubicBezTo>
                      <a:cubicBezTo>
                        <a:pt x="-28592" y="117554"/>
                        <a:pt x="12358" y="33200"/>
                        <a:pt x="89702" y="37746"/>
                      </a:cubicBezTo>
                      <a:cubicBezTo>
                        <a:pt x="167046" y="42292"/>
                        <a:pt x="333290" y="402871"/>
                        <a:pt x="486986" y="404685"/>
                      </a:cubicBezTo>
                      <a:cubicBezTo>
                        <a:pt x="640682" y="406499"/>
                        <a:pt x="982833" y="-167417"/>
                        <a:pt x="1011876" y="48632"/>
                      </a:cubicBezTo>
                      <a:cubicBezTo>
                        <a:pt x="1040919" y="264681"/>
                        <a:pt x="624961" y="1626594"/>
                        <a:pt x="661247" y="1700980"/>
                      </a:cubicBezTo>
                    </a:path>
                  </a:pathLst>
                </a:custGeom>
                <a:solidFill>
                  <a:srgbClr val="FF0000"/>
                </a:solidFill>
                <a:ln>
                  <a:solidFill>
                    <a:srgbClr val="FF0000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zh-TW" altLang="en-US" sz="1400" dirty="0"/>
                </a:p>
              </p:txBody>
            </p:sp>
            <p:cxnSp>
              <p:nvCxnSpPr>
                <p:cNvPr id="76" name="直線接點 22"/>
                <p:cNvCxnSpPr/>
                <p:nvPr/>
              </p:nvCxnSpPr>
              <p:spPr bwMode="auto">
                <a:xfrm flipV="1">
                  <a:off x="4189615" y="4008544"/>
                  <a:ext cx="178213" cy="18430"/>
                </a:xfrm>
                <a:prstGeom prst="line">
                  <a:avLst/>
                </a:prstGeom>
                <a:ln w="76200">
                  <a:solidFill>
                    <a:srgbClr val="FF0000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3" name="圓柱 39"/>
              <p:cNvSpPr/>
              <p:nvPr/>
            </p:nvSpPr>
            <p:spPr bwMode="auto">
              <a:xfrm>
                <a:off x="5291864" y="4333891"/>
                <a:ext cx="1199172" cy="663374"/>
              </a:xfrm>
              <a:prstGeom prst="can">
                <a:avLst/>
              </a:prstGeom>
              <a:solidFill>
                <a:srgbClr val="000066"/>
              </a:solidFill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eaLnBrk="1" hangingPunct="1">
                  <a:defRPr/>
                </a:pPr>
                <a:endParaRPr lang="zh-TW" altLang="en-US" sz="14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8467" name="群組 40"/>
              <p:cNvGrpSpPr>
                <a:grpSpLocks/>
              </p:cNvGrpSpPr>
              <p:nvPr/>
            </p:nvGrpSpPr>
            <p:grpSpPr bwMode="auto">
              <a:xfrm>
                <a:off x="5478463" y="2660650"/>
                <a:ext cx="827087" cy="1798638"/>
                <a:chOff x="3871001" y="2276673"/>
                <a:chExt cx="825934" cy="1798971"/>
              </a:xfrm>
            </p:grpSpPr>
            <p:sp>
              <p:nvSpPr>
                <p:cNvPr id="73" name="手繪多邊形 41"/>
                <p:cNvSpPr/>
                <p:nvPr/>
              </p:nvSpPr>
              <p:spPr bwMode="auto">
                <a:xfrm>
                  <a:off x="3871568" y="2277658"/>
                  <a:ext cx="825863" cy="1796971"/>
                </a:xfrm>
                <a:custGeom>
                  <a:avLst/>
                  <a:gdLst>
                    <a:gd name="connsiteX0" fmla="*/ 0 w 903515"/>
                    <a:gd name="connsiteY0" fmla="*/ 468086 h 500748"/>
                    <a:gd name="connsiteX1" fmla="*/ 185058 w 903515"/>
                    <a:gd name="connsiteY1" fmla="*/ 0 h 500748"/>
                    <a:gd name="connsiteX2" fmla="*/ 185058 w 903515"/>
                    <a:gd name="connsiteY2" fmla="*/ 0 h 500748"/>
                    <a:gd name="connsiteX3" fmla="*/ 435429 w 903515"/>
                    <a:gd name="connsiteY3" fmla="*/ 500743 h 500748"/>
                    <a:gd name="connsiteX4" fmla="*/ 653143 w 903515"/>
                    <a:gd name="connsiteY4" fmla="*/ 10886 h 500748"/>
                    <a:gd name="connsiteX5" fmla="*/ 903515 w 903515"/>
                    <a:gd name="connsiteY5" fmla="*/ 489858 h 500748"/>
                    <a:gd name="connsiteX0" fmla="*/ 0 w 1090493"/>
                    <a:gd name="connsiteY0" fmla="*/ 1003310 h 1003310"/>
                    <a:gd name="connsiteX1" fmla="*/ 372036 w 1090493"/>
                    <a:gd name="connsiteY1" fmla="*/ 0 h 1003310"/>
                    <a:gd name="connsiteX2" fmla="*/ 372036 w 1090493"/>
                    <a:gd name="connsiteY2" fmla="*/ 0 h 1003310"/>
                    <a:gd name="connsiteX3" fmla="*/ 622407 w 1090493"/>
                    <a:gd name="connsiteY3" fmla="*/ 500743 h 1003310"/>
                    <a:gd name="connsiteX4" fmla="*/ 840121 w 1090493"/>
                    <a:gd name="connsiteY4" fmla="*/ 10886 h 1003310"/>
                    <a:gd name="connsiteX5" fmla="*/ 1090493 w 1090493"/>
                    <a:gd name="connsiteY5" fmla="*/ 489858 h 1003310"/>
                    <a:gd name="connsiteX0" fmla="*/ 0 w 1250759"/>
                    <a:gd name="connsiteY0" fmla="*/ 1003310 h 1076545"/>
                    <a:gd name="connsiteX1" fmla="*/ 372036 w 1250759"/>
                    <a:gd name="connsiteY1" fmla="*/ 0 h 1076545"/>
                    <a:gd name="connsiteX2" fmla="*/ 372036 w 1250759"/>
                    <a:gd name="connsiteY2" fmla="*/ 0 h 1076545"/>
                    <a:gd name="connsiteX3" fmla="*/ 622407 w 1250759"/>
                    <a:gd name="connsiteY3" fmla="*/ 500743 h 1076545"/>
                    <a:gd name="connsiteX4" fmla="*/ 840121 w 1250759"/>
                    <a:gd name="connsiteY4" fmla="*/ 10886 h 1076545"/>
                    <a:gd name="connsiteX5" fmla="*/ 1250759 w 1250759"/>
                    <a:gd name="connsiteY5" fmla="*/ 1076545 h 1076545"/>
                    <a:gd name="connsiteX0" fmla="*/ 0 w 1250759"/>
                    <a:gd name="connsiteY0" fmla="*/ 1007649 h 1080884"/>
                    <a:gd name="connsiteX1" fmla="*/ 372036 w 1250759"/>
                    <a:gd name="connsiteY1" fmla="*/ 4339 h 1080884"/>
                    <a:gd name="connsiteX2" fmla="*/ 372036 w 1250759"/>
                    <a:gd name="connsiteY2" fmla="*/ 4339 h 1080884"/>
                    <a:gd name="connsiteX3" fmla="*/ 635763 w 1250759"/>
                    <a:gd name="connsiteY3" fmla="*/ 422741 h 1080884"/>
                    <a:gd name="connsiteX4" fmla="*/ 840121 w 1250759"/>
                    <a:gd name="connsiteY4" fmla="*/ 15225 h 1080884"/>
                    <a:gd name="connsiteX5" fmla="*/ 1250759 w 1250759"/>
                    <a:gd name="connsiteY5" fmla="*/ 1080884 h 1080884"/>
                    <a:gd name="connsiteX0" fmla="*/ 0 w 1170625"/>
                    <a:gd name="connsiteY0" fmla="*/ 1003310 h 1003310"/>
                    <a:gd name="connsiteX1" fmla="*/ 372036 w 1170625"/>
                    <a:gd name="connsiteY1" fmla="*/ 0 h 1003310"/>
                    <a:gd name="connsiteX2" fmla="*/ 372036 w 1170625"/>
                    <a:gd name="connsiteY2" fmla="*/ 0 h 1003310"/>
                    <a:gd name="connsiteX3" fmla="*/ 635763 w 1170625"/>
                    <a:gd name="connsiteY3" fmla="*/ 418402 h 1003310"/>
                    <a:gd name="connsiteX4" fmla="*/ 840121 w 1170625"/>
                    <a:gd name="connsiteY4" fmla="*/ 10886 h 1003310"/>
                    <a:gd name="connsiteX5" fmla="*/ 1170625 w 1170625"/>
                    <a:gd name="connsiteY5" fmla="*/ 942739 h 1003310"/>
                    <a:gd name="connsiteX0" fmla="*/ 0 w 1090492"/>
                    <a:gd name="connsiteY0" fmla="*/ 879796 h 942739"/>
                    <a:gd name="connsiteX1" fmla="*/ 291903 w 1090492"/>
                    <a:gd name="connsiteY1" fmla="*/ 0 h 942739"/>
                    <a:gd name="connsiteX2" fmla="*/ 291903 w 1090492"/>
                    <a:gd name="connsiteY2" fmla="*/ 0 h 942739"/>
                    <a:gd name="connsiteX3" fmla="*/ 555630 w 1090492"/>
                    <a:gd name="connsiteY3" fmla="*/ 418402 h 942739"/>
                    <a:gd name="connsiteX4" fmla="*/ 759988 w 1090492"/>
                    <a:gd name="connsiteY4" fmla="*/ 10886 h 942739"/>
                    <a:gd name="connsiteX5" fmla="*/ 1090492 w 1090492"/>
                    <a:gd name="connsiteY5" fmla="*/ 942739 h 942739"/>
                    <a:gd name="connsiteX0" fmla="*/ 0 w 1115148"/>
                    <a:gd name="connsiteY0" fmla="*/ 929945 h 992888"/>
                    <a:gd name="connsiteX1" fmla="*/ 291903 w 1115148"/>
                    <a:gd name="connsiteY1" fmla="*/ 50149 h 992888"/>
                    <a:gd name="connsiteX2" fmla="*/ 291903 w 1115148"/>
                    <a:gd name="connsiteY2" fmla="*/ 50149 h 992888"/>
                    <a:gd name="connsiteX3" fmla="*/ 555630 w 1115148"/>
                    <a:gd name="connsiteY3" fmla="*/ 468551 h 992888"/>
                    <a:gd name="connsiteX4" fmla="*/ 1080521 w 1115148"/>
                    <a:gd name="connsiteY4" fmla="*/ 9571 h 992888"/>
                    <a:gd name="connsiteX5" fmla="*/ 1090492 w 1115148"/>
                    <a:gd name="connsiteY5" fmla="*/ 992888 h 992888"/>
                    <a:gd name="connsiteX0" fmla="*/ 0 w 1115147"/>
                    <a:gd name="connsiteY0" fmla="*/ 975352 h 1038295"/>
                    <a:gd name="connsiteX1" fmla="*/ 291903 w 1115147"/>
                    <a:gd name="connsiteY1" fmla="*/ 95556 h 1038295"/>
                    <a:gd name="connsiteX2" fmla="*/ 572370 w 1115147"/>
                    <a:gd name="connsiteY2" fmla="*/ 2921 h 1038295"/>
                    <a:gd name="connsiteX3" fmla="*/ 555630 w 1115147"/>
                    <a:gd name="connsiteY3" fmla="*/ 513958 h 1038295"/>
                    <a:gd name="connsiteX4" fmla="*/ 1080521 w 1115147"/>
                    <a:gd name="connsiteY4" fmla="*/ 54978 h 1038295"/>
                    <a:gd name="connsiteX5" fmla="*/ 1090492 w 1115147"/>
                    <a:gd name="connsiteY5" fmla="*/ 1038295 h 1038295"/>
                    <a:gd name="connsiteX0" fmla="*/ 0 w 1115147"/>
                    <a:gd name="connsiteY0" fmla="*/ 973804 h 1036747"/>
                    <a:gd name="connsiteX1" fmla="*/ 91569 w 1115147"/>
                    <a:gd name="connsiteY1" fmla="*/ 382205 h 1036747"/>
                    <a:gd name="connsiteX2" fmla="*/ 572370 w 1115147"/>
                    <a:gd name="connsiteY2" fmla="*/ 1373 h 1036747"/>
                    <a:gd name="connsiteX3" fmla="*/ 555630 w 1115147"/>
                    <a:gd name="connsiteY3" fmla="*/ 512410 h 1036747"/>
                    <a:gd name="connsiteX4" fmla="*/ 1080521 w 1115147"/>
                    <a:gd name="connsiteY4" fmla="*/ 53430 h 1036747"/>
                    <a:gd name="connsiteX5" fmla="*/ 1090492 w 1115147"/>
                    <a:gd name="connsiteY5" fmla="*/ 1036747 h 1036747"/>
                    <a:gd name="connsiteX0" fmla="*/ 0 w 1115147"/>
                    <a:gd name="connsiteY0" fmla="*/ 932842 h 995785"/>
                    <a:gd name="connsiteX1" fmla="*/ 91569 w 1115147"/>
                    <a:gd name="connsiteY1" fmla="*/ 341243 h 995785"/>
                    <a:gd name="connsiteX2" fmla="*/ 158347 w 1115147"/>
                    <a:gd name="connsiteY2" fmla="*/ 1582 h 995785"/>
                    <a:gd name="connsiteX3" fmla="*/ 555630 w 1115147"/>
                    <a:gd name="connsiteY3" fmla="*/ 471448 h 995785"/>
                    <a:gd name="connsiteX4" fmla="*/ 1080521 w 1115147"/>
                    <a:gd name="connsiteY4" fmla="*/ 12468 h 995785"/>
                    <a:gd name="connsiteX5" fmla="*/ 1090492 w 1115147"/>
                    <a:gd name="connsiteY5" fmla="*/ 995785 h 995785"/>
                    <a:gd name="connsiteX0" fmla="*/ 198090 w 1032770"/>
                    <a:gd name="connsiteY0" fmla="*/ 1345211 h 1345211"/>
                    <a:gd name="connsiteX1" fmla="*/ 9192 w 1032770"/>
                    <a:gd name="connsiteY1" fmla="*/ 341902 h 1345211"/>
                    <a:gd name="connsiteX2" fmla="*/ 75970 w 1032770"/>
                    <a:gd name="connsiteY2" fmla="*/ 2241 h 1345211"/>
                    <a:gd name="connsiteX3" fmla="*/ 473253 w 1032770"/>
                    <a:gd name="connsiteY3" fmla="*/ 472107 h 1345211"/>
                    <a:gd name="connsiteX4" fmla="*/ 998144 w 1032770"/>
                    <a:gd name="connsiteY4" fmla="*/ 13127 h 1345211"/>
                    <a:gd name="connsiteX5" fmla="*/ 1008115 w 1032770"/>
                    <a:gd name="connsiteY5" fmla="*/ 996444 h 1345211"/>
                    <a:gd name="connsiteX0" fmla="*/ 198090 w 1032770"/>
                    <a:gd name="connsiteY0" fmla="*/ 1345211 h 1384646"/>
                    <a:gd name="connsiteX1" fmla="*/ 9192 w 1032770"/>
                    <a:gd name="connsiteY1" fmla="*/ 341902 h 1384646"/>
                    <a:gd name="connsiteX2" fmla="*/ 75970 w 1032770"/>
                    <a:gd name="connsiteY2" fmla="*/ 2241 h 1384646"/>
                    <a:gd name="connsiteX3" fmla="*/ 473253 w 1032770"/>
                    <a:gd name="connsiteY3" fmla="*/ 472107 h 1384646"/>
                    <a:gd name="connsiteX4" fmla="*/ 998144 w 1032770"/>
                    <a:gd name="connsiteY4" fmla="*/ 13127 h 1384646"/>
                    <a:gd name="connsiteX5" fmla="*/ 1008115 w 1032770"/>
                    <a:gd name="connsiteY5" fmla="*/ 996444 h 1384646"/>
                    <a:gd name="connsiteX0" fmla="*/ 198090 w 1001275"/>
                    <a:gd name="connsiteY0" fmla="*/ 1358752 h 1452574"/>
                    <a:gd name="connsiteX1" fmla="*/ 9192 w 1001275"/>
                    <a:gd name="connsiteY1" fmla="*/ 355443 h 1452574"/>
                    <a:gd name="connsiteX2" fmla="*/ 75970 w 1001275"/>
                    <a:gd name="connsiteY2" fmla="*/ 15782 h 1452574"/>
                    <a:gd name="connsiteX3" fmla="*/ 473253 w 1001275"/>
                    <a:gd name="connsiteY3" fmla="*/ 485648 h 1452574"/>
                    <a:gd name="connsiteX4" fmla="*/ 998144 w 1001275"/>
                    <a:gd name="connsiteY4" fmla="*/ 26668 h 1452574"/>
                    <a:gd name="connsiteX5" fmla="*/ 714293 w 1001275"/>
                    <a:gd name="connsiteY5" fmla="*/ 1452574 h 1452574"/>
                    <a:gd name="connsiteX0" fmla="*/ 269754 w 1006162"/>
                    <a:gd name="connsiteY0" fmla="*/ 1564607 h 1599152"/>
                    <a:gd name="connsiteX1" fmla="*/ 14079 w 1006162"/>
                    <a:gd name="connsiteY1" fmla="*/ 355443 h 1599152"/>
                    <a:gd name="connsiteX2" fmla="*/ 80857 w 1006162"/>
                    <a:gd name="connsiteY2" fmla="*/ 15782 h 1599152"/>
                    <a:gd name="connsiteX3" fmla="*/ 478140 w 1006162"/>
                    <a:gd name="connsiteY3" fmla="*/ 485648 h 1599152"/>
                    <a:gd name="connsiteX4" fmla="*/ 1003031 w 1006162"/>
                    <a:gd name="connsiteY4" fmla="*/ 26668 h 1599152"/>
                    <a:gd name="connsiteX5" fmla="*/ 719180 w 1006162"/>
                    <a:gd name="connsiteY5" fmla="*/ 1452574 h 1599152"/>
                    <a:gd name="connsiteX0" fmla="*/ 398797 w 1015005"/>
                    <a:gd name="connsiteY0" fmla="*/ 1574900 h 1609232"/>
                    <a:gd name="connsiteX1" fmla="*/ 22922 w 1015005"/>
                    <a:gd name="connsiteY1" fmla="*/ 355443 h 1609232"/>
                    <a:gd name="connsiteX2" fmla="*/ 89700 w 1015005"/>
                    <a:gd name="connsiteY2" fmla="*/ 15782 h 1609232"/>
                    <a:gd name="connsiteX3" fmla="*/ 486983 w 1015005"/>
                    <a:gd name="connsiteY3" fmla="*/ 485648 h 1609232"/>
                    <a:gd name="connsiteX4" fmla="*/ 1011874 w 1015005"/>
                    <a:gd name="connsiteY4" fmla="*/ 26668 h 1609232"/>
                    <a:gd name="connsiteX5" fmla="*/ 728023 w 1015005"/>
                    <a:gd name="connsiteY5" fmla="*/ 1452574 h 1609232"/>
                    <a:gd name="connsiteX0" fmla="*/ 398798 w 1015006"/>
                    <a:gd name="connsiteY0" fmla="*/ 1574900 h 1632544"/>
                    <a:gd name="connsiteX1" fmla="*/ 22923 w 1015006"/>
                    <a:gd name="connsiteY1" fmla="*/ 355443 h 1632544"/>
                    <a:gd name="connsiteX2" fmla="*/ 89701 w 1015006"/>
                    <a:gd name="connsiteY2" fmla="*/ 15782 h 1632544"/>
                    <a:gd name="connsiteX3" fmla="*/ 486984 w 1015006"/>
                    <a:gd name="connsiteY3" fmla="*/ 485648 h 1632544"/>
                    <a:gd name="connsiteX4" fmla="*/ 1011875 w 1015006"/>
                    <a:gd name="connsiteY4" fmla="*/ 26668 h 1632544"/>
                    <a:gd name="connsiteX5" fmla="*/ 728024 w 1015006"/>
                    <a:gd name="connsiteY5" fmla="*/ 1452574 h 1632544"/>
                    <a:gd name="connsiteX0" fmla="*/ 398798 w 1011903"/>
                    <a:gd name="connsiteY0" fmla="*/ 1587663 h 1732949"/>
                    <a:gd name="connsiteX1" fmla="*/ 22923 w 1011903"/>
                    <a:gd name="connsiteY1" fmla="*/ 368206 h 1732949"/>
                    <a:gd name="connsiteX2" fmla="*/ 89701 w 1011903"/>
                    <a:gd name="connsiteY2" fmla="*/ 28545 h 1732949"/>
                    <a:gd name="connsiteX3" fmla="*/ 486984 w 1011903"/>
                    <a:gd name="connsiteY3" fmla="*/ 498411 h 1732949"/>
                    <a:gd name="connsiteX4" fmla="*/ 1011875 w 1011903"/>
                    <a:gd name="connsiteY4" fmla="*/ 39431 h 1732949"/>
                    <a:gd name="connsiteX5" fmla="*/ 514334 w 1011903"/>
                    <a:gd name="connsiteY5" fmla="*/ 1732949 h 1732949"/>
                    <a:gd name="connsiteX0" fmla="*/ 398798 w 1013329"/>
                    <a:gd name="connsiteY0" fmla="*/ 1585613 h 1689729"/>
                    <a:gd name="connsiteX1" fmla="*/ 22923 w 1013329"/>
                    <a:gd name="connsiteY1" fmla="*/ 366156 h 1689729"/>
                    <a:gd name="connsiteX2" fmla="*/ 89701 w 1013329"/>
                    <a:gd name="connsiteY2" fmla="*/ 26495 h 1689729"/>
                    <a:gd name="connsiteX3" fmla="*/ 486984 w 1013329"/>
                    <a:gd name="connsiteY3" fmla="*/ 496361 h 1689729"/>
                    <a:gd name="connsiteX4" fmla="*/ 1011875 w 1013329"/>
                    <a:gd name="connsiteY4" fmla="*/ 37381 h 1689729"/>
                    <a:gd name="connsiteX5" fmla="*/ 661246 w 1013329"/>
                    <a:gd name="connsiteY5" fmla="*/ 1689729 h 1689729"/>
                    <a:gd name="connsiteX0" fmla="*/ 398799 w 1013330"/>
                    <a:gd name="connsiteY0" fmla="*/ 1596864 h 1700980"/>
                    <a:gd name="connsiteX1" fmla="*/ 22924 w 1013330"/>
                    <a:gd name="connsiteY1" fmla="*/ 377407 h 1700980"/>
                    <a:gd name="connsiteX2" fmla="*/ 89702 w 1013330"/>
                    <a:gd name="connsiteY2" fmla="*/ 37746 h 1700980"/>
                    <a:gd name="connsiteX3" fmla="*/ 486986 w 1013330"/>
                    <a:gd name="connsiteY3" fmla="*/ 404685 h 1700980"/>
                    <a:gd name="connsiteX4" fmla="*/ 1011876 w 1013330"/>
                    <a:gd name="connsiteY4" fmla="*/ 48632 h 1700980"/>
                    <a:gd name="connsiteX5" fmla="*/ 661247 w 1013330"/>
                    <a:gd name="connsiteY5" fmla="*/ 1700980 h 17009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13330" h="1700980">
                      <a:moveTo>
                        <a:pt x="398799" y="1596864"/>
                      </a:moveTo>
                      <a:cubicBezTo>
                        <a:pt x="549522" y="1941748"/>
                        <a:pt x="74440" y="637260"/>
                        <a:pt x="22924" y="377407"/>
                      </a:cubicBezTo>
                      <a:cubicBezTo>
                        <a:pt x="-28592" y="117554"/>
                        <a:pt x="12358" y="33200"/>
                        <a:pt x="89702" y="37746"/>
                      </a:cubicBezTo>
                      <a:cubicBezTo>
                        <a:pt x="167046" y="42292"/>
                        <a:pt x="333290" y="402871"/>
                        <a:pt x="486986" y="404685"/>
                      </a:cubicBezTo>
                      <a:cubicBezTo>
                        <a:pt x="640682" y="406499"/>
                        <a:pt x="982833" y="-167417"/>
                        <a:pt x="1011876" y="48632"/>
                      </a:cubicBezTo>
                      <a:cubicBezTo>
                        <a:pt x="1040919" y="264681"/>
                        <a:pt x="624961" y="1626594"/>
                        <a:pt x="661247" y="1700980"/>
                      </a:cubicBezTo>
                    </a:path>
                  </a:pathLst>
                </a:custGeom>
                <a:solidFill>
                  <a:srgbClr val="FF0000"/>
                </a:solidFill>
                <a:ln>
                  <a:solidFill>
                    <a:srgbClr val="FF0000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zh-TW" altLang="en-US" sz="1400" dirty="0"/>
                </a:p>
              </p:txBody>
            </p:sp>
            <p:cxnSp>
              <p:nvCxnSpPr>
                <p:cNvPr id="74" name="直線接點 42"/>
                <p:cNvCxnSpPr/>
                <p:nvPr/>
              </p:nvCxnSpPr>
              <p:spPr bwMode="auto">
                <a:xfrm flipV="1">
                  <a:off x="4191046" y="4007820"/>
                  <a:ext cx="178213" cy="18430"/>
                </a:xfrm>
                <a:prstGeom prst="line">
                  <a:avLst/>
                </a:prstGeom>
                <a:ln w="76200">
                  <a:solidFill>
                    <a:srgbClr val="FF0000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5" name="圓柱 43"/>
              <p:cNvSpPr/>
              <p:nvPr/>
            </p:nvSpPr>
            <p:spPr bwMode="auto">
              <a:xfrm>
                <a:off x="4094867" y="4324678"/>
                <a:ext cx="1196997" cy="665679"/>
              </a:xfrm>
              <a:prstGeom prst="can">
                <a:avLst/>
              </a:prstGeom>
              <a:solidFill>
                <a:srgbClr val="000066"/>
              </a:solidFill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eaLnBrk="1" hangingPunct="1">
                  <a:defRPr/>
                </a:pPr>
                <a:endParaRPr lang="zh-TW" altLang="en-US" sz="14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8469" name="群組 44"/>
              <p:cNvGrpSpPr>
                <a:grpSpLocks/>
              </p:cNvGrpSpPr>
              <p:nvPr/>
            </p:nvGrpSpPr>
            <p:grpSpPr bwMode="auto">
              <a:xfrm>
                <a:off x="4281488" y="2652713"/>
                <a:ext cx="825500" cy="1798637"/>
                <a:chOff x="3871001" y="2276673"/>
                <a:chExt cx="825934" cy="1798971"/>
              </a:xfrm>
            </p:grpSpPr>
            <p:sp>
              <p:nvSpPr>
                <p:cNvPr id="71" name="手繪多邊形 45"/>
                <p:cNvSpPr/>
                <p:nvPr/>
              </p:nvSpPr>
              <p:spPr bwMode="auto">
                <a:xfrm>
                  <a:off x="3871547" y="2276381"/>
                  <a:ext cx="825273" cy="1799277"/>
                </a:xfrm>
                <a:custGeom>
                  <a:avLst/>
                  <a:gdLst>
                    <a:gd name="connsiteX0" fmla="*/ 0 w 903515"/>
                    <a:gd name="connsiteY0" fmla="*/ 468086 h 500748"/>
                    <a:gd name="connsiteX1" fmla="*/ 185058 w 903515"/>
                    <a:gd name="connsiteY1" fmla="*/ 0 h 500748"/>
                    <a:gd name="connsiteX2" fmla="*/ 185058 w 903515"/>
                    <a:gd name="connsiteY2" fmla="*/ 0 h 500748"/>
                    <a:gd name="connsiteX3" fmla="*/ 435429 w 903515"/>
                    <a:gd name="connsiteY3" fmla="*/ 500743 h 500748"/>
                    <a:gd name="connsiteX4" fmla="*/ 653143 w 903515"/>
                    <a:gd name="connsiteY4" fmla="*/ 10886 h 500748"/>
                    <a:gd name="connsiteX5" fmla="*/ 903515 w 903515"/>
                    <a:gd name="connsiteY5" fmla="*/ 489858 h 500748"/>
                    <a:gd name="connsiteX0" fmla="*/ 0 w 1090493"/>
                    <a:gd name="connsiteY0" fmla="*/ 1003310 h 1003310"/>
                    <a:gd name="connsiteX1" fmla="*/ 372036 w 1090493"/>
                    <a:gd name="connsiteY1" fmla="*/ 0 h 1003310"/>
                    <a:gd name="connsiteX2" fmla="*/ 372036 w 1090493"/>
                    <a:gd name="connsiteY2" fmla="*/ 0 h 1003310"/>
                    <a:gd name="connsiteX3" fmla="*/ 622407 w 1090493"/>
                    <a:gd name="connsiteY3" fmla="*/ 500743 h 1003310"/>
                    <a:gd name="connsiteX4" fmla="*/ 840121 w 1090493"/>
                    <a:gd name="connsiteY4" fmla="*/ 10886 h 1003310"/>
                    <a:gd name="connsiteX5" fmla="*/ 1090493 w 1090493"/>
                    <a:gd name="connsiteY5" fmla="*/ 489858 h 1003310"/>
                    <a:gd name="connsiteX0" fmla="*/ 0 w 1250759"/>
                    <a:gd name="connsiteY0" fmla="*/ 1003310 h 1076545"/>
                    <a:gd name="connsiteX1" fmla="*/ 372036 w 1250759"/>
                    <a:gd name="connsiteY1" fmla="*/ 0 h 1076545"/>
                    <a:gd name="connsiteX2" fmla="*/ 372036 w 1250759"/>
                    <a:gd name="connsiteY2" fmla="*/ 0 h 1076545"/>
                    <a:gd name="connsiteX3" fmla="*/ 622407 w 1250759"/>
                    <a:gd name="connsiteY3" fmla="*/ 500743 h 1076545"/>
                    <a:gd name="connsiteX4" fmla="*/ 840121 w 1250759"/>
                    <a:gd name="connsiteY4" fmla="*/ 10886 h 1076545"/>
                    <a:gd name="connsiteX5" fmla="*/ 1250759 w 1250759"/>
                    <a:gd name="connsiteY5" fmla="*/ 1076545 h 1076545"/>
                    <a:gd name="connsiteX0" fmla="*/ 0 w 1250759"/>
                    <a:gd name="connsiteY0" fmla="*/ 1007649 h 1080884"/>
                    <a:gd name="connsiteX1" fmla="*/ 372036 w 1250759"/>
                    <a:gd name="connsiteY1" fmla="*/ 4339 h 1080884"/>
                    <a:gd name="connsiteX2" fmla="*/ 372036 w 1250759"/>
                    <a:gd name="connsiteY2" fmla="*/ 4339 h 1080884"/>
                    <a:gd name="connsiteX3" fmla="*/ 635763 w 1250759"/>
                    <a:gd name="connsiteY3" fmla="*/ 422741 h 1080884"/>
                    <a:gd name="connsiteX4" fmla="*/ 840121 w 1250759"/>
                    <a:gd name="connsiteY4" fmla="*/ 15225 h 1080884"/>
                    <a:gd name="connsiteX5" fmla="*/ 1250759 w 1250759"/>
                    <a:gd name="connsiteY5" fmla="*/ 1080884 h 1080884"/>
                    <a:gd name="connsiteX0" fmla="*/ 0 w 1170625"/>
                    <a:gd name="connsiteY0" fmla="*/ 1003310 h 1003310"/>
                    <a:gd name="connsiteX1" fmla="*/ 372036 w 1170625"/>
                    <a:gd name="connsiteY1" fmla="*/ 0 h 1003310"/>
                    <a:gd name="connsiteX2" fmla="*/ 372036 w 1170625"/>
                    <a:gd name="connsiteY2" fmla="*/ 0 h 1003310"/>
                    <a:gd name="connsiteX3" fmla="*/ 635763 w 1170625"/>
                    <a:gd name="connsiteY3" fmla="*/ 418402 h 1003310"/>
                    <a:gd name="connsiteX4" fmla="*/ 840121 w 1170625"/>
                    <a:gd name="connsiteY4" fmla="*/ 10886 h 1003310"/>
                    <a:gd name="connsiteX5" fmla="*/ 1170625 w 1170625"/>
                    <a:gd name="connsiteY5" fmla="*/ 942739 h 1003310"/>
                    <a:gd name="connsiteX0" fmla="*/ 0 w 1090492"/>
                    <a:gd name="connsiteY0" fmla="*/ 879796 h 942739"/>
                    <a:gd name="connsiteX1" fmla="*/ 291903 w 1090492"/>
                    <a:gd name="connsiteY1" fmla="*/ 0 h 942739"/>
                    <a:gd name="connsiteX2" fmla="*/ 291903 w 1090492"/>
                    <a:gd name="connsiteY2" fmla="*/ 0 h 942739"/>
                    <a:gd name="connsiteX3" fmla="*/ 555630 w 1090492"/>
                    <a:gd name="connsiteY3" fmla="*/ 418402 h 942739"/>
                    <a:gd name="connsiteX4" fmla="*/ 759988 w 1090492"/>
                    <a:gd name="connsiteY4" fmla="*/ 10886 h 942739"/>
                    <a:gd name="connsiteX5" fmla="*/ 1090492 w 1090492"/>
                    <a:gd name="connsiteY5" fmla="*/ 942739 h 942739"/>
                    <a:gd name="connsiteX0" fmla="*/ 0 w 1115148"/>
                    <a:gd name="connsiteY0" fmla="*/ 929945 h 992888"/>
                    <a:gd name="connsiteX1" fmla="*/ 291903 w 1115148"/>
                    <a:gd name="connsiteY1" fmla="*/ 50149 h 992888"/>
                    <a:gd name="connsiteX2" fmla="*/ 291903 w 1115148"/>
                    <a:gd name="connsiteY2" fmla="*/ 50149 h 992888"/>
                    <a:gd name="connsiteX3" fmla="*/ 555630 w 1115148"/>
                    <a:gd name="connsiteY3" fmla="*/ 468551 h 992888"/>
                    <a:gd name="connsiteX4" fmla="*/ 1080521 w 1115148"/>
                    <a:gd name="connsiteY4" fmla="*/ 9571 h 992888"/>
                    <a:gd name="connsiteX5" fmla="*/ 1090492 w 1115148"/>
                    <a:gd name="connsiteY5" fmla="*/ 992888 h 992888"/>
                    <a:gd name="connsiteX0" fmla="*/ 0 w 1115147"/>
                    <a:gd name="connsiteY0" fmla="*/ 975352 h 1038295"/>
                    <a:gd name="connsiteX1" fmla="*/ 291903 w 1115147"/>
                    <a:gd name="connsiteY1" fmla="*/ 95556 h 1038295"/>
                    <a:gd name="connsiteX2" fmla="*/ 572370 w 1115147"/>
                    <a:gd name="connsiteY2" fmla="*/ 2921 h 1038295"/>
                    <a:gd name="connsiteX3" fmla="*/ 555630 w 1115147"/>
                    <a:gd name="connsiteY3" fmla="*/ 513958 h 1038295"/>
                    <a:gd name="connsiteX4" fmla="*/ 1080521 w 1115147"/>
                    <a:gd name="connsiteY4" fmla="*/ 54978 h 1038295"/>
                    <a:gd name="connsiteX5" fmla="*/ 1090492 w 1115147"/>
                    <a:gd name="connsiteY5" fmla="*/ 1038295 h 1038295"/>
                    <a:gd name="connsiteX0" fmla="*/ 0 w 1115147"/>
                    <a:gd name="connsiteY0" fmla="*/ 973804 h 1036747"/>
                    <a:gd name="connsiteX1" fmla="*/ 91569 w 1115147"/>
                    <a:gd name="connsiteY1" fmla="*/ 382205 h 1036747"/>
                    <a:gd name="connsiteX2" fmla="*/ 572370 w 1115147"/>
                    <a:gd name="connsiteY2" fmla="*/ 1373 h 1036747"/>
                    <a:gd name="connsiteX3" fmla="*/ 555630 w 1115147"/>
                    <a:gd name="connsiteY3" fmla="*/ 512410 h 1036747"/>
                    <a:gd name="connsiteX4" fmla="*/ 1080521 w 1115147"/>
                    <a:gd name="connsiteY4" fmla="*/ 53430 h 1036747"/>
                    <a:gd name="connsiteX5" fmla="*/ 1090492 w 1115147"/>
                    <a:gd name="connsiteY5" fmla="*/ 1036747 h 1036747"/>
                    <a:gd name="connsiteX0" fmla="*/ 0 w 1115147"/>
                    <a:gd name="connsiteY0" fmla="*/ 932842 h 995785"/>
                    <a:gd name="connsiteX1" fmla="*/ 91569 w 1115147"/>
                    <a:gd name="connsiteY1" fmla="*/ 341243 h 995785"/>
                    <a:gd name="connsiteX2" fmla="*/ 158347 w 1115147"/>
                    <a:gd name="connsiteY2" fmla="*/ 1582 h 995785"/>
                    <a:gd name="connsiteX3" fmla="*/ 555630 w 1115147"/>
                    <a:gd name="connsiteY3" fmla="*/ 471448 h 995785"/>
                    <a:gd name="connsiteX4" fmla="*/ 1080521 w 1115147"/>
                    <a:gd name="connsiteY4" fmla="*/ 12468 h 995785"/>
                    <a:gd name="connsiteX5" fmla="*/ 1090492 w 1115147"/>
                    <a:gd name="connsiteY5" fmla="*/ 995785 h 995785"/>
                    <a:gd name="connsiteX0" fmla="*/ 198090 w 1032770"/>
                    <a:gd name="connsiteY0" fmla="*/ 1345211 h 1345211"/>
                    <a:gd name="connsiteX1" fmla="*/ 9192 w 1032770"/>
                    <a:gd name="connsiteY1" fmla="*/ 341902 h 1345211"/>
                    <a:gd name="connsiteX2" fmla="*/ 75970 w 1032770"/>
                    <a:gd name="connsiteY2" fmla="*/ 2241 h 1345211"/>
                    <a:gd name="connsiteX3" fmla="*/ 473253 w 1032770"/>
                    <a:gd name="connsiteY3" fmla="*/ 472107 h 1345211"/>
                    <a:gd name="connsiteX4" fmla="*/ 998144 w 1032770"/>
                    <a:gd name="connsiteY4" fmla="*/ 13127 h 1345211"/>
                    <a:gd name="connsiteX5" fmla="*/ 1008115 w 1032770"/>
                    <a:gd name="connsiteY5" fmla="*/ 996444 h 1345211"/>
                    <a:gd name="connsiteX0" fmla="*/ 198090 w 1032770"/>
                    <a:gd name="connsiteY0" fmla="*/ 1345211 h 1384646"/>
                    <a:gd name="connsiteX1" fmla="*/ 9192 w 1032770"/>
                    <a:gd name="connsiteY1" fmla="*/ 341902 h 1384646"/>
                    <a:gd name="connsiteX2" fmla="*/ 75970 w 1032770"/>
                    <a:gd name="connsiteY2" fmla="*/ 2241 h 1384646"/>
                    <a:gd name="connsiteX3" fmla="*/ 473253 w 1032770"/>
                    <a:gd name="connsiteY3" fmla="*/ 472107 h 1384646"/>
                    <a:gd name="connsiteX4" fmla="*/ 998144 w 1032770"/>
                    <a:gd name="connsiteY4" fmla="*/ 13127 h 1384646"/>
                    <a:gd name="connsiteX5" fmla="*/ 1008115 w 1032770"/>
                    <a:gd name="connsiteY5" fmla="*/ 996444 h 1384646"/>
                    <a:gd name="connsiteX0" fmla="*/ 198090 w 1001275"/>
                    <a:gd name="connsiteY0" fmla="*/ 1358752 h 1452574"/>
                    <a:gd name="connsiteX1" fmla="*/ 9192 w 1001275"/>
                    <a:gd name="connsiteY1" fmla="*/ 355443 h 1452574"/>
                    <a:gd name="connsiteX2" fmla="*/ 75970 w 1001275"/>
                    <a:gd name="connsiteY2" fmla="*/ 15782 h 1452574"/>
                    <a:gd name="connsiteX3" fmla="*/ 473253 w 1001275"/>
                    <a:gd name="connsiteY3" fmla="*/ 485648 h 1452574"/>
                    <a:gd name="connsiteX4" fmla="*/ 998144 w 1001275"/>
                    <a:gd name="connsiteY4" fmla="*/ 26668 h 1452574"/>
                    <a:gd name="connsiteX5" fmla="*/ 714293 w 1001275"/>
                    <a:gd name="connsiteY5" fmla="*/ 1452574 h 1452574"/>
                    <a:gd name="connsiteX0" fmla="*/ 269754 w 1006162"/>
                    <a:gd name="connsiteY0" fmla="*/ 1564607 h 1599152"/>
                    <a:gd name="connsiteX1" fmla="*/ 14079 w 1006162"/>
                    <a:gd name="connsiteY1" fmla="*/ 355443 h 1599152"/>
                    <a:gd name="connsiteX2" fmla="*/ 80857 w 1006162"/>
                    <a:gd name="connsiteY2" fmla="*/ 15782 h 1599152"/>
                    <a:gd name="connsiteX3" fmla="*/ 478140 w 1006162"/>
                    <a:gd name="connsiteY3" fmla="*/ 485648 h 1599152"/>
                    <a:gd name="connsiteX4" fmla="*/ 1003031 w 1006162"/>
                    <a:gd name="connsiteY4" fmla="*/ 26668 h 1599152"/>
                    <a:gd name="connsiteX5" fmla="*/ 719180 w 1006162"/>
                    <a:gd name="connsiteY5" fmla="*/ 1452574 h 1599152"/>
                    <a:gd name="connsiteX0" fmla="*/ 398797 w 1015005"/>
                    <a:gd name="connsiteY0" fmla="*/ 1574900 h 1609232"/>
                    <a:gd name="connsiteX1" fmla="*/ 22922 w 1015005"/>
                    <a:gd name="connsiteY1" fmla="*/ 355443 h 1609232"/>
                    <a:gd name="connsiteX2" fmla="*/ 89700 w 1015005"/>
                    <a:gd name="connsiteY2" fmla="*/ 15782 h 1609232"/>
                    <a:gd name="connsiteX3" fmla="*/ 486983 w 1015005"/>
                    <a:gd name="connsiteY3" fmla="*/ 485648 h 1609232"/>
                    <a:gd name="connsiteX4" fmla="*/ 1011874 w 1015005"/>
                    <a:gd name="connsiteY4" fmla="*/ 26668 h 1609232"/>
                    <a:gd name="connsiteX5" fmla="*/ 728023 w 1015005"/>
                    <a:gd name="connsiteY5" fmla="*/ 1452574 h 1609232"/>
                    <a:gd name="connsiteX0" fmla="*/ 398798 w 1015006"/>
                    <a:gd name="connsiteY0" fmla="*/ 1574900 h 1632544"/>
                    <a:gd name="connsiteX1" fmla="*/ 22923 w 1015006"/>
                    <a:gd name="connsiteY1" fmla="*/ 355443 h 1632544"/>
                    <a:gd name="connsiteX2" fmla="*/ 89701 w 1015006"/>
                    <a:gd name="connsiteY2" fmla="*/ 15782 h 1632544"/>
                    <a:gd name="connsiteX3" fmla="*/ 486984 w 1015006"/>
                    <a:gd name="connsiteY3" fmla="*/ 485648 h 1632544"/>
                    <a:gd name="connsiteX4" fmla="*/ 1011875 w 1015006"/>
                    <a:gd name="connsiteY4" fmla="*/ 26668 h 1632544"/>
                    <a:gd name="connsiteX5" fmla="*/ 728024 w 1015006"/>
                    <a:gd name="connsiteY5" fmla="*/ 1452574 h 1632544"/>
                    <a:gd name="connsiteX0" fmla="*/ 398798 w 1011903"/>
                    <a:gd name="connsiteY0" fmla="*/ 1587663 h 1732949"/>
                    <a:gd name="connsiteX1" fmla="*/ 22923 w 1011903"/>
                    <a:gd name="connsiteY1" fmla="*/ 368206 h 1732949"/>
                    <a:gd name="connsiteX2" fmla="*/ 89701 w 1011903"/>
                    <a:gd name="connsiteY2" fmla="*/ 28545 h 1732949"/>
                    <a:gd name="connsiteX3" fmla="*/ 486984 w 1011903"/>
                    <a:gd name="connsiteY3" fmla="*/ 498411 h 1732949"/>
                    <a:gd name="connsiteX4" fmla="*/ 1011875 w 1011903"/>
                    <a:gd name="connsiteY4" fmla="*/ 39431 h 1732949"/>
                    <a:gd name="connsiteX5" fmla="*/ 514334 w 1011903"/>
                    <a:gd name="connsiteY5" fmla="*/ 1732949 h 1732949"/>
                    <a:gd name="connsiteX0" fmla="*/ 398798 w 1013329"/>
                    <a:gd name="connsiteY0" fmla="*/ 1585613 h 1689729"/>
                    <a:gd name="connsiteX1" fmla="*/ 22923 w 1013329"/>
                    <a:gd name="connsiteY1" fmla="*/ 366156 h 1689729"/>
                    <a:gd name="connsiteX2" fmla="*/ 89701 w 1013329"/>
                    <a:gd name="connsiteY2" fmla="*/ 26495 h 1689729"/>
                    <a:gd name="connsiteX3" fmla="*/ 486984 w 1013329"/>
                    <a:gd name="connsiteY3" fmla="*/ 496361 h 1689729"/>
                    <a:gd name="connsiteX4" fmla="*/ 1011875 w 1013329"/>
                    <a:gd name="connsiteY4" fmla="*/ 37381 h 1689729"/>
                    <a:gd name="connsiteX5" fmla="*/ 661246 w 1013329"/>
                    <a:gd name="connsiteY5" fmla="*/ 1689729 h 1689729"/>
                    <a:gd name="connsiteX0" fmla="*/ 398799 w 1013330"/>
                    <a:gd name="connsiteY0" fmla="*/ 1596864 h 1700980"/>
                    <a:gd name="connsiteX1" fmla="*/ 22924 w 1013330"/>
                    <a:gd name="connsiteY1" fmla="*/ 377407 h 1700980"/>
                    <a:gd name="connsiteX2" fmla="*/ 89702 w 1013330"/>
                    <a:gd name="connsiteY2" fmla="*/ 37746 h 1700980"/>
                    <a:gd name="connsiteX3" fmla="*/ 486986 w 1013330"/>
                    <a:gd name="connsiteY3" fmla="*/ 404685 h 1700980"/>
                    <a:gd name="connsiteX4" fmla="*/ 1011876 w 1013330"/>
                    <a:gd name="connsiteY4" fmla="*/ 48632 h 1700980"/>
                    <a:gd name="connsiteX5" fmla="*/ 661247 w 1013330"/>
                    <a:gd name="connsiteY5" fmla="*/ 1700980 h 17009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13330" h="1700980">
                      <a:moveTo>
                        <a:pt x="398799" y="1596864"/>
                      </a:moveTo>
                      <a:cubicBezTo>
                        <a:pt x="549522" y="1941748"/>
                        <a:pt x="74440" y="637260"/>
                        <a:pt x="22924" y="377407"/>
                      </a:cubicBezTo>
                      <a:cubicBezTo>
                        <a:pt x="-28592" y="117554"/>
                        <a:pt x="12358" y="33200"/>
                        <a:pt x="89702" y="37746"/>
                      </a:cubicBezTo>
                      <a:cubicBezTo>
                        <a:pt x="167046" y="42292"/>
                        <a:pt x="333290" y="402871"/>
                        <a:pt x="486986" y="404685"/>
                      </a:cubicBezTo>
                      <a:cubicBezTo>
                        <a:pt x="640682" y="406499"/>
                        <a:pt x="982833" y="-167417"/>
                        <a:pt x="1011876" y="48632"/>
                      </a:cubicBezTo>
                      <a:cubicBezTo>
                        <a:pt x="1040919" y="264681"/>
                        <a:pt x="624961" y="1626594"/>
                        <a:pt x="661247" y="1700980"/>
                      </a:cubicBezTo>
                    </a:path>
                  </a:pathLst>
                </a:custGeom>
                <a:solidFill>
                  <a:srgbClr val="FF0000"/>
                </a:solidFill>
                <a:ln>
                  <a:solidFill>
                    <a:srgbClr val="FF0000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zh-TW" altLang="en-US" sz="1400" dirty="0"/>
                </a:p>
              </p:txBody>
            </p:sp>
            <p:cxnSp>
              <p:nvCxnSpPr>
                <p:cNvPr id="72" name="直線接點 46"/>
                <p:cNvCxnSpPr/>
                <p:nvPr/>
              </p:nvCxnSpPr>
              <p:spPr bwMode="auto">
                <a:xfrm flipV="1">
                  <a:off x="4189462" y="4008847"/>
                  <a:ext cx="178555" cy="18430"/>
                </a:xfrm>
                <a:prstGeom prst="line">
                  <a:avLst/>
                </a:prstGeom>
                <a:ln w="76200">
                  <a:solidFill>
                    <a:srgbClr val="FF0000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7" name="圓柱 47"/>
              <p:cNvSpPr/>
              <p:nvPr/>
            </p:nvSpPr>
            <p:spPr bwMode="auto">
              <a:xfrm>
                <a:off x="2902224" y="4310858"/>
                <a:ext cx="1199172" cy="663374"/>
              </a:xfrm>
              <a:prstGeom prst="can">
                <a:avLst/>
              </a:prstGeom>
              <a:solidFill>
                <a:srgbClr val="000066"/>
              </a:solidFill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eaLnBrk="1" hangingPunct="1">
                  <a:defRPr/>
                </a:pPr>
                <a:endParaRPr lang="zh-TW" altLang="en-US" sz="14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8471" name="群組 48"/>
              <p:cNvGrpSpPr>
                <a:grpSpLocks/>
              </p:cNvGrpSpPr>
              <p:nvPr/>
            </p:nvGrpSpPr>
            <p:grpSpPr bwMode="auto">
              <a:xfrm>
                <a:off x="3087688" y="2638425"/>
                <a:ext cx="827087" cy="1800225"/>
                <a:chOff x="3871001" y="2276673"/>
                <a:chExt cx="825934" cy="1798971"/>
              </a:xfrm>
            </p:grpSpPr>
            <p:sp>
              <p:nvSpPr>
                <p:cNvPr id="69" name="手繪多邊形 49"/>
                <p:cNvSpPr/>
                <p:nvPr/>
              </p:nvSpPr>
              <p:spPr bwMode="auto">
                <a:xfrm>
                  <a:off x="3870527" y="2276848"/>
                  <a:ext cx="825863" cy="1797691"/>
                </a:xfrm>
                <a:custGeom>
                  <a:avLst/>
                  <a:gdLst>
                    <a:gd name="connsiteX0" fmla="*/ 0 w 903515"/>
                    <a:gd name="connsiteY0" fmla="*/ 468086 h 500748"/>
                    <a:gd name="connsiteX1" fmla="*/ 185058 w 903515"/>
                    <a:gd name="connsiteY1" fmla="*/ 0 h 500748"/>
                    <a:gd name="connsiteX2" fmla="*/ 185058 w 903515"/>
                    <a:gd name="connsiteY2" fmla="*/ 0 h 500748"/>
                    <a:gd name="connsiteX3" fmla="*/ 435429 w 903515"/>
                    <a:gd name="connsiteY3" fmla="*/ 500743 h 500748"/>
                    <a:gd name="connsiteX4" fmla="*/ 653143 w 903515"/>
                    <a:gd name="connsiteY4" fmla="*/ 10886 h 500748"/>
                    <a:gd name="connsiteX5" fmla="*/ 903515 w 903515"/>
                    <a:gd name="connsiteY5" fmla="*/ 489858 h 500748"/>
                    <a:gd name="connsiteX0" fmla="*/ 0 w 1090493"/>
                    <a:gd name="connsiteY0" fmla="*/ 1003310 h 1003310"/>
                    <a:gd name="connsiteX1" fmla="*/ 372036 w 1090493"/>
                    <a:gd name="connsiteY1" fmla="*/ 0 h 1003310"/>
                    <a:gd name="connsiteX2" fmla="*/ 372036 w 1090493"/>
                    <a:gd name="connsiteY2" fmla="*/ 0 h 1003310"/>
                    <a:gd name="connsiteX3" fmla="*/ 622407 w 1090493"/>
                    <a:gd name="connsiteY3" fmla="*/ 500743 h 1003310"/>
                    <a:gd name="connsiteX4" fmla="*/ 840121 w 1090493"/>
                    <a:gd name="connsiteY4" fmla="*/ 10886 h 1003310"/>
                    <a:gd name="connsiteX5" fmla="*/ 1090493 w 1090493"/>
                    <a:gd name="connsiteY5" fmla="*/ 489858 h 1003310"/>
                    <a:gd name="connsiteX0" fmla="*/ 0 w 1250759"/>
                    <a:gd name="connsiteY0" fmla="*/ 1003310 h 1076545"/>
                    <a:gd name="connsiteX1" fmla="*/ 372036 w 1250759"/>
                    <a:gd name="connsiteY1" fmla="*/ 0 h 1076545"/>
                    <a:gd name="connsiteX2" fmla="*/ 372036 w 1250759"/>
                    <a:gd name="connsiteY2" fmla="*/ 0 h 1076545"/>
                    <a:gd name="connsiteX3" fmla="*/ 622407 w 1250759"/>
                    <a:gd name="connsiteY3" fmla="*/ 500743 h 1076545"/>
                    <a:gd name="connsiteX4" fmla="*/ 840121 w 1250759"/>
                    <a:gd name="connsiteY4" fmla="*/ 10886 h 1076545"/>
                    <a:gd name="connsiteX5" fmla="*/ 1250759 w 1250759"/>
                    <a:gd name="connsiteY5" fmla="*/ 1076545 h 1076545"/>
                    <a:gd name="connsiteX0" fmla="*/ 0 w 1250759"/>
                    <a:gd name="connsiteY0" fmla="*/ 1007649 h 1080884"/>
                    <a:gd name="connsiteX1" fmla="*/ 372036 w 1250759"/>
                    <a:gd name="connsiteY1" fmla="*/ 4339 h 1080884"/>
                    <a:gd name="connsiteX2" fmla="*/ 372036 w 1250759"/>
                    <a:gd name="connsiteY2" fmla="*/ 4339 h 1080884"/>
                    <a:gd name="connsiteX3" fmla="*/ 635763 w 1250759"/>
                    <a:gd name="connsiteY3" fmla="*/ 422741 h 1080884"/>
                    <a:gd name="connsiteX4" fmla="*/ 840121 w 1250759"/>
                    <a:gd name="connsiteY4" fmla="*/ 15225 h 1080884"/>
                    <a:gd name="connsiteX5" fmla="*/ 1250759 w 1250759"/>
                    <a:gd name="connsiteY5" fmla="*/ 1080884 h 1080884"/>
                    <a:gd name="connsiteX0" fmla="*/ 0 w 1170625"/>
                    <a:gd name="connsiteY0" fmla="*/ 1003310 h 1003310"/>
                    <a:gd name="connsiteX1" fmla="*/ 372036 w 1170625"/>
                    <a:gd name="connsiteY1" fmla="*/ 0 h 1003310"/>
                    <a:gd name="connsiteX2" fmla="*/ 372036 w 1170625"/>
                    <a:gd name="connsiteY2" fmla="*/ 0 h 1003310"/>
                    <a:gd name="connsiteX3" fmla="*/ 635763 w 1170625"/>
                    <a:gd name="connsiteY3" fmla="*/ 418402 h 1003310"/>
                    <a:gd name="connsiteX4" fmla="*/ 840121 w 1170625"/>
                    <a:gd name="connsiteY4" fmla="*/ 10886 h 1003310"/>
                    <a:gd name="connsiteX5" fmla="*/ 1170625 w 1170625"/>
                    <a:gd name="connsiteY5" fmla="*/ 942739 h 1003310"/>
                    <a:gd name="connsiteX0" fmla="*/ 0 w 1090492"/>
                    <a:gd name="connsiteY0" fmla="*/ 879796 h 942739"/>
                    <a:gd name="connsiteX1" fmla="*/ 291903 w 1090492"/>
                    <a:gd name="connsiteY1" fmla="*/ 0 h 942739"/>
                    <a:gd name="connsiteX2" fmla="*/ 291903 w 1090492"/>
                    <a:gd name="connsiteY2" fmla="*/ 0 h 942739"/>
                    <a:gd name="connsiteX3" fmla="*/ 555630 w 1090492"/>
                    <a:gd name="connsiteY3" fmla="*/ 418402 h 942739"/>
                    <a:gd name="connsiteX4" fmla="*/ 759988 w 1090492"/>
                    <a:gd name="connsiteY4" fmla="*/ 10886 h 942739"/>
                    <a:gd name="connsiteX5" fmla="*/ 1090492 w 1090492"/>
                    <a:gd name="connsiteY5" fmla="*/ 942739 h 942739"/>
                    <a:gd name="connsiteX0" fmla="*/ 0 w 1115148"/>
                    <a:gd name="connsiteY0" fmla="*/ 929945 h 992888"/>
                    <a:gd name="connsiteX1" fmla="*/ 291903 w 1115148"/>
                    <a:gd name="connsiteY1" fmla="*/ 50149 h 992888"/>
                    <a:gd name="connsiteX2" fmla="*/ 291903 w 1115148"/>
                    <a:gd name="connsiteY2" fmla="*/ 50149 h 992888"/>
                    <a:gd name="connsiteX3" fmla="*/ 555630 w 1115148"/>
                    <a:gd name="connsiteY3" fmla="*/ 468551 h 992888"/>
                    <a:gd name="connsiteX4" fmla="*/ 1080521 w 1115148"/>
                    <a:gd name="connsiteY4" fmla="*/ 9571 h 992888"/>
                    <a:gd name="connsiteX5" fmla="*/ 1090492 w 1115148"/>
                    <a:gd name="connsiteY5" fmla="*/ 992888 h 992888"/>
                    <a:gd name="connsiteX0" fmla="*/ 0 w 1115147"/>
                    <a:gd name="connsiteY0" fmla="*/ 975352 h 1038295"/>
                    <a:gd name="connsiteX1" fmla="*/ 291903 w 1115147"/>
                    <a:gd name="connsiteY1" fmla="*/ 95556 h 1038295"/>
                    <a:gd name="connsiteX2" fmla="*/ 572370 w 1115147"/>
                    <a:gd name="connsiteY2" fmla="*/ 2921 h 1038295"/>
                    <a:gd name="connsiteX3" fmla="*/ 555630 w 1115147"/>
                    <a:gd name="connsiteY3" fmla="*/ 513958 h 1038295"/>
                    <a:gd name="connsiteX4" fmla="*/ 1080521 w 1115147"/>
                    <a:gd name="connsiteY4" fmla="*/ 54978 h 1038295"/>
                    <a:gd name="connsiteX5" fmla="*/ 1090492 w 1115147"/>
                    <a:gd name="connsiteY5" fmla="*/ 1038295 h 1038295"/>
                    <a:gd name="connsiteX0" fmla="*/ 0 w 1115147"/>
                    <a:gd name="connsiteY0" fmla="*/ 973804 h 1036747"/>
                    <a:gd name="connsiteX1" fmla="*/ 91569 w 1115147"/>
                    <a:gd name="connsiteY1" fmla="*/ 382205 h 1036747"/>
                    <a:gd name="connsiteX2" fmla="*/ 572370 w 1115147"/>
                    <a:gd name="connsiteY2" fmla="*/ 1373 h 1036747"/>
                    <a:gd name="connsiteX3" fmla="*/ 555630 w 1115147"/>
                    <a:gd name="connsiteY3" fmla="*/ 512410 h 1036747"/>
                    <a:gd name="connsiteX4" fmla="*/ 1080521 w 1115147"/>
                    <a:gd name="connsiteY4" fmla="*/ 53430 h 1036747"/>
                    <a:gd name="connsiteX5" fmla="*/ 1090492 w 1115147"/>
                    <a:gd name="connsiteY5" fmla="*/ 1036747 h 1036747"/>
                    <a:gd name="connsiteX0" fmla="*/ 0 w 1115147"/>
                    <a:gd name="connsiteY0" fmla="*/ 932842 h 995785"/>
                    <a:gd name="connsiteX1" fmla="*/ 91569 w 1115147"/>
                    <a:gd name="connsiteY1" fmla="*/ 341243 h 995785"/>
                    <a:gd name="connsiteX2" fmla="*/ 158347 w 1115147"/>
                    <a:gd name="connsiteY2" fmla="*/ 1582 h 995785"/>
                    <a:gd name="connsiteX3" fmla="*/ 555630 w 1115147"/>
                    <a:gd name="connsiteY3" fmla="*/ 471448 h 995785"/>
                    <a:gd name="connsiteX4" fmla="*/ 1080521 w 1115147"/>
                    <a:gd name="connsiteY4" fmla="*/ 12468 h 995785"/>
                    <a:gd name="connsiteX5" fmla="*/ 1090492 w 1115147"/>
                    <a:gd name="connsiteY5" fmla="*/ 995785 h 995785"/>
                    <a:gd name="connsiteX0" fmla="*/ 198090 w 1032770"/>
                    <a:gd name="connsiteY0" fmla="*/ 1345211 h 1345211"/>
                    <a:gd name="connsiteX1" fmla="*/ 9192 w 1032770"/>
                    <a:gd name="connsiteY1" fmla="*/ 341902 h 1345211"/>
                    <a:gd name="connsiteX2" fmla="*/ 75970 w 1032770"/>
                    <a:gd name="connsiteY2" fmla="*/ 2241 h 1345211"/>
                    <a:gd name="connsiteX3" fmla="*/ 473253 w 1032770"/>
                    <a:gd name="connsiteY3" fmla="*/ 472107 h 1345211"/>
                    <a:gd name="connsiteX4" fmla="*/ 998144 w 1032770"/>
                    <a:gd name="connsiteY4" fmla="*/ 13127 h 1345211"/>
                    <a:gd name="connsiteX5" fmla="*/ 1008115 w 1032770"/>
                    <a:gd name="connsiteY5" fmla="*/ 996444 h 1345211"/>
                    <a:gd name="connsiteX0" fmla="*/ 198090 w 1032770"/>
                    <a:gd name="connsiteY0" fmla="*/ 1345211 h 1384646"/>
                    <a:gd name="connsiteX1" fmla="*/ 9192 w 1032770"/>
                    <a:gd name="connsiteY1" fmla="*/ 341902 h 1384646"/>
                    <a:gd name="connsiteX2" fmla="*/ 75970 w 1032770"/>
                    <a:gd name="connsiteY2" fmla="*/ 2241 h 1384646"/>
                    <a:gd name="connsiteX3" fmla="*/ 473253 w 1032770"/>
                    <a:gd name="connsiteY3" fmla="*/ 472107 h 1384646"/>
                    <a:gd name="connsiteX4" fmla="*/ 998144 w 1032770"/>
                    <a:gd name="connsiteY4" fmla="*/ 13127 h 1384646"/>
                    <a:gd name="connsiteX5" fmla="*/ 1008115 w 1032770"/>
                    <a:gd name="connsiteY5" fmla="*/ 996444 h 1384646"/>
                    <a:gd name="connsiteX0" fmla="*/ 198090 w 1001275"/>
                    <a:gd name="connsiteY0" fmla="*/ 1358752 h 1452574"/>
                    <a:gd name="connsiteX1" fmla="*/ 9192 w 1001275"/>
                    <a:gd name="connsiteY1" fmla="*/ 355443 h 1452574"/>
                    <a:gd name="connsiteX2" fmla="*/ 75970 w 1001275"/>
                    <a:gd name="connsiteY2" fmla="*/ 15782 h 1452574"/>
                    <a:gd name="connsiteX3" fmla="*/ 473253 w 1001275"/>
                    <a:gd name="connsiteY3" fmla="*/ 485648 h 1452574"/>
                    <a:gd name="connsiteX4" fmla="*/ 998144 w 1001275"/>
                    <a:gd name="connsiteY4" fmla="*/ 26668 h 1452574"/>
                    <a:gd name="connsiteX5" fmla="*/ 714293 w 1001275"/>
                    <a:gd name="connsiteY5" fmla="*/ 1452574 h 1452574"/>
                    <a:gd name="connsiteX0" fmla="*/ 269754 w 1006162"/>
                    <a:gd name="connsiteY0" fmla="*/ 1564607 h 1599152"/>
                    <a:gd name="connsiteX1" fmla="*/ 14079 w 1006162"/>
                    <a:gd name="connsiteY1" fmla="*/ 355443 h 1599152"/>
                    <a:gd name="connsiteX2" fmla="*/ 80857 w 1006162"/>
                    <a:gd name="connsiteY2" fmla="*/ 15782 h 1599152"/>
                    <a:gd name="connsiteX3" fmla="*/ 478140 w 1006162"/>
                    <a:gd name="connsiteY3" fmla="*/ 485648 h 1599152"/>
                    <a:gd name="connsiteX4" fmla="*/ 1003031 w 1006162"/>
                    <a:gd name="connsiteY4" fmla="*/ 26668 h 1599152"/>
                    <a:gd name="connsiteX5" fmla="*/ 719180 w 1006162"/>
                    <a:gd name="connsiteY5" fmla="*/ 1452574 h 1599152"/>
                    <a:gd name="connsiteX0" fmla="*/ 398797 w 1015005"/>
                    <a:gd name="connsiteY0" fmla="*/ 1574900 h 1609232"/>
                    <a:gd name="connsiteX1" fmla="*/ 22922 w 1015005"/>
                    <a:gd name="connsiteY1" fmla="*/ 355443 h 1609232"/>
                    <a:gd name="connsiteX2" fmla="*/ 89700 w 1015005"/>
                    <a:gd name="connsiteY2" fmla="*/ 15782 h 1609232"/>
                    <a:gd name="connsiteX3" fmla="*/ 486983 w 1015005"/>
                    <a:gd name="connsiteY3" fmla="*/ 485648 h 1609232"/>
                    <a:gd name="connsiteX4" fmla="*/ 1011874 w 1015005"/>
                    <a:gd name="connsiteY4" fmla="*/ 26668 h 1609232"/>
                    <a:gd name="connsiteX5" fmla="*/ 728023 w 1015005"/>
                    <a:gd name="connsiteY5" fmla="*/ 1452574 h 1609232"/>
                    <a:gd name="connsiteX0" fmla="*/ 398798 w 1015006"/>
                    <a:gd name="connsiteY0" fmla="*/ 1574900 h 1632544"/>
                    <a:gd name="connsiteX1" fmla="*/ 22923 w 1015006"/>
                    <a:gd name="connsiteY1" fmla="*/ 355443 h 1632544"/>
                    <a:gd name="connsiteX2" fmla="*/ 89701 w 1015006"/>
                    <a:gd name="connsiteY2" fmla="*/ 15782 h 1632544"/>
                    <a:gd name="connsiteX3" fmla="*/ 486984 w 1015006"/>
                    <a:gd name="connsiteY3" fmla="*/ 485648 h 1632544"/>
                    <a:gd name="connsiteX4" fmla="*/ 1011875 w 1015006"/>
                    <a:gd name="connsiteY4" fmla="*/ 26668 h 1632544"/>
                    <a:gd name="connsiteX5" fmla="*/ 728024 w 1015006"/>
                    <a:gd name="connsiteY5" fmla="*/ 1452574 h 1632544"/>
                    <a:gd name="connsiteX0" fmla="*/ 398798 w 1011903"/>
                    <a:gd name="connsiteY0" fmla="*/ 1587663 h 1732949"/>
                    <a:gd name="connsiteX1" fmla="*/ 22923 w 1011903"/>
                    <a:gd name="connsiteY1" fmla="*/ 368206 h 1732949"/>
                    <a:gd name="connsiteX2" fmla="*/ 89701 w 1011903"/>
                    <a:gd name="connsiteY2" fmla="*/ 28545 h 1732949"/>
                    <a:gd name="connsiteX3" fmla="*/ 486984 w 1011903"/>
                    <a:gd name="connsiteY3" fmla="*/ 498411 h 1732949"/>
                    <a:gd name="connsiteX4" fmla="*/ 1011875 w 1011903"/>
                    <a:gd name="connsiteY4" fmla="*/ 39431 h 1732949"/>
                    <a:gd name="connsiteX5" fmla="*/ 514334 w 1011903"/>
                    <a:gd name="connsiteY5" fmla="*/ 1732949 h 1732949"/>
                    <a:gd name="connsiteX0" fmla="*/ 398798 w 1013329"/>
                    <a:gd name="connsiteY0" fmla="*/ 1585613 h 1689729"/>
                    <a:gd name="connsiteX1" fmla="*/ 22923 w 1013329"/>
                    <a:gd name="connsiteY1" fmla="*/ 366156 h 1689729"/>
                    <a:gd name="connsiteX2" fmla="*/ 89701 w 1013329"/>
                    <a:gd name="connsiteY2" fmla="*/ 26495 h 1689729"/>
                    <a:gd name="connsiteX3" fmla="*/ 486984 w 1013329"/>
                    <a:gd name="connsiteY3" fmla="*/ 496361 h 1689729"/>
                    <a:gd name="connsiteX4" fmla="*/ 1011875 w 1013329"/>
                    <a:gd name="connsiteY4" fmla="*/ 37381 h 1689729"/>
                    <a:gd name="connsiteX5" fmla="*/ 661246 w 1013329"/>
                    <a:gd name="connsiteY5" fmla="*/ 1689729 h 1689729"/>
                    <a:gd name="connsiteX0" fmla="*/ 398799 w 1013330"/>
                    <a:gd name="connsiteY0" fmla="*/ 1596864 h 1700980"/>
                    <a:gd name="connsiteX1" fmla="*/ 22924 w 1013330"/>
                    <a:gd name="connsiteY1" fmla="*/ 377407 h 1700980"/>
                    <a:gd name="connsiteX2" fmla="*/ 89702 w 1013330"/>
                    <a:gd name="connsiteY2" fmla="*/ 37746 h 1700980"/>
                    <a:gd name="connsiteX3" fmla="*/ 486986 w 1013330"/>
                    <a:gd name="connsiteY3" fmla="*/ 404685 h 1700980"/>
                    <a:gd name="connsiteX4" fmla="*/ 1011876 w 1013330"/>
                    <a:gd name="connsiteY4" fmla="*/ 48632 h 1700980"/>
                    <a:gd name="connsiteX5" fmla="*/ 661247 w 1013330"/>
                    <a:gd name="connsiteY5" fmla="*/ 1700980 h 17009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13330" h="1700980">
                      <a:moveTo>
                        <a:pt x="398799" y="1596864"/>
                      </a:moveTo>
                      <a:cubicBezTo>
                        <a:pt x="549522" y="1941748"/>
                        <a:pt x="74440" y="637260"/>
                        <a:pt x="22924" y="377407"/>
                      </a:cubicBezTo>
                      <a:cubicBezTo>
                        <a:pt x="-28592" y="117554"/>
                        <a:pt x="12358" y="33200"/>
                        <a:pt x="89702" y="37746"/>
                      </a:cubicBezTo>
                      <a:cubicBezTo>
                        <a:pt x="167046" y="42292"/>
                        <a:pt x="333290" y="402871"/>
                        <a:pt x="486986" y="404685"/>
                      </a:cubicBezTo>
                      <a:cubicBezTo>
                        <a:pt x="640682" y="406499"/>
                        <a:pt x="982833" y="-167417"/>
                        <a:pt x="1011876" y="48632"/>
                      </a:cubicBezTo>
                      <a:cubicBezTo>
                        <a:pt x="1040919" y="264681"/>
                        <a:pt x="624961" y="1626594"/>
                        <a:pt x="661247" y="1700980"/>
                      </a:cubicBezTo>
                    </a:path>
                  </a:pathLst>
                </a:custGeom>
                <a:solidFill>
                  <a:srgbClr val="FF0000"/>
                </a:solidFill>
                <a:ln>
                  <a:solidFill>
                    <a:srgbClr val="FF0000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zh-TW" altLang="en-US" sz="1400" dirty="0"/>
                </a:p>
              </p:txBody>
            </p:sp>
            <p:cxnSp>
              <p:nvCxnSpPr>
                <p:cNvPr id="70" name="直線接點 50"/>
                <p:cNvCxnSpPr/>
                <p:nvPr/>
              </p:nvCxnSpPr>
              <p:spPr bwMode="auto">
                <a:xfrm flipV="1">
                  <a:off x="4190007" y="4007787"/>
                  <a:ext cx="178213" cy="18414"/>
                </a:xfrm>
                <a:prstGeom prst="line">
                  <a:avLst/>
                </a:prstGeom>
                <a:ln w="76200">
                  <a:solidFill>
                    <a:srgbClr val="FF0000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9" name="圓柱 51"/>
              <p:cNvSpPr/>
              <p:nvPr/>
            </p:nvSpPr>
            <p:spPr bwMode="auto">
              <a:xfrm>
                <a:off x="1703050" y="4283217"/>
                <a:ext cx="1199174" cy="663374"/>
              </a:xfrm>
              <a:prstGeom prst="can">
                <a:avLst/>
              </a:prstGeom>
              <a:solidFill>
                <a:srgbClr val="000066"/>
              </a:solidFill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eaLnBrk="1" hangingPunct="1">
                  <a:defRPr/>
                </a:pPr>
                <a:endParaRPr lang="zh-TW" altLang="en-US" sz="14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8473" name="群組 52"/>
              <p:cNvGrpSpPr>
                <a:grpSpLocks/>
              </p:cNvGrpSpPr>
              <p:nvPr/>
            </p:nvGrpSpPr>
            <p:grpSpPr bwMode="auto">
              <a:xfrm>
                <a:off x="1889125" y="2609850"/>
                <a:ext cx="827088" cy="1800225"/>
                <a:chOff x="3871001" y="2276673"/>
                <a:chExt cx="825934" cy="1798971"/>
              </a:xfrm>
            </p:grpSpPr>
            <p:sp>
              <p:nvSpPr>
                <p:cNvPr id="67" name="手繪多邊形 53"/>
                <p:cNvSpPr/>
                <p:nvPr/>
              </p:nvSpPr>
              <p:spPr bwMode="auto">
                <a:xfrm>
                  <a:off x="3869918" y="2277782"/>
                  <a:ext cx="828034" cy="1797691"/>
                </a:xfrm>
                <a:custGeom>
                  <a:avLst/>
                  <a:gdLst>
                    <a:gd name="connsiteX0" fmla="*/ 0 w 903515"/>
                    <a:gd name="connsiteY0" fmla="*/ 468086 h 500748"/>
                    <a:gd name="connsiteX1" fmla="*/ 185058 w 903515"/>
                    <a:gd name="connsiteY1" fmla="*/ 0 h 500748"/>
                    <a:gd name="connsiteX2" fmla="*/ 185058 w 903515"/>
                    <a:gd name="connsiteY2" fmla="*/ 0 h 500748"/>
                    <a:gd name="connsiteX3" fmla="*/ 435429 w 903515"/>
                    <a:gd name="connsiteY3" fmla="*/ 500743 h 500748"/>
                    <a:gd name="connsiteX4" fmla="*/ 653143 w 903515"/>
                    <a:gd name="connsiteY4" fmla="*/ 10886 h 500748"/>
                    <a:gd name="connsiteX5" fmla="*/ 903515 w 903515"/>
                    <a:gd name="connsiteY5" fmla="*/ 489858 h 500748"/>
                    <a:gd name="connsiteX0" fmla="*/ 0 w 1090493"/>
                    <a:gd name="connsiteY0" fmla="*/ 1003310 h 1003310"/>
                    <a:gd name="connsiteX1" fmla="*/ 372036 w 1090493"/>
                    <a:gd name="connsiteY1" fmla="*/ 0 h 1003310"/>
                    <a:gd name="connsiteX2" fmla="*/ 372036 w 1090493"/>
                    <a:gd name="connsiteY2" fmla="*/ 0 h 1003310"/>
                    <a:gd name="connsiteX3" fmla="*/ 622407 w 1090493"/>
                    <a:gd name="connsiteY3" fmla="*/ 500743 h 1003310"/>
                    <a:gd name="connsiteX4" fmla="*/ 840121 w 1090493"/>
                    <a:gd name="connsiteY4" fmla="*/ 10886 h 1003310"/>
                    <a:gd name="connsiteX5" fmla="*/ 1090493 w 1090493"/>
                    <a:gd name="connsiteY5" fmla="*/ 489858 h 1003310"/>
                    <a:gd name="connsiteX0" fmla="*/ 0 w 1250759"/>
                    <a:gd name="connsiteY0" fmla="*/ 1003310 h 1076545"/>
                    <a:gd name="connsiteX1" fmla="*/ 372036 w 1250759"/>
                    <a:gd name="connsiteY1" fmla="*/ 0 h 1076545"/>
                    <a:gd name="connsiteX2" fmla="*/ 372036 w 1250759"/>
                    <a:gd name="connsiteY2" fmla="*/ 0 h 1076545"/>
                    <a:gd name="connsiteX3" fmla="*/ 622407 w 1250759"/>
                    <a:gd name="connsiteY3" fmla="*/ 500743 h 1076545"/>
                    <a:gd name="connsiteX4" fmla="*/ 840121 w 1250759"/>
                    <a:gd name="connsiteY4" fmla="*/ 10886 h 1076545"/>
                    <a:gd name="connsiteX5" fmla="*/ 1250759 w 1250759"/>
                    <a:gd name="connsiteY5" fmla="*/ 1076545 h 1076545"/>
                    <a:gd name="connsiteX0" fmla="*/ 0 w 1250759"/>
                    <a:gd name="connsiteY0" fmla="*/ 1007649 h 1080884"/>
                    <a:gd name="connsiteX1" fmla="*/ 372036 w 1250759"/>
                    <a:gd name="connsiteY1" fmla="*/ 4339 h 1080884"/>
                    <a:gd name="connsiteX2" fmla="*/ 372036 w 1250759"/>
                    <a:gd name="connsiteY2" fmla="*/ 4339 h 1080884"/>
                    <a:gd name="connsiteX3" fmla="*/ 635763 w 1250759"/>
                    <a:gd name="connsiteY3" fmla="*/ 422741 h 1080884"/>
                    <a:gd name="connsiteX4" fmla="*/ 840121 w 1250759"/>
                    <a:gd name="connsiteY4" fmla="*/ 15225 h 1080884"/>
                    <a:gd name="connsiteX5" fmla="*/ 1250759 w 1250759"/>
                    <a:gd name="connsiteY5" fmla="*/ 1080884 h 1080884"/>
                    <a:gd name="connsiteX0" fmla="*/ 0 w 1170625"/>
                    <a:gd name="connsiteY0" fmla="*/ 1003310 h 1003310"/>
                    <a:gd name="connsiteX1" fmla="*/ 372036 w 1170625"/>
                    <a:gd name="connsiteY1" fmla="*/ 0 h 1003310"/>
                    <a:gd name="connsiteX2" fmla="*/ 372036 w 1170625"/>
                    <a:gd name="connsiteY2" fmla="*/ 0 h 1003310"/>
                    <a:gd name="connsiteX3" fmla="*/ 635763 w 1170625"/>
                    <a:gd name="connsiteY3" fmla="*/ 418402 h 1003310"/>
                    <a:gd name="connsiteX4" fmla="*/ 840121 w 1170625"/>
                    <a:gd name="connsiteY4" fmla="*/ 10886 h 1003310"/>
                    <a:gd name="connsiteX5" fmla="*/ 1170625 w 1170625"/>
                    <a:gd name="connsiteY5" fmla="*/ 942739 h 1003310"/>
                    <a:gd name="connsiteX0" fmla="*/ 0 w 1090492"/>
                    <a:gd name="connsiteY0" fmla="*/ 879796 h 942739"/>
                    <a:gd name="connsiteX1" fmla="*/ 291903 w 1090492"/>
                    <a:gd name="connsiteY1" fmla="*/ 0 h 942739"/>
                    <a:gd name="connsiteX2" fmla="*/ 291903 w 1090492"/>
                    <a:gd name="connsiteY2" fmla="*/ 0 h 942739"/>
                    <a:gd name="connsiteX3" fmla="*/ 555630 w 1090492"/>
                    <a:gd name="connsiteY3" fmla="*/ 418402 h 942739"/>
                    <a:gd name="connsiteX4" fmla="*/ 759988 w 1090492"/>
                    <a:gd name="connsiteY4" fmla="*/ 10886 h 942739"/>
                    <a:gd name="connsiteX5" fmla="*/ 1090492 w 1090492"/>
                    <a:gd name="connsiteY5" fmla="*/ 942739 h 942739"/>
                    <a:gd name="connsiteX0" fmla="*/ 0 w 1115148"/>
                    <a:gd name="connsiteY0" fmla="*/ 929945 h 992888"/>
                    <a:gd name="connsiteX1" fmla="*/ 291903 w 1115148"/>
                    <a:gd name="connsiteY1" fmla="*/ 50149 h 992888"/>
                    <a:gd name="connsiteX2" fmla="*/ 291903 w 1115148"/>
                    <a:gd name="connsiteY2" fmla="*/ 50149 h 992888"/>
                    <a:gd name="connsiteX3" fmla="*/ 555630 w 1115148"/>
                    <a:gd name="connsiteY3" fmla="*/ 468551 h 992888"/>
                    <a:gd name="connsiteX4" fmla="*/ 1080521 w 1115148"/>
                    <a:gd name="connsiteY4" fmla="*/ 9571 h 992888"/>
                    <a:gd name="connsiteX5" fmla="*/ 1090492 w 1115148"/>
                    <a:gd name="connsiteY5" fmla="*/ 992888 h 992888"/>
                    <a:gd name="connsiteX0" fmla="*/ 0 w 1115147"/>
                    <a:gd name="connsiteY0" fmla="*/ 975352 h 1038295"/>
                    <a:gd name="connsiteX1" fmla="*/ 291903 w 1115147"/>
                    <a:gd name="connsiteY1" fmla="*/ 95556 h 1038295"/>
                    <a:gd name="connsiteX2" fmla="*/ 572370 w 1115147"/>
                    <a:gd name="connsiteY2" fmla="*/ 2921 h 1038295"/>
                    <a:gd name="connsiteX3" fmla="*/ 555630 w 1115147"/>
                    <a:gd name="connsiteY3" fmla="*/ 513958 h 1038295"/>
                    <a:gd name="connsiteX4" fmla="*/ 1080521 w 1115147"/>
                    <a:gd name="connsiteY4" fmla="*/ 54978 h 1038295"/>
                    <a:gd name="connsiteX5" fmla="*/ 1090492 w 1115147"/>
                    <a:gd name="connsiteY5" fmla="*/ 1038295 h 1038295"/>
                    <a:gd name="connsiteX0" fmla="*/ 0 w 1115147"/>
                    <a:gd name="connsiteY0" fmla="*/ 973804 h 1036747"/>
                    <a:gd name="connsiteX1" fmla="*/ 91569 w 1115147"/>
                    <a:gd name="connsiteY1" fmla="*/ 382205 h 1036747"/>
                    <a:gd name="connsiteX2" fmla="*/ 572370 w 1115147"/>
                    <a:gd name="connsiteY2" fmla="*/ 1373 h 1036747"/>
                    <a:gd name="connsiteX3" fmla="*/ 555630 w 1115147"/>
                    <a:gd name="connsiteY3" fmla="*/ 512410 h 1036747"/>
                    <a:gd name="connsiteX4" fmla="*/ 1080521 w 1115147"/>
                    <a:gd name="connsiteY4" fmla="*/ 53430 h 1036747"/>
                    <a:gd name="connsiteX5" fmla="*/ 1090492 w 1115147"/>
                    <a:gd name="connsiteY5" fmla="*/ 1036747 h 1036747"/>
                    <a:gd name="connsiteX0" fmla="*/ 0 w 1115147"/>
                    <a:gd name="connsiteY0" fmla="*/ 932842 h 995785"/>
                    <a:gd name="connsiteX1" fmla="*/ 91569 w 1115147"/>
                    <a:gd name="connsiteY1" fmla="*/ 341243 h 995785"/>
                    <a:gd name="connsiteX2" fmla="*/ 158347 w 1115147"/>
                    <a:gd name="connsiteY2" fmla="*/ 1582 h 995785"/>
                    <a:gd name="connsiteX3" fmla="*/ 555630 w 1115147"/>
                    <a:gd name="connsiteY3" fmla="*/ 471448 h 995785"/>
                    <a:gd name="connsiteX4" fmla="*/ 1080521 w 1115147"/>
                    <a:gd name="connsiteY4" fmla="*/ 12468 h 995785"/>
                    <a:gd name="connsiteX5" fmla="*/ 1090492 w 1115147"/>
                    <a:gd name="connsiteY5" fmla="*/ 995785 h 995785"/>
                    <a:gd name="connsiteX0" fmla="*/ 198090 w 1032770"/>
                    <a:gd name="connsiteY0" fmla="*/ 1345211 h 1345211"/>
                    <a:gd name="connsiteX1" fmla="*/ 9192 w 1032770"/>
                    <a:gd name="connsiteY1" fmla="*/ 341902 h 1345211"/>
                    <a:gd name="connsiteX2" fmla="*/ 75970 w 1032770"/>
                    <a:gd name="connsiteY2" fmla="*/ 2241 h 1345211"/>
                    <a:gd name="connsiteX3" fmla="*/ 473253 w 1032770"/>
                    <a:gd name="connsiteY3" fmla="*/ 472107 h 1345211"/>
                    <a:gd name="connsiteX4" fmla="*/ 998144 w 1032770"/>
                    <a:gd name="connsiteY4" fmla="*/ 13127 h 1345211"/>
                    <a:gd name="connsiteX5" fmla="*/ 1008115 w 1032770"/>
                    <a:gd name="connsiteY5" fmla="*/ 996444 h 1345211"/>
                    <a:gd name="connsiteX0" fmla="*/ 198090 w 1032770"/>
                    <a:gd name="connsiteY0" fmla="*/ 1345211 h 1384646"/>
                    <a:gd name="connsiteX1" fmla="*/ 9192 w 1032770"/>
                    <a:gd name="connsiteY1" fmla="*/ 341902 h 1384646"/>
                    <a:gd name="connsiteX2" fmla="*/ 75970 w 1032770"/>
                    <a:gd name="connsiteY2" fmla="*/ 2241 h 1384646"/>
                    <a:gd name="connsiteX3" fmla="*/ 473253 w 1032770"/>
                    <a:gd name="connsiteY3" fmla="*/ 472107 h 1384646"/>
                    <a:gd name="connsiteX4" fmla="*/ 998144 w 1032770"/>
                    <a:gd name="connsiteY4" fmla="*/ 13127 h 1384646"/>
                    <a:gd name="connsiteX5" fmla="*/ 1008115 w 1032770"/>
                    <a:gd name="connsiteY5" fmla="*/ 996444 h 1384646"/>
                    <a:gd name="connsiteX0" fmla="*/ 198090 w 1001275"/>
                    <a:gd name="connsiteY0" fmla="*/ 1358752 h 1452574"/>
                    <a:gd name="connsiteX1" fmla="*/ 9192 w 1001275"/>
                    <a:gd name="connsiteY1" fmla="*/ 355443 h 1452574"/>
                    <a:gd name="connsiteX2" fmla="*/ 75970 w 1001275"/>
                    <a:gd name="connsiteY2" fmla="*/ 15782 h 1452574"/>
                    <a:gd name="connsiteX3" fmla="*/ 473253 w 1001275"/>
                    <a:gd name="connsiteY3" fmla="*/ 485648 h 1452574"/>
                    <a:gd name="connsiteX4" fmla="*/ 998144 w 1001275"/>
                    <a:gd name="connsiteY4" fmla="*/ 26668 h 1452574"/>
                    <a:gd name="connsiteX5" fmla="*/ 714293 w 1001275"/>
                    <a:gd name="connsiteY5" fmla="*/ 1452574 h 1452574"/>
                    <a:gd name="connsiteX0" fmla="*/ 269754 w 1006162"/>
                    <a:gd name="connsiteY0" fmla="*/ 1564607 h 1599152"/>
                    <a:gd name="connsiteX1" fmla="*/ 14079 w 1006162"/>
                    <a:gd name="connsiteY1" fmla="*/ 355443 h 1599152"/>
                    <a:gd name="connsiteX2" fmla="*/ 80857 w 1006162"/>
                    <a:gd name="connsiteY2" fmla="*/ 15782 h 1599152"/>
                    <a:gd name="connsiteX3" fmla="*/ 478140 w 1006162"/>
                    <a:gd name="connsiteY3" fmla="*/ 485648 h 1599152"/>
                    <a:gd name="connsiteX4" fmla="*/ 1003031 w 1006162"/>
                    <a:gd name="connsiteY4" fmla="*/ 26668 h 1599152"/>
                    <a:gd name="connsiteX5" fmla="*/ 719180 w 1006162"/>
                    <a:gd name="connsiteY5" fmla="*/ 1452574 h 1599152"/>
                    <a:gd name="connsiteX0" fmla="*/ 398797 w 1015005"/>
                    <a:gd name="connsiteY0" fmla="*/ 1574900 h 1609232"/>
                    <a:gd name="connsiteX1" fmla="*/ 22922 w 1015005"/>
                    <a:gd name="connsiteY1" fmla="*/ 355443 h 1609232"/>
                    <a:gd name="connsiteX2" fmla="*/ 89700 w 1015005"/>
                    <a:gd name="connsiteY2" fmla="*/ 15782 h 1609232"/>
                    <a:gd name="connsiteX3" fmla="*/ 486983 w 1015005"/>
                    <a:gd name="connsiteY3" fmla="*/ 485648 h 1609232"/>
                    <a:gd name="connsiteX4" fmla="*/ 1011874 w 1015005"/>
                    <a:gd name="connsiteY4" fmla="*/ 26668 h 1609232"/>
                    <a:gd name="connsiteX5" fmla="*/ 728023 w 1015005"/>
                    <a:gd name="connsiteY5" fmla="*/ 1452574 h 1609232"/>
                    <a:gd name="connsiteX0" fmla="*/ 398798 w 1015006"/>
                    <a:gd name="connsiteY0" fmla="*/ 1574900 h 1632544"/>
                    <a:gd name="connsiteX1" fmla="*/ 22923 w 1015006"/>
                    <a:gd name="connsiteY1" fmla="*/ 355443 h 1632544"/>
                    <a:gd name="connsiteX2" fmla="*/ 89701 w 1015006"/>
                    <a:gd name="connsiteY2" fmla="*/ 15782 h 1632544"/>
                    <a:gd name="connsiteX3" fmla="*/ 486984 w 1015006"/>
                    <a:gd name="connsiteY3" fmla="*/ 485648 h 1632544"/>
                    <a:gd name="connsiteX4" fmla="*/ 1011875 w 1015006"/>
                    <a:gd name="connsiteY4" fmla="*/ 26668 h 1632544"/>
                    <a:gd name="connsiteX5" fmla="*/ 728024 w 1015006"/>
                    <a:gd name="connsiteY5" fmla="*/ 1452574 h 1632544"/>
                    <a:gd name="connsiteX0" fmla="*/ 398798 w 1011903"/>
                    <a:gd name="connsiteY0" fmla="*/ 1587663 h 1732949"/>
                    <a:gd name="connsiteX1" fmla="*/ 22923 w 1011903"/>
                    <a:gd name="connsiteY1" fmla="*/ 368206 h 1732949"/>
                    <a:gd name="connsiteX2" fmla="*/ 89701 w 1011903"/>
                    <a:gd name="connsiteY2" fmla="*/ 28545 h 1732949"/>
                    <a:gd name="connsiteX3" fmla="*/ 486984 w 1011903"/>
                    <a:gd name="connsiteY3" fmla="*/ 498411 h 1732949"/>
                    <a:gd name="connsiteX4" fmla="*/ 1011875 w 1011903"/>
                    <a:gd name="connsiteY4" fmla="*/ 39431 h 1732949"/>
                    <a:gd name="connsiteX5" fmla="*/ 514334 w 1011903"/>
                    <a:gd name="connsiteY5" fmla="*/ 1732949 h 1732949"/>
                    <a:gd name="connsiteX0" fmla="*/ 398798 w 1013329"/>
                    <a:gd name="connsiteY0" fmla="*/ 1585613 h 1689729"/>
                    <a:gd name="connsiteX1" fmla="*/ 22923 w 1013329"/>
                    <a:gd name="connsiteY1" fmla="*/ 366156 h 1689729"/>
                    <a:gd name="connsiteX2" fmla="*/ 89701 w 1013329"/>
                    <a:gd name="connsiteY2" fmla="*/ 26495 h 1689729"/>
                    <a:gd name="connsiteX3" fmla="*/ 486984 w 1013329"/>
                    <a:gd name="connsiteY3" fmla="*/ 496361 h 1689729"/>
                    <a:gd name="connsiteX4" fmla="*/ 1011875 w 1013329"/>
                    <a:gd name="connsiteY4" fmla="*/ 37381 h 1689729"/>
                    <a:gd name="connsiteX5" fmla="*/ 661246 w 1013329"/>
                    <a:gd name="connsiteY5" fmla="*/ 1689729 h 1689729"/>
                    <a:gd name="connsiteX0" fmla="*/ 398799 w 1013330"/>
                    <a:gd name="connsiteY0" fmla="*/ 1596864 h 1700980"/>
                    <a:gd name="connsiteX1" fmla="*/ 22924 w 1013330"/>
                    <a:gd name="connsiteY1" fmla="*/ 377407 h 1700980"/>
                    <a:gd name="connsiteX2" fmla="*/ 89702 w 1013330"/>
                    <a:gd name="connsiteY2" fmla="*/ 37746 h 1700980"/>
                    <a:gd name="connsiteX3" fmla="*/ 486986 w 1013330"/>
                    <a:gd name="connsiteY3" fmla="*/ 404685 h 1700980"/>
                    <a:gd name="connsiteX4" fmla="*/ 1011876 w 1013330"/>
                    <a:gd name="connsiteY4" fmla="*/ 48632 h 1700980"/>
                    <a:gd name="connsiteX5" fmla="*/ 661247 w 1013330"/>
                    <a:gd name="connsiteY5" fmla="*/ 1700980 h 17009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13330" h="1700980">
                      <a:moveTo>
                        <a:pt x="398799" y="1596864"/>
                      </a:moveTo>
                      <a:cubicBezTo>
                        <a:pt x="549522" y="1941748"/>
                        <a:pt x="74440" y="637260"/>
                        <a:pt x="22924" y="377407"/>
                      </a:cubicBezTo>
                      <a:cubicBezTo>
                        <a:pt x="-28592" y="117554"/>
                        <a:pt x="12358" y="33200"/>
                        <a:pt x="89702" y="37746"/>
                      </a:cubicBezTo>
                      <a:cubicBezTo>
                        <a:pt x="167046" y="42292"/>
                        <a:pt x="333290" y="402871"/>
                        <a:pt x="486986" y="404685"/>
                      </a:cubicBezTo>
                      <a:cubicBezTo>
                        <a:pt x="640682" y="406499"/>
                        <a:pt x="982833" y="-167417"/>
                        <a:pt x="1011876" y="48632"/>
                      </a:cubicBezTo>
                      <a:cubicBezTo>
                        <a:pt x="1040919" y="264681"/>
                        <a:pt x="624961" y="1626594"/>
                        <a:pt x="661247" y="1700980"/>
                      </a:cubicBezTo>
                    </a:path>
                  </a:pathLst>
                </a:custGeom>
                <a:solidFill>
                  <a:srgbClr val="FF0000"/>
                </a:solidFill>
                <a:ln>
                  <a:solidFill>
                    <a:srgbClr val="FF0000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zh-TW" altLang="en-US" sz="1400" dirty="0"/>
                </a:p>
              </p:txBody>
            </p:sp>
            <p:cxnSp>
              <p:nvCxnSpPr>
                <p:cNvPr id="68" name="直線接點 54"/>
                <p:cNvCxnSpPr/>
                <p:nvPr/>
              </p:nvCxnSpPr>
              <p:spPr bwMode="auto">
                <a:xfrm flipV="1">
                  <a:off x="4189395" y="4008721"/>
                  <a:ext cx="180386" cy="18414"/>
                </a:xfrm>
                <a:prstGeom prst="line">
                  <a:avLst/>
                </a:prstGeom>
                <a:ln w="76200">
                  <a:solidFill>
                    <a:srgbClr val="FF0000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1" name="圓柱 55"/>
              <p:cNvSpPr/>
              <p:nvPr/>
            </p:nvSpPr>
            <p:spPr bwMode="auto">
              <a:xfrm>
                <a:off x="1522413" y="4492826"/>
                <a:ext cx="1199172" cy="663374"/>
              </a:xfrm>
              <a:prstGeom prst="can">
                <a:avLst/>
              </a:prstGeom>
              <a:solidFill>
                <a:srgbClr val="000066"/>
              </a:solidFill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eaLnBrk="1" hangingPunct="1">
                  <a:defRPr/>
                </a:pPr>
                <a:endParaRPr lang="zh-TW" altLang="en-US" sz="14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8475" name="群組 56"/>
              <p:cNvGrpSpPr>
                <a:grpSpLocks/>
              </p:cNvGrpSpPr>
              <p:nvPr/>
            </p:nvGrpSpPr>
            <p:grpSpPr bwMode="auto">
              <a:xfrm>
                <a:off x="1709738" y="2819400"/>
                <a:ext cx="825500" cy="1800225"/>
                <a:chOff x="3871001" y="2276673"/>
                <a:chExt cx="825934" cy="1798971"/>
              </a:xfrm>
            </p:grpSpPr>
            <p:sp>
              <p:nvSpPr>
                <p:cNvPr id="65" name="手繪多邊形 57"/>
                <p:cNvSpPr/>
                <p:nvPr/>
              </p:nvSpPr>
              <p:spPr bwMode="auto">
                <a:xfrm>
                  <a:off x="3870843" y="2275539"/>
                  <a:ext cx="825273" cy="1799992"/>
                </a:xfrm>
                <a:custGeom>
                  <a:avLst/>
                  <a:gdLst>
                    <a:gd name="connsiteX0" fmla="*/ 0 w 903515"/>
                    <a:gd name="connsiteY0" fmla="*/ 468086 h 500748"/>
                    <a:gd name="connsiteX1" fmla="*/ 185058 w 903515"/>
                    <a:gd name="connsiteY1" fmla="*/ 0 h 500748"/>
                    <a:gd name="connsiteX2" fmla="*/ 185058 w 903515"/>
                    <a:gd name="connsiteY2" fmla="*/ 0 h 500748"/>
                    <a:gd name="connsiteX3" fmla="*/ 435429 w 903515"/>
                    <a:gd name="connsiteY3" fmla="*/ 500743 h 500748"/>
                    <a:gd name="connsiteX4" fmla="*/ 653143 w 903515"/>
                    <a:gd name="connsiteY4" fmla="*/ 10886 h 500748"/>
                    <a:gd name="connsiteX5" fmla="*/ 903515 w 903515"/>
                    <a:gd name="connsiteY5" fmla="*/ 489858 h 500748"/>
                    <a:gd name="connsiteX0" fmla="*/ 0 w 1090493"/>
                    <a:gd name="connsiteY0" fmla="*/ 1003310 h 1003310"/>
                    <a:gd name="connsiteX1" fmla="*/ 372036 w 1090493"/>
                    <a:gd name="connsiteY1" fmla="*/ 0 h 1003310"/>
                    <a:gd name="connsiteX2" fmla="*/ 372036 w 1090493"/>
                    <a:gd name="connsiteY2" fmla="*/ 0 h 1003310"/>
                    <a:gd name="connsiteX3" fmla="*/ 622407 w 1090493"/>
                    <a:gd name="connsiteY3" fmla="*/ 500743 h 1003310"/>
                    <a:gd name="connsiteX4" fmla="*/ 840121 w 1090493"/>
                    <a:gd name="connsiteY4" fmla="*/ 10886 h 1003310"/>
                    <a:gd name="connsiteX5" fmla="*/ 1090493 w 1090493"/>
                    <a:gd name="connsiteY5" fmla="*/ 489858 h 1003310"/>
                    <a:gd name="connsiteX0" fmla="*/ 0 w 1250759"/>
                    <a:gd name="connsiteY0" fmla="*/ 1003310 h 1076545"/>
                    <a:gd name="connsiteX1" fmla="*/ 372036 w 1250759"/>
                    <a:gd name="connsiteY1" fmla="*/ 0 h 1076545"/>
                    <a:gd name="connsiteX2" fmla="*/ 372036 w 1250759"/>
                    <a:gd name="connsiteY2" fmla="*/ 0 h 1076545"/>
                    <a:gd name="connsiteX3" fmla="*/ 622407 w 1250759"/>
                    <a:gd name="connsiteY3" fmla="*/ 500743 h 1076545"/>
                    <a:gd name="connsiteX4" fmla="*/ 840121 w 1250759"/>
                    <a:gd name="connsiteY4" fmla="*/ 10886 h 1076545"/>
                    <a:gd name="connsiteX5" fmla="*/ 1250759 w 1250759"/>
                    <a:gd name="connsiteY5" fmla="*/ 1076545 h 1076545"/>
                    <a:gd name="connsiteX0" fmla="*/ 0 w 1250759"/>
                    <a:gd name="connsiteY0" fmla="*/ 1007649 h 1080884"/>
                    <a:gd name="connsiteX1" fmla="*/ 372036 w 1250759"/>
                    <a:gd name="connsiteY1" fmla="*/ 4339 h 1080884"/>
                    <a:gd name="connsiteX2" fmla="*/ 372036 w 1250759"/>
                    <a:gd name="connsiteY2" fmla="*/ 4339 h 1080884"/>
                    <a:gd name="connsiteX3" fmla="*/ 635763 w 1250759"/>
                    <a:gd name="connsiteY3" fmla="*/ 422741 h 1080884"/>
                    <a:gd name="connsiteX4" fmla="*/ 840121 w 1250759"/>
                    <a:gd name="connsiteY4" fmla="*/ 15225 h 1080884"/>
                    <a:gd name="connsiteX5" fmla="*/ 1250759 w 1250759"/>
                    <a:gd name="connsiteY5" fmla="*/ 1080884 h 1080884"/>
                    <a:gd name="connsiteX0" fmla="*/ 0 w 1170625"/>
                    <a:gd name="connsiteY0" fmla="*/ 1003310 h 1003310"/>
                    <a:gd name="connsiteX1" fmla="*/ 372036 w 1170625"/>
                    <a:gd name="connsiteY1" fmla="*/ 0 h 1003310"/>
                    <a:gd name="connsiteX2" fmla="*/ 372036 w 1170625"/>
                    <a:gd name="connsiteY2" fmla="*/ 0 h 1003310"/>
                    <a:gd name="connsiteX3" fmla="*/ 635763 w 1170625"/>
                    <a:gd name="connsiteY3" fmla="*/ 418402 h 1003310"/>
                    <a:gd name="connsiteX4" fmla="*/ 840121 w 1170625"/>
                    <a:gd name="connsiteY4" fmla="*/ 10886 h 1003310"/>
                    <a:gd name="connsiteX5" fmla="*/ 1170625 w 1170625"/>
                    <a:gd name="connsiteY5" fmla="*/ 942739 h 1003310"/>
                    <a:gd name="connsiteX0" fmla="*/ 0 w 1090492"/>
                    <a:gd name="connsiteY0" fmla="*/ 879796 h 942739"/>
                    <a:gd name="connsiteX1" fmla="*/ 291903 w 1090492"/>
                    <a:gd name="connsiteY1" fmla="*/ 0 h 942739"/>
                    <a:gd name="connsiteX2" fmla="*/ 291903 w 1090492"/>
                    <a:gd name="connsiteY2" fmla="*/ 0 h 942739"/>
                    <a:gd name="connsiteX3" fmla="*/ 555630 w 1090492"/>
                    <a:gd name="connsiteY3" fmla="*/ 418402 h 942739"/>
                    <a:gd name="connsiteX4" fmla="*/ 759988 w 1090492"/>
                    <a:gd name="connsiteY4" fmla="*/ 10886 h 942739"/>
                    <a:gd name="connsiteX5" fmla="*/ 1090492 w 1090492"/>
                    <a:gd name="connsiteY5" fmla="*/ 942739 h 942739"/>
                    <a:gd name="connsiteX0" fmla="*/ 0 w 1115148"/>
                    <a:gd name="connsiteY0" fmla="*/ 929945 h 992888"/>
                    <a:gd name="connsiteX1" fmla="*/ 291903 w 1115148"/>
                    <a:gd name="connsiteY1" fmla="*/ 50149 h 992888"/>
                    <a:gd name="connsiteX2" fmla="*/ 291903 w 1115148"/>
                    <a:gd name="connsiteY2" fmla="*/ 50149 h 992888"/>
                    <a:gd name="connsiteX3" fmla="*/ 555630 w 1115148"/>
                    <a:gd name="connsiteY3" fmla="*/ 468551 h 992888"/>
                    <a:gd name="connsiteX4" fmla="*/ 1080521 w 1115148"/>
                    <a:gd name="connsiteY4" fmla="*/ 9571 h 992888"/>
                    <a:gd name="connsiteX5" fmla="*/ 1090492 w 1115148"/>
                    <a:gd name="connsiteY5" fmla="*/ 992888 h 992888"/>
                    <a:gd name="connsiteX0" fmla="*/ 0 w 1115147"/>
                    <a:gd name="connsiteY0" fmla="*/ 975352 h 1038295"/>
                    <a:gd name="connsiteX1" fmla="*/ 291903 w 1115147"/>
                    <a:gd name="connsiteY1" fmla="*/ 95556 h 1038295"/>
                    <a:gd name="connsiteX2" fmla="*/ 572370 w 1115147"/>
                    <a:gd name="connsiteY2" fmla="*/ 2921 h 1038295"/>
                    <a:gd name="connsiteX3" fmla="*/ 555630 w 1115147"/>
                    <a:gd name="connsiteY3" fmla="*/ 513958 h 1038295"/>
                    <a:gd name="connsiteX4" fmla="*/ 1080521 w 1115147"/>
                    <a:gd name="connsiteY4" fmla="*/ 54978 h 1038295"/>
                    <a:gd name="connsiteX5" fmla="*/ 1090492 w 1115147"/>
                    <a:gd name="connsiteY5" fmla="*/ 1038295 h 1038295"/>
                    <a:gd name="connsiteX0" fmla="*/ 0 w 1115147"/>
                    <a:gd name="connsiteY0" fmla="*/ 973804 h 1036747"/>
                    <a:gd name="connsiteX1" fmla="*/ 91569 w 1115147"/>
                    <a:gd name="connsiteY1" fmla="*/ 382205 h 1036747"/>
                    <a:gd name="connsiteX2" fmla="*/ 572370 w 1115147"/>
                    <a:gd name="connsiteY2" fmla="*/ 1373 h 1036747"/>
                    <a:gd name="connsiteX3" fmla="*/ 555630 w 1115147"/>
                    <a:gd name="connsiteY3" fmla="*/ 512410 h 1036747"/>
                    <a:gd name="connsiteX4" fmla="*/ 1080521 w 1115147"/>
                    <a:gd name="connsiteY4" fmla="*/ 53430 h 1036747"/>
                    <a:gd name="connsiteX5" fmla="*/ 1090492 w 1115147"/>
                    <a:gd name="connsiteY5" fmla="*/ 1036747 h 1036747"/>
                    <a:gd name="connsiteX0" fmla="*/ 0 w 1115147"/>
                    <a:gd name="connsiteY0" fmla="*/ 932842 h 995785"/>
                    <a:gd name="connsiteX1" fmla="*/ 91569 w 1115147"/>
                    <a:gd name="connsiteY1" fmla="*/ 341243 h 995785"/>
                    <a:gd name="connsiteX2" fmla="*/ 158347 w 1115147"/>
                    <a:gd name="connsiteY2" fmla="*/ 1582 h 995785"/>
                    <a:gd name="connsiteX3" fmla="*/ 555630 w 1115147"/>
                    <a:gd name="connsiteY3" fmla="*/ 471448 h 995785"/>
                    <a:gd name="connsiteX4" fmla="*/ 1080521 w 1115147"/>
                    <a:gd name="connsiteY4" fmla="*/ 12468 h 995785"/>
                    <a:gd name="connsiteX5" fmla="*/ 1090492 w 1115147"/>
                    <a:gd name="connsiteY5" fmla="*/ 995785 h 995785"/>
                    <a:gd name="connsiteX0" fmla="*/ 198090 w 1032770"/>
                    <a:gd name="connsiteY0" fmla="*/ 1345211 h 1345211"/>
                    <a:gd name="connsiteX1" fmla="*/ 9192 w 1032770"/>
                    <a:gd name="connsiteY1" fmla="*/ 341902 h 1345211"/>
                    <a:gd name="connsiteX2" fmla="*/ 75970 w 1032770"/>
                    <a:gd name="connsiteY2" fmla="*/ 2241 h 1345211"/>
                    <a:gd name="connsiteX3" fmla="*/ 473253 w 1032770"/>
                    <a:gd name="connsiteY3" fmla="*/ 472107 h 1345211"/>
                    <a:gd name="connsiteX4" fmla="*/ 998144 w 1032770"/>
                    <a:gd name="connsiteY4" fmla="*/ 13127 h 1345211"/>
                    <a:gd name="connsiteX5" fmla="*/ 1008115 w 1032770"/>
                    <a:gd name="connsiteY5" fmla="*/ 996444 h 1345211"/>
                    <a:gd name="connsiteX0" fmla="*/ 198090 w 1032770"/>
                    <a:gd name="connsiteY0" fmla="*/ 1345211 h 1384646"/>
                    <a:gd name="connsiteX1" fmla="*/ 9192 w 1032770"/>
                    <a:gd name="connsiteY1" fmla="*/ 341902 h 1384646"/>
                    <a:gd name="connsiteX2" fmla="*/ 75970 w 1032770"/>
                    <a:gd name="connsiteY2" fmla="*/ 2241 h 1384646"/>
                    <a:gd name="connsiteX3" fmla="*/ 473253 w 1032770"/>
                    <a:gd name="connsiteY3" fmla="*/ 472107 h 1384646"/>
                    <a:gd name="connsiteX4" fmla="*/ 998144 w 1032770"/>
                    <a:gd name="connsiteY4" fmla="*/ 13127 h 1384646"/>
                    <a:gd name="connsiteX5" fmla="*/ 1008115 w 1032770"/>
                    <a:gd name="connsiteY5" fmla="*/ 996444 h 1384646"/>
                    <a:gd name="connsiteX0" fmla="*/ 198090 w 1001275"/>
                    <a:gd name="connsiteY0" fmla="*/ 1358752 h 1452574"/>
                    <a:gd name="connsiteX1" fmla="*/ 9192 w 1001275"/>
                    <a:gd name="connsiteY1" fmla="*/ 355443 h 1452574"/>
                    <a:gd name="connsiteX2" fmla="*/ 75970 w 1001275"/>
                    <a:gd name="connsiteY2" fmla="*/ 15782 h 1452574"/>
                    <a:gd name="connsiteX3" fmla="*/ 473253 w 1001275"/>
                    <a:gd name="connsiteY3" fmla="*/ 485648 h 1452574"/>
                    <a:gd name="connsiteX4" fmla="*/ 998144 w 1001275"/>
                    <a:gd name="connsiteY4" fmla="*/ 26668 h 1452574"/>
                    <a:gd name="connsiteX5" fmla="*/ 714293 w 1001275"/>
                    <a:gd name="connsiteY5" fmla="*/ 1452574 h 1452574"/>
                    <a:gd name="connsiteX0" fmla="*/ 269754 w 1006162"/>
                    <a:gd name="connsiteY0" fmla="*/ 1564607 h 1599152"/>
                    <a:gd name="connsiteX1" fmla="*/ 14079 w 1006162"/>
                    <a:gd name="connsiteY1" fmla="*/ 355443 h 1599152"/>
                    <a:gd name="connsiteX2" fmla="*/ 80857 w 1006162"/>
                    <a:gd name="connsiteY2" fmla="*/ 15782 h 1599152"/>
                    <a:gd name="connsiteX3" fmla="*/ 478140 w 1006162"/>
                    <a:gd name="connsiteY3" fmla="*/ 485648 h 1599152"/>
                    <a:gd name="connsiteX4" fmla="*/ 1003031 w 1006162"/>
                    <a:gd name="connsiteY4" fmla="*/ 26668 h 1599152"/>
                    <a:gd name="connsiteX5" fmla="*/ 719180 w 1006162"/>
                    <a:gd name="connsiteY5" fmla="*/ 1452574 h 1599152"/>
                    <a:gd name="connsiteX0" fmla="*/ 398797 w 1015005"/>
                    <a:gd name="connsiteY0" fmla="*/ 1574900 h 1609232"/>
                    <a:gd name="connsiteX1" fmla="*/ 22922 w 1015005"/>
                    <a:gd name="connsiteY1" fmla="*/ 355443 h 1609232"/>
                    <a:gd name="connsiteX2" fmla="*/ 89700 w 1015005"/>
                    <a:gd name="connsiteY2" fmla="*/ 15782 h 1609232"/>
                    <a:gd name="connsiteX3" fmla="*/ 486983 w 1015005"/>
                    <a:gd name="connsiteY3" fmla="*/ 485648 h 1609232"/>
                    <a:gd name="connsiteX4" fmla="*/ 1011874 w 1015005"/>
                    <a:gd name="connsiteY4" fmla="*/ 26668 h 1609232"/>
                    <a:gd name="connsiteX5" fmla="*/ 728023 w 1015005"/>
                    <a:gd name="connsiteY5" fmla="*/ 1452574 h 1609232"/>
                    <a:gd name="connsiteX0" fmla="*/ 398798 w 1015006"/>
                    <a:gd name="connsiteY0" fmla="*/ 1574900 h 1632544"/>
                    <a:gd name="connsiteX1" fmla="*/ 22923 w 1015006"/>
                    <a:gd name="connsiteY1" fmla="*/ 355443 h 1632544"/>
                    <a:gd name="connsiteX2" fmla="*/ 89701 w 1015006"/>
                    <a:gd name="connsiteY2" fmla="*/ 15782 h 1632544"/>
                    <a:gd name="connsiteX3" fmla="*/ 486984 w 1015006"/>
                    <a:gd name="connsiteY3" fmla="*/ 485648 h 1632544"/>
                    <a:gd name="connsiteX4" fmla="*/ 1011875 w 1015006"/>
                    <a:gd name="connsiteY4" fmla="*/ 26668 h 1632544"/>
                    <a:gd name="connsiteX5" fmla="*/ 728024 w 1015006"/>
                    <a:gd name="connsiteY5" fmla="*/ 1452574 h 1632544"/>
                    <a:gd name="connsiteX0" fmla="*/ 398798 w 1011903"/>
                    <a:gd name="connsiteY0" fmla="*/ 1587663 h 1732949"/>
                    <a:gd name="connsiteX1" fmla="*/ 22923 w 1011903"/>
                    <a:gd name="connsiteY1" fmla="*/ 368206 h 1732949"/>
                    <a:gd name="connsiteX2" fmla="*/ 89701 w 1011903"/>
                    <a:gd name="connsiteY2" fmla="*/ 28545 h 1732949"/>
                    <a:gd name="connsiteX3" fmla="*/ 486984 w 1011903"/>
                    <a:gd name="connsiteY3" fmla="*/ 498411 h 1732949"/>
                    <a:gd name="connsiteX4" fmla="*/ 1011875 w 1011903"/>
                    <a:gd name="connsiteY4" fmla="*/ 39431 h 1732949"/>
                    <a:gd name="connsiteX5" fmla="*/ 514334 w 1011903"/>
                    <a:gd name="connsiteY5" fmla="*/ 1732949 h 1732949"/>
                    <a:gd name="connsiteX0" fmla="*/ 398798 w 1013329"/>
                    <a:gd name="connsiteY0" fmla="*/ 1585613 h 1689729"/>
                    <a:gd name="connsiteX1" fmla="*/ 22923 w 1013329"/>
                    <a:gd name="connsiteY1" fmla="*/ 366156 h 1689729"/>
                    <a:gd name="connsiteX2" fmla="*/ 89701 w 1013329"/>
                    <a:gd name="connsiteY2" fmla="*/ 26495 h 1689729"/>
                    <a:gd name="connsiteX3" fmla="*/ 486984 w 1013329"/>
                    <a:gd name="connsiteY3" fmla="*/ 496361 h 1689729"/>
                    <a:gd name="connsiteX4" fmla="*/ 1011875 w 1013329"/>
                    <a:gd name="connsiteY4" fmla="*/ 37381 h 1689729"/>
                    <a:gd name="connsiteX5" fmla="*/ 661246 w 1013329"/>
                    <a:gd name="connsiteY5" fmla="*/ 1689729 h 1689729"/>
                    <a:gd name="connsiteX0" fmla="*/ 398799 w 1013330"/>
                    <a:gd name="connsiteY0" fmla="*/ 1596864 h 1700980"/>
                    <a:gd name="connsiteX1" fmla="*/ 22924 w 1013330"/>
                    <a:gd name="connsiteY1" fmla="*/ 377407 h 1700980"/>
                    <a:gd name="connsiteX2" fmla="*/ 89702 w 1013330"/>
                    <a:gd name="connsiteY2" fmla="*/ 37746 h 1700980"/>
                    <a:gd name="connsiteX3" fmla="*/ 486986 w 1013330"/>
                    <a:gd name="connsiteY3" fmla="*/ 404685 h 1700980"/>
                    <a:gd name="connsiteX4" fmla="*/ 1011876 w 1013330"/>
                    <a:gd name="connsiteY4" fmla="*/ 48632 h 1700980"/>
                    <a:gd name="connsiteX5" fmla="*/ 661247 w 1013330"/>
                    <a:gd name="connsiteY5" fmla="*/ 1700980 h 17009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13330" h="1700980">
                      <a:moveTo>
                        <a:pt x="398799" y="1596864"/>
                      </a:moveTo>
                      <a:cubicBezTo>
                        <a:pt x="549522" y="1941748"/>
                        <a:pt x="74440" y="637260"/>
                        <a:pt x="22924" y="377407"/>
                      </a:cubicBezTo>
                      <a:cubicBezTo>
                        <a:pt x="-28592" y="117554"/>
                        <a:pt x="12358" y="33200"/>
                        <a:pt x="89702" y="37746"/>
                      </a:cubicBezTo>
                      <a:cubicBezTo>
                        <a:pt x="167046" y="42292"/>
                        <a:pt x="333290" y="402871"/>
                        <a:pt x="486986" y="404685"/>
                      </a:cubicBezTo>
                      <a:cubicBezTo>
                        <a:pt x="640682" y="406499"/>
                        <a:pt x="982833" y="-167417"/>
                        <a:pt x="1011876" y="48632"/>
                      </a:cubicBezTo>
                      <a:cubicBezTo>
                        <a:pt x="1040919" y="264681"/>
                        <a:pt x="624961" y="1626594"/>
                        <a:pt x="661247" y="1700980"/>
                      </a:cubicBezTo>
                    </a:path>
                  </a:pathLst>
                </a:custGeom>
                <a:solidFill>
                  <a:srgbClr val="FF0000"/>
                </a:solidFill>
                <a:ln>
                  <a:solidFill>
                    <a:srgbClr val="FF0000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zh-TW" altLang="en-US" sz="1400" dirty="0"/>
                </a:p>
              </p:txBody>
            </p:sp>
            <p:cxnSp>
              <p:nvCxnSpPr>
                <p:cNvPr id="66" name="直線接點 58"/>
                <p:cNvCxnSpPr/>
                <p:nvPr/>
              </p:nvCxnSpPr>
              <p:spPr bwMode="auto">
                <a:xfrm flipV="1">
                  <a:off x="4188759" y="4008780"/>
                  <a:ext cx="178555" cy="18414"/>
                </a:xfrm>
                <a:prstGeom prst="line">
                  <a:avLst/>
                </a:prstGeom>
                <a:ln w="76200">
                  <a:solidFill>
                    <a:srgbClr val="FF0000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3" name="圓柱 59"/>
              <p:cNvSpPr/>
              <p:nvPr/>
            </p:nvSpPr>
            <p:spPr bwMode="auto">
              <a:xfrm>
                <a:off x="2717232" y="4458274"/>
                <a:ext cx="1196997" cy="665679"/>
              </a:xfrm>
              <a:prstGeom prst="can">
                <a:avLst/>
              </a:prstGeom>
              <a:solidFill>
                <a:srgbClr val="000066"/>
              </a:solidFill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eaLnBrk="1" hangingPunct="1">
                  <a:defRPr/>
                </a:pPr>
                <a:endParaRPr lang="zh-TW" altLang="en-US" sz="14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8477" name="群組 60"/>
              <p:cNvGrpSpPr>
                <a:grpSpLocks/>
              </p:cNvGrpSpPr>
              <p:nvPr/>
            </p:nvGrpSpPr>
            <p:grpSpPr bwMode="auto">
              <a:xfrm>
                <a:off x="2901950" y="2787650"/>
                <a:ext cx="825500" cy="1798638"/>
                <a:chOff x="3871001" y="2276673"/>
                <a:chExt cx="825934" cy="1798971"/>
              </a:xfrm>
            </p:grpSpPr>
            <p:sp>
              <p:nvSpPr>
                <p:cNvPr id="63" name="手繪多邊形 61"/>
                <p:cNvSpPr/>
                <p:nvPr/>
              </p:nvSpPr>
              <p:spPr bwMode="auto">
                <a:xfrm>
                  <a:off x="3871275" y="2277345"/>
                  <a:ext cx="825273" cy="1799274"/>
                </a:xfrm>
                <a:custGeom>
                  <a:avLst/>
                  <a:gdLst>
                    <a:gd name="connsiteX0" fmla="*/ 0 w 903515"/>
                    <a:gd name="connsiteY0" fmla="*/ 468086 h 500748"/>
                    <a:gd name="connsiteX1" fmla="*/ 185058 w 903515"/>
                    <a:gd name="connsiteY1" fmla="*/ 0 h 500748"/>
                    <a:gd name="connsiteX2" fmla="*/ 185058 w 903515"/>
                    <a:gd name="connsiteY2" fmla="*/ 0 h 500748"/>
                    <a:gd name="connsiteX3" fmla="*/ 435429 w 903515"/>
                    <a:gd name="connsiteY3" fmla="*/ 500743 h 500748"/>
                    <a:gd name="connsiteX4" fmla="*/ 653143 w 903515"/>
                    <a:gd name="connsiteY4" fmla="*/ 10886 h 500748"/>
                    <a:gd name="connsiteX5" fmla="*/ 903515 w 903515"/>
                    <a:gd name="connsiteY5" fmla="*/ 489858 h 500748"/>
                    <a:gd name="connsiteX0" fmla="*/ 0 w 1090493"/>
                    <a:gd name="connsiteY0" fmla="*/ 1003310 h 1003310"/>
                    <a:gd name="connsiteX1" fmla="*/ 372036 w 1090493"/>
                    <a:gd name="connsiteY1" fmla="*/ 0 h 1003310"/>
                    <a:gd name="connsiteX2" fmla="*/ 372036 w 1090493"/>
                    <a:gd name="connsiteY2" fmla="*/ 0 h 1003310"/>
                    <a:gd name="connsiteX3" fmla="*/ 622407 w 1090493"/>
                    <a:gd name="connsiteY3" fmla="*/ 500743 h 1003310"/>
                    <a:gd name="connsiteX4" fmla="*/ 840121 w 1090493"/>
                    <a:gd name="connsiteY4" fmla="*/ 10886 h 1003310"/>
                    <a:gd name="connsiteX5" fmla="*/ 1090493 w 1090493"/>
                    <a:gd name="connsiteY5" fmla="*/ 489858 h 1003310"/>
                    <a:gd name="connsiteX0" fmla="*/ 0 w 1250759"/>
                    <a:gd name="connsiteY0" fmla="*/ 1003310 h 1076545"/>
                    <a:gd name="connsiteX1" fmla="*/ 372036 w 1250759"/>
                    <a:gd name="connsiteY1" fmla="*/ 0 h 1076545"/>
                    <a:gd name="connsiteX2" fmla="*/ 372036 w 1250759"/>
                    <a:gd name="connsiteY2" fmla="*/ 0 h 1076545"/>
                    <a:gd name="connsiteX3" fmla="*/ 622407 w 1250759"/>
                    <a:gd name="connsiteY3" fmla="*/ 500743 h 1076545"/>
                    <a:gd name="connsiteX4" fmla="*/ 840121 w 1250759"/>
                    <a:gd name="connsiteY4" fmla="*/ 10886 h 1076545"/>
                    <a:gd name="connsiteX5" fmla="*/ 1250759 w 1250759"/>
                    <a:gd name="connsiteY5" fmla="*/ 1076545 h 1076545"/>
                    <a:gd name="connsiteX0" fmla="*/ 0 w 1250759"/>
                    <a:gd name="connsiteY0" fmla="*/ 1007649 h 1080884"/>
                    <a:gd name="connsiteX1" fmla="*/ 372036 w 1250759"/>
                    <a:gd name="connsiteY1" fmla="*/ 4339 h 1080884"/>
                    <a:gd name="connsiteX2" fmla="*/ 372036 w 1250759"/>
                    <a:gd name="connsiteY2" fmla="*/ 4339 h 1080884"/>
                    <a:gd name="connsiteX3" fmla="*/ 635763 w 1250759"/>
                    <a:gd name="connsiteY3" fmla="*/ 422741 h 1080884"/>
                    <a:gd name="connsiteX4" fmla="*/ 840121 w 1250759"/>
                    <a:gd name="connsiteY4" fmla="*/ 15225 h 1080884"/>
                    <a:gd name="connsiteX5" fmla="*/ 1250759 w 1250759"/>
                    <a:gd name="connsiteY5" fmla="*/ 1080884 h 1080884"/>
                    <a:gd name="connsiteX0" fmla="*/ 0 w 1170625"/>
                    <a:gd name="connsiteY0" fmla="*/ 1003310 h 1003310"/>
                    <a:gd name="connsiteX1" fmla="*/ 372036 w 1170625"/>
                    <a:gd name="connsiteY1" fmla="*/ 0 h 1003310"/>
                    <a:gd name="connsiteX2" fmla="*/ 372036 w 1170625"/>
                    <a:gd name="connsiteY2" fmla="*/ 0 h 1003310"/>
                    <a:gd name="connsiteX3" fmla="*/ 635763 w 1170625"/>
                    <a:gd name="connsiteY3" fmla="*/ 418402 h 1003310"/>
                    <a:gd name="connsiteX4" fmla="*/ 840121 w 1170625"/>
                    <a:gd name="connsiteY4" fmla="*/ 10886 h 1003310"/>
                    <a:gd name="connsiteX5" fmla="*/ 1170625 w 1170625"/>
                    <a:gd name="connsiteY5" fmla="*/ 942739 h 1003310"/>
                    <a:gd name="connsiteX0" fmla="*/ 0 w 1090492"/>
                    <a:gd name="connsiteY0" fmla="*/ 879796 h 942739"/>
                    <a:gd name="connsiteX1" fmla="*/ 291903 w 1090492"/>
                    <a:gd name="connsiteY1" fmla="*/ 0 h 942739"/>
                    <a:gd name="connsiteX2" fmla="*/ 291903 w 1090492"/>
                    <a:gd name="connsiteY2" fmla="*/ 0 h 942739"/>
                    <a:gd name="connsiteX3" fmla="*/ 555630 w 1090492"/>
                    <a:gd name="connsiteY3" fmla="*/ 418402 h 942739"/>
                    <a:gd name="connsiteX4" fmla="*/ 759988 w 1090492"/>
                    <a:gd name="connsiteY4" fmla="*/ 10886 h 942739"/>
                    <a:gd name="connsiteX5" fmla="*/ 1090492 w 1090492"/>
                    <a:gd name="connsiteY5" fmla="*/ 942739 h 942739"/>
                    <a:gd name="connsiteX0" fmla="*/ 0 w 1115148"/>
                    <a:gd name="connsiteY0" fmla="*/ 929945 h 992888"/>
                    <a:gd name="connsiteX1" fmla="*/ 291903 w 1115148"/>
                    <a:gd name="connsiteY1" fmla="*/ 50149 h 992888"/>
                    <a:gd name="connsiteX2" fmla="*/ 291903 w 1115148"/>
                    <a:gd name="connsiteY2" fmla="*/ 50149 h 992888"/>
                    <a:gd name="connsiteX3" fmla="*/ 555630 w 1115148"/>
                    <a:gd name="connsiteY3" fmla="*/ 468551 h 992888"/>
                    <a:gd name="connsiteX4" fmla="*/ 1080521 w 1115148"/>
                    <a:gd name="connsiteY4" fmla="*/ 9571 h 992888"/>
                    <a:gd name="connsiteX5" fmla="*/ 1090492 w 1115148"/>
                    <a:gd name="connsiteY5" fmla="*/ 992888 h 992888"/>
                    <a:gd name="connsiteX0" fmla="*/ 0 w 1115147"/>
                    <a:gd name="connsiteY0" fmla="*/ 975352 h 1038295"/>
                    <a:gd name="connsiteX1" fmla="*/ 291903 w 1115147"/>
                    <a:gd name="connsiteY1" fmla="*/ 95556 h 1038295"/>
                    <a:gd name="connsiteX2" fmla="*/ 572370 w 1115147"/>
                    <a:gd name="connsiteY2" fmla="*/ 2921 h 1038295"/>
                    <a:gd name="connsiteX3" fmla="*/ 555630 w 1115147"/>
                    <a:gd name="connsiteY3" fmla="*/ 513958 h 1038295"/>
                    <a:gd name="connsiteX4" fmla="*/ 1080521 w 1115147"/>
                    <a:gd name="connsiteY4" fmla="*/ 54978 h 1038295"/>
                    <a:gd name="connsiteX5" fmla="*/ 1090492 w 1115147"/>
                    <a:gd name="connsiteY5" fmla="*/ 1038295 h 1038295"/>
                    <a:gd name="connsiteX0" fmla="*/ 0 w 1115147"/>
                    <a:gd name="connsiteY0" fmla="*/ 973804 h 1036747"/>
                    <a:gd name="connsiteX1" fmla="*/ 91569 w 1115147"/>
                    <a:gd name="connsiteY1" fmla="*/ 382205 h 1036747"/>
                    <a:gd name="connsiteX2" fmla="*/ 572370 w 1115147"/>
                    <a:gd name="connsiteY2" fmla="*/ 1373 h 1036747"/>
                    <a:gd name="connsiteX3" fmla="*/ 555630 w 1115147"/>
                    <a:gd name="connsiteY3" fmla="*/ 512410 h 1036747"/>
                    <a:gd name="connsiteX4" fmla="*/ 1080521 w 1115147"/>
                    <a:gd name="connsiteY4" fmla="*/ 53430 h 1036747"/>
                    <a:gd name="connsiteX5" fmla="*/ 1090492 w 1115147"/>
                    <a:gd name="connsiteY5" fmla="*/ 1036747 h 1036747"/>
                    <a:gd name="connsiteX0" fmla="*/ 0 w 1115147"/>
                    <a:gd name="connsiteY0" fmla="*/ 932842 h 995785"/>
                    <a:gd name="connsiteX1" fmla="*/ 91569 w 1115147"/>
                    <a:gd name="connsiteY1" fmla="*/ 341243 h 995785"/>
                    <a:gd name="connsiteX2" fmla="*/ 158347 w 1115147"/>
                    <a:gd name="connsiteY2" fmla="*/ 1582 h 995785"/>
                    <a:gd name="connsiteX3" fmla="*/ 555630 w 1115147"/>
                    <a:gd name="connsiteY3" fmla="*/ 471448 h 995785"/>
                    <a:gd name="connsiteX4" fmla="*/ 1080521 w 1115147"/>
                    <a:gd name="connsiteY4" fmla="*/ 12468 h 995785"/>
                    <a:gd name="connsiteX5" fmla="*/ 1090492 w 1115147"/>
                    <a:gd name="connsiteY5" fmla="*/ 995785 h 995785"/>
                    <a:gd name="connsiteX0" fmla="*/ 198090 w 1032770"/>
                    <a:gd name="connsiteY0" fmla="*/ 1345211 h 1345211"/>
                    <a:gd name="connsiteX1" fmla="*/ 9192 w 1032770"/>
                    <a:gd name="connsiteY1" fmla="*/ 341902 h 1345211"/>
                    <a:gd name="connsiteX2" fmla="*/ 75970 w 1032770"/>
                    <a:gd name="connsiteY2" fmla="*/ 2241 h 1345211"/>
                    <a:gd name="connsiteX3" fmla="*/ 473253 w 1032770"/>
                    <a:gd name="connsiteY3" fmla="*/ 472107 h 1345211"/>
                    <a:gd name="connsiteX4" fmla="*/ 998144 w 1032770"/>
                    <a:gd name="connsiteY4" fmla="*/ 13127 h 1345211"/>
                    <a:gd name="connsiteX5" fmla="*/ 1008115 w 1032770"/>
                    <a:gd name="connsiteY5" fmla="*/ 996444 h 1345211"/>
                    <a:gd name="connsiteX0" fmla="*/ 198090 w 1032770"/>
                    <a:gd name="connsiteY0" fmla="*/ 1345211 h 1384646"/>
                    <a:gd name="connsiteX1" fmla="*/ 9192 w 1032770"/>
                    <a:gd name="connsiteY1" fmla="*/ 341902 h 1384646"/>
                    <a:gd name="connsiteX2" fmla="*/ 75970 w 1032770"/>
                    <a:gd name="connsiteY2" fmla="*/ 2241 h 1384646"/>
                    <a:gd name="connsiteX3" fmla="*/ 473253 w 1032770"/>
                    <a:gd name="connsiteY3" fmla="*/ 472107 h 1384646"/>
                    <a:gd name="connsiteX4" fmla="*/ 998144 w 1032770"/>
                    <a:gd name="connsiteY4" fmla="*/ 13127 h 1384646"/>
                    <a:gd name="connsiteX5" fmla="*/ 1008115 w 1032770"/>
                    <a:gd name="connsiteY5" fmla="*/ 996444 h 1384646"/>
                    <a:gd name="connsiteX0" fmla="*/ 198090 w 1001275"/>
                    <a:gd name="connsiteY0" fmla="*/ 1358752 h 1452574"/>
                    <a:gd name="connsiteX1" fmla="*/ 9192 w 1001275"/>
                    <a:gd name="connsiteY1" fmla="*/ 355443 h 1452574"/>
                    <a:gd name="connsiteX2" fmla="*/ 75970 w 1001275"/>
                    <a:gd name="connsiteY2" fmla="*/ 15782 h 1452574"/>
                    <a:gd name="connsiteX3" fmla="*/ 473253 w 1001275"/>
                    <a:gd name="connsiteY3" fmla="*/ 485648 h 1452574"/>
                    <a:gd name="connsiteX4" fmla="*/ 998144 w 1001275"/>
                    <a:gd name="connsiteY4" fmla="*/ 26668 h 1452574"/>
                    <a:gd name="connsiteX5" fmla="*/ 714293 w 1001275"/>
                    <a:gd name="connsiteY5" fmla="*/ 1452574 h 1452574"/>
                    <a:gd name="connsiteX0" fmla="*/ 269754 w 1006162"/>
                    <a:gd name="connsiteY0" fmla="*/ 1564607 h 1599152"/>
                    <a:gd name="connsiteX1" fmla="*/ 14079 w 1006162"/>
                    <a:gd name="connsiteY1" fmla="*/ 355443 h 1599152"/>
                    <a:gd name="connsiteX2" fmla="*/ 80857 w 1006162"/>
                    <a:gd name="connsiteY2" fmla="*/ 15782 h 1599152"/>
                    <a:gd name="connsiteX3" fmla="*/ 478140 w 1006162"/>
                    <a:gd name="connsiteY3" fmla="*/ 485648 h 1599152"/>
                    <a:gd name="connsiteX4" fmla="*/ 1003031 w 1006162"/>
                    <a:gd name="connsiteY4" fmla="*/ 26668 h 1599152"/>
                    <a:gd name="connsiteX5" fmla="*/ 719180 w 1006162"/>
                    <a:gd name="connsiteY5" fmla="*/ 1452574 h 1599152"/>
                    <a:gd name="connsiteX0" fmla="*/ 398797 w 1015005"/>
                    <a:gd name="connsiteY0" fmla="*/ 1574900 h 1609232"/>
                    <a:gd name="connsiteX1" fmla="*/ 22922 w 1015005"/>
                    <a:gd name="connsiteY1" fmla="*/ 355443 h 1609232"/>
                    <a:gd name="connsiteX2" fmla="*/ 89700 w 1015005"/>
                    <a:gd name="connsiteY2" fmla="*/ 15782 h 1609232"/>
                    <a:gd name="connsiteX3" fmla="*/ 486983 w 1015005"/>
                    <a:gd name="connsiteY3" fmla="*/ 485648 h 1609232"/>
                    <a:gd name="connsiteX4" fmla="*/ 1011874 w 1015005"/>
                    <a:gd name="connsiteY4" fmla="*/ 26668 h 1609232"/>
                    <a:gd name="connsiteX5" fmla="*/ 728023 w 1015005"/>
                    <a:gd name="connsiteY5" fmla="*/ 1452574 h 1609232"/>
                    <a:gd name="connsiteX0" fmla="*/ 398798 w 1015006"/>
                    <a:gd name="connsiteY0" fmla="*/ 1574900 h 1632544"/>
                    <a:gd name="connsiteX1" fmla="*/ 22923 w 1015006"/>
                    <a:gd name="connsiteY1" fmla="*/ 355443 h 1632544"/>
                    <a:gd name="connsiteX2" fmla="*/ 89701 w 1015006"/>
                    <a:gd name="connsiteY2" fmla="*/ 15782 h 1632544"/>
                    <a:gd name="connsiteX3" fmla="*/ 486984 w 1015006"/>
                    <a:gd name="connsiteY3" fmla="*/ 485648 h 1632544"/>
                    <a:gd name="connsiteX4" fmla="*/ 1011875 w 1015006"/>
                    <a:gd name="connsiteY4" fmla="*/ 26668 h 1632544"/>
                    <a:gd name="connsiteX5" fmla="*/ 728024 w 1015006"/>
                    <a:gd name="connsiteY5" fmla="*/ 1452574 h 1632544"/>
                    <a:gd name="connsiteX0" fmla="*/ 398798 w 1011903"/>
                    <a:gd name="connsiteY0" fmla="*/ 1587663 h 1732949"/>
                    <a:gd name="connsiteX1" fmla="*/ 22923 w 1011903"/>
                    <a:gd name="connsiteY1" fmla="*/ 368206 h 1732949"/>
                    <a:gd name="connsiteX2" fmla="*/ 89701 w 1011903"/>
                    <a:gd name="connsiteY2" fmla="*/ 28545 h 1732949"/>
                    <a:gd name="connsiteX3" fmla="*/ 486984 w 1011903"/>
                    <a:gd name="connsiteY3" fmla="*/ 498411 h 1732949"/>
                    <a:gd name="connsiteX4" fmla="*/ 1011875 w 1011903"/>
                    <a:gd name="connsiteY4" fmla="*/ 39431 h 1732949"/>
                    <a:gd name="connsiteX5" fmla="*/ 514334 w 1011903"/>
                    <a:gd name="connsiteY5" fmla="*/ 1732949 h 1732949"/>
                    <a:gd name="connsiteX0" fmla="*/ 398798 w 1013329"/>
                    <a:gd name="connsiteY0" fmla="*/ 1585613 h 1689729"/>
                    <a:gd name="connsiteX1" fmla="*/ 22923 w 1013329"/>
                    <a:gd name="connsiteY1" fmla="*/ 366156 h 1689729"/>
                    <a:gd name="connsiteX2" fmla="*/ 89701 w 1013329"/>
                    <a:gd name="connsiteY2" fmla="*/ 26495 h 1689729"/>
                    <a:gd name="connsiteX3" fmla="*/ 486984 w 1013329"/>
                    <a:gd name="connsiteY3" fmla="*/ 496361 h 1689729"/>
                    <a:gd name="connsiteX4" fmla="*/ 1011875 w 1013329"/>
                    <a:gd name="connsiteY4" fmla="*/ 37381 h 1689729"/>
                    <a:gd name="connsiteX5" fmla="*/ 661246 w 1013329"/>
                    <a:gd name="connsiteY5" fmla="*/ 1689729 h 1689729"/>
                    <a:gd name="connsiteX0" fmla="*/ 398799 w 1013330"/>
                    <a:gd name="connsiteY0" fmla="*/ 1596864 h 1700980"/>
                    <a:gd name="connsiteX1" fmla="*/ 22924 w 1013330"/>
                    <a:gd name="connsiteY1" fmla="*/ 377407 h 1700980"/>
                    <a:gd name="connsiteX2" fmla="*/ 89702 w 1013330"/>
                    <a:gd name="connsiteY2" fmla="*/ 37746 h 1700980"/>
                    <a:gd name="connsiteX3" fmla="*/ 486986 w 1013330"/>
                    <a:gd name="connsiteY3" fmla="*/ 404685 h 1700980"/>
                    <a:gd name="connsiteX4" fmla="*/ 1011876 w 1013330"/>
                    <a:gd name="connsiteY4" fmla="*/ 48632 h 1700980"/>
                    <a:gd name="connsiteX5" fmla="*/ 661247 w 1013330"/>
                    <a:gd name="connsiteY5" fmla="*/ 1700980 h 17009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13330" h="1700980">
                      <a:moveTo>
                        <a:pt x="398799" y="1596864"/>
                      </a:moveTo>
                      <a:cubicBezTo>
                        <a:pt x="549522" y="1941748"/>
                        <a:pt x="74440" y="637260"/>
                        <a:pt x="22924" y="377407"/>
                      </a:cubicBezTo>
                      <a:cubicBezTo>
                        <a:pt x="-28592" y="117554"/>
                        <a:pt x="12358" y="33200"/>
                        <a:pt x="89702" y="37746"/>
                      </a:cubicBezTo>
                      <a:cubicBezTo>
                        <a:pt x="167046" y="42292"/>
                        <a:pt x="333290" y="402871"/>
                        <a:pt x="486986" y="404685"/>
                      </a:cubicBezTo>
                      <a:cubicBezTo>
                        <a:pt x="640682" y="406499"/>
                        <a:pt x="982833" y="-167417"/>
                        <a:pt x="1011876" y="48632"/>
                      </a:cubicBezTo>
                      <a:cubicBezTo>
                        <a:pt x="1040919" y="264681"/>
                        <a:pt x="624961" y="1626594"/>
                        <a:pt x="661247" y="1700980"/>
                      </a:cubicBezTo>
                    </a:path>
                  </a:pathLst>
                </a:custGeom>
                <a:solidFill>
                  <a:srgbClr val="FF0000"/>
                </a:solidFill>
                <a:ln>
                  <a:solidFill>
                    <a:srgbClr val="FF0000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zh-TW" altLang="en-US" sz="1400" dirty="0"/>
                </a:p>
              </p:txBody>
            </p:sp>
            <p:cxnSp>
              <p:nvCxnSpPr>
                <p:cNvPr id="64" name="直線接點 62"/>
                <p:cNvCxnSpPr/>
                <p:nvPr/>
              </p:nvCxnSpPr>
              <p:spPr bwMode="auto">
                <a:xfrm flipV="1">
                  <a:off x="4189191" y="4009809"/>
                  <a:ext cx="178555" cy="18430"/>
                </a:xfrm>
                <a:prstGeom prst="line">
                  <a:avLst/>
                </a:prstGeom>
                <a:ln w="76200">
                  <a:solidFill>
                    <a:srgbClr val="FF0000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5" name="圓柱 63"/>
              <p:cNvSpPr/>
              <p:nvPr/>
            </p:nvSpPr>
            <p:spPr bwMode="auto">
              <a:xfrm>
                <a:off x="3883760" y="4492826"/>
                <a:ext cx="1199174" cy="663374"/>
              </a:xfrm>
              <a:prstGeom prst="can">
                <a:avLst/>
              </a:prstGeom>
              <a:solidFill>
                <a:srgbClr val="000066"/>
              </a:solidFill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eaLnBrk="1" hangingPunct="1">
                  <a:defRPr/>
                </a:pPr>
                <a:endParaRPr lang="zh-TW" altLang="en-US" sz="14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8479" name="群組 64"/>
              <p:cNvGrpSpPr>
                <a:grpSpLocks/>
              </p:cNvGrpSpPr>
              <p:nvPr/>
            </p:nvGrpSpPr>
            <p:grpSpPr bwMode="auto">
              <a:xfrm>
                <a:off x="4070350" y="2819400"/>
                <a:ext cx="827088" cy="1800225"/>
                <a:chOff x="3871001" y="2276673"/>
                <a:chExt cx="825934" cy="1798971"/>
              </a:xfrm>
            </p:grpSpPr>
            <p:sp>
              <p:nvSpPr>
                <p:cNvPr id="61" name="手繪多邊形 65"/>
                <p:cNvSpPr/>
                <p:nvPr/>
              </p:nvSpPr>
              <p:spPr bwMode="auto">
                <a:xfrm>
                  <a:off x="3871577" y="2275539"/>
                  <a:ext cx="825861" cy="1799992"/>
                </a:xfrm>
                <a:custGeom>
                  <a:avLst/>
                  <a:gdLst>
                    <a:gd name="connsiteX0" fmla="*/ 0 w 903515"/>
                    <a:gd name="connsiteY0" fmla="*/ 468086 h 500748"/>
                    <a:gd name="connsiteX1" fmla="*/ 185058 w 903515"/>
                    <a:gd name="connsiteY1" fmla="*/ 0 h 500748"/>
                    <a:gd name="connsiteX2" fmla="*/ 185058 w 903515"/>
                    <a:gd name="connsiteY2" fmla="*/ 0 h 500748"/>
                    <a:gd name="connsiteX3" fmla="*/ 435429 w 903515"/>
                    <a:gd name="connsiteY3" fmla="*/ 500743 h 500748"/>
                    <a:gd name="connsiteX4" fmla="*/ 653143 w 903515"/>
                    <a:gd name="connsiteY4" fmla="*/ 10886 h 500748"/>
                    <a:gd name="connsiteX5" fmla="*/ 903515 w 903515"/>
                    <a:gd name="connsiteY5" fmla="*/ 489858 h 500748"/>
                    <a:gd name="connsiteX0" fmla="*/ 0 w 1090493"/>
                    <a:gd name="connsiteY0" fmla="*/ 1003310 h 1003310"/>
                    <a:gd name="connsiteX1" fmla="*/ 372036 w 1090493"/>
                    <a:gd name="connsiteY1" fmla="*/ 0 h 1003310"/>
                    <a:gd name="connsiteX2" fmla="*/ 372036 w 1090493"/>
                    <a:gd name="connsiteY2" fmla="*/ 0 h 1003310"/>
                    <a:gd name="connsiteX3" fmla="*/ 622407 w 1090493"/>
                    <a:gd name="connsiteY3" fmla="*/ 500743 h 1003310"/>
                    <a:gd name="connsiteX4" fmla="*/ 840121 w 1090493"/>
                    <a:gd name="connsiteY4" fmla="*/ 10886 h 1003310"/>
                    <a:gd name="connsiteX5" fmla="*/ 1090493 w 1090493"/>
                    <a:gd name="connsiteY5" fmla="*/ 489858 h 1003310"/>
                    <a:gd name="connsiteX0" fmla="*/ 0 w 1250759"/>
                    <a:gd name="connsiteY0" fmla="*/ 1003310 h 1076545"/>
                    <a:gd name="connsiteX1" fmla="*/ 372036 w 1250759"/>
                    <a:gd name="connsiteY1" fmla="*/ 0 h 1076545"/>
                    <a:gd name="connsiteX2" fmla="*/ 372036 w 1250759"/>
                    <a:gd name="connsiteY2" fmla="*/ 0 h 1076545"/>
                    <a:gd name="connsiteX3" fmla="*/ 622407 w 1250759"/>
                    <a:gd name="connsiteY3" fmla="*/ 500743 h 1076545"/>
                    <a:gd name="connsiteX4" fmla="*/ 840121 w 1250759"/>
                    <a:gd name="connsiteY4" fmla="*/ 10886 h 1076545"/>
                    <a:gd name="connsiteX5" fmla="*/ 1250759 w 1250759"/>
                    <a:gd name="connsiteY5" fmla="*/ 1076545 h 1076545"/>
                    <a:gd name="connsiteX0" fmla="*/ 0 w 1250759"/>
                    <a:gd name="connsiteY0" fmla="*/ 1007649 h 1080884"/>
                    <a:gd name="connsiteX1" fmla="*/ 372036 w 1250759"/>
                    <a:gd name="connsiteY1" fmla="*/ 4339 h 1080884"/>
                    <a:gd name="connsiteX2" fmla="*/ 372036 w 1250759"/>
                    <a:gd name="connsiteY2" fmla="*/ 4339 h 1080884"/>
                    <a:gd name="connsiteX3" fmla="*/ 635763 w 1250759"/>
                    <a:gd name="connsiteY3" fmla="*/ 422741 h 1080884"/>
                    <a:gd name="connsiteX4" fmla="*/ 840121 w 1250759"/>
                    <a:gd name="connsiteY4" fmla="*/ 15225 h 1080884"/>
                    <a:gd name="connsiteX5" fmla="*/ 1250759 w 1250759"/>
                    <a:gd name="connsiteY5" fmla="*/ 1080884 h 1080884"/>
                    <a:gd name="connsiteX0" fmla="*/ 0 w 1170625"/>
                    <a:gd name="connsiteY0" fmla="*/ 1003310 h 1003310"/>
                    <a:gd name="connsiteX1" fmla="*/ 372036 w 1170625"/>
                    <a:gd name="connsiteY1" fmla="*/ 0 h 1003310"/>
                    <a:gd name="connsiteX2" fmla="*/ 372036 w 1170625"/>
                    <a:gd name="connsiteY2" fmla="*/ 0 h 1003310"/>
                    <a:gd name="connsiteX3" fmla="*/ 635763 w 1170625"/>
                    <a:gd name="connsiteY3" fmla="*/ 418402 h 1003310"/>
                    <a:gd name="connsiteX4" fmla="*/ 840121 w 1170625"/>
                    <a:gd name="connsiteY4" fmla="*/ 10886 h 1003310"/>
                    <a:gd name="connsiteX5" fmla="*/ 1170625 w 1170625"/>
                    <a:gd name="connsiteY5" fmla="*/ 942739 h 1003310"/>
                    <a:gd name="connsiteX0" fmla="*/ 0 w 1090492"/>
                    <a:gd name="connsiteY0" fmla="*/ 879796 h 942739"/>
                    <a:gd name="connsiteX1" fmla="*/ 291903 w 1090492"/>
                    <a:gd name="connsiteY1" fmla="*/ 0 h 942739"/>
                    <a:gd name="connsiteX2" fmla="*/ 291903 w 1090492"/>
                    <a:gd name="connsiteY2" fmla="*/ 0 h 942739"/>
                    <a:gd name="connsiteX3" fmla="*/ 555630 w 1090492"/>
                    <a:gd name="connsiteY3" fmla="*/ 418402 h 942739"/>
                    <a:gd name="connsiteX4" fmla="*/ 759988 w 1090492"/>
                    <a:gd name="connsiteY4" fmla="*/ 10886 h 942739"/>
                    <a:gd name="connsiteX5" fmla="*/ 1090492 w 1090492"/>
                    <a:gd name="connsiteY5" fmla="*/ 942739 h 942739"/>
                    <a:gd name="connsiteX0" fmla="*/ 0 w 1115148"/>
                    <a:gd name="connsiteY0" fmla="*/ 929945 h 992888"/>
                    <a:gd name="connsiteX1" fmla="*/ 291903 w 1115148"/>
                    <a:gd name="connsiteY1" fmla="*/ 50149 h 992888"/>
                    <a:gd name="connsiteX2" fmla="*/ 291903 w 1115148"/>
                    <a:gd name="connsiteY2" fmla="*/ 50149 h 992888"/>
                    <a:gd name="connsiteX3" fmla="*/ 555630 w 1115148"/>
                    <a:gd name="connsiteY3" fmla="*/ 468551 h 992888"/>
                    <a:gd name="connsiteX4" fmla="*/ 1080521 w 1115148"/>
                    <a:gd name="connsiteY4" fmla="*/ 9571 h 992888"/>
                    <a:gd name="connsiteX5" fmla="*/ 1090492 w 1115148"/>
                    <a:gd name="connsiteY5" fmla="*/ 992888 h 992888"/>
                    <a:gd name="connsiteX0" fmla="*/ 0 w 1115147"/>
                    <a:gd name="connsiteY0" fmla="*/ 975352 h 1038295"/>
                    <a:gd name="connsiteX1" fmla="*/ 291903 w 1115147"/>
                    <a:gd name="connsiteY1" fmla="*/ 95556 h 1038295"/>
                    <a:gd name="connsiteX2" fmla="*/ 572370 w 1115147"/>
                    <a:gd name="connsiteY2" fmla="*/ 2921 h 1038295"/>
                    <a:gd name="connsiteX3" fmla="*/ 555630 w 1115147"/>
                    <a:gd name="connsiteY3" fmla="*/ 513958 h 1038295"/>
                    <a:gd name="connsiteX4" fmla="*/ 1080521 w 1115147"/>
                    <a:gd name="connsiteY4" fmla="*/ 54978 h 1038295"/>
                    <a:gd name="connsiteX5" fmla="*/ 1090492 w 1115147"/>
                    <a:gd name="connsiteY5" fmla="*/ 1038295 h 1038295"/>
                    <a:gd name="connsiteX0" fmla="*/ 0 w 1115147"/>
                    <a:gd name="connsiteY0" fmla="*/ 973804 h 1036747"/>
                    <a:gd name="connsiteX1" fmla="*/ 91569 w 1115147"/>
                    <a:gd name="connsiteY1" fmla="*/ 382205 h 1036747"/>
                    <a:gd name="connsiteX2" fmla="*/ 572370 w 1115147"/>
                    <a:gd name="connsiteY2" fmla="*/ 1373 h 1036747"/>
                    <a:gd name="connsiteX3" fmla="*/ 555630 w 1115147"/>
                    <a:gd name="connsiteY3" fmla="*/ 512410 h 1036747"/>
                    <a:gd name="connsiteX4" fmla="*/ 1080521 w 1115147"/>
                    <a:gd name="connsiteY4" fmla="*/ 53430 h 1036747"/>
                    <a:gd name="connsiteX5" fmla="*/ 1090492 w 1115147"/>
                    <a:gd name="connsiteY5" fmla="*/ 1036747 h 1036747"/>
                    <a:gd name="connsiteX0" fmla="*/ 0 w 1115147"/>
                    <a:gd name="connsiteY0" fmla="*/ 932842 h 995785"/>
                    <a:gd name="connsiteX1" fmla="*/ 91569 w 1115147"/>
                    <a:gd name="connsiteY1" fmla="*/ 341243 h 995785"/>
                    <a:gd name="connsiteX2" fmla="*/ 158347 w 1115147"/>
                    <a:gd name="connsiteY2" fmla="*/ 1582 h 995785"/>
                    <a:gd name="connsiteX3" fmla="*/ 555630 w 1115147"/>
                    <a:gd name="connsiteY3" fmla="*/ 471448 h 995785"/>
                    <a:gd name="connsiteX4" fmla="*/ 1080521 w 1115147"/>
                    <a:gd name="connsiteY4" fmla="*/ 12468 h 995785"/>
                    <a:gd name="connsiteX5" fmla="*/ 1090492 w 1115147"/>
                    <a:gd name="connsiteY5" fmla="*/ 995785 h 995785"/>
                    <a:gd name="connsiteX0" fmla="*/ 198090 w 1032770"/>
                    <a:gd name="connsiteY0" fmla="*/ 1345211 h 1345211"/>
                    <a:gd name="connsiteX1" fmla="*/ 9192 w 1032770"/>
                    <a:gd name="connsiteY1" fmla="*/ 341902 h 1345211"/>
                    <a:gd name="connsiteX2" fmla="*/ 75970 w 1032770"/>
                    <a:gd name="connsiteY2" fmla="*/ 2241 h 1345211"/>
                    <a:gd name="connsiteX3" fmla="*/ 473253 w 1032770"/>
                    <a:gd name="connsiteY3" fmla="*/ 472107 h 1345211"/>
                    <a:gd name="connsiteX4" fmla="*/ 998144 w 1032770"/>
                    <a:gd name="connsiteY4" fmla="*/ 13127 h 1345211"/>
                    <a:gd name="connsiteX5" fmla="*/ 1008115 w 1032770"/>
                    <a:gd name="connsiteY5" fmla="*/ 996444 h 1345211"/>
                    <a:gd name="connsiteX0" fmla="*/ 198090 w 1032770"/>
                    <a:gd name="connsiteY0" fmla="*/ 1345211 h 1384646"/>
                    <a:gd name="connsiteX1" fmla="*/ 9192 w 1032770"/>
                    <a:gd name="connsiteY1" fmla="*/ 341902 h 1384646"/>
                    <a:gd name="connsiteX2" fmla="*/ 75970 w 1032770"/>
                    <a:gd name="connsiteY2" fmla="*/ 2241 h 1384646"/>
                    <a:gd name="connsiteX3" fmla="*/ 473253 w 1032770"/>
                    <a:gd name="connsiteY3" fmla="*/ 472107 h 1384646"/>
                    <a:gd name="connsiteX4" fmla="*/ 998144 w 1032770"/>
                    <a:gd name="connsiteY4" fmla="*/ 13127 h 1384646"/>
                    <a:gd name="connsiteX5" fmla="*/ 1008115 w 1032770"/>
                    <a:gd name="connsiteY5" fmla="*/ 996444 h 1384646"/>
                    <a:gd name="connsiteX0" fmla="*/ 198090 w 1001275"/>
                    <a:gd name="connsiteY0" fmla="*/ 1358752 h 1452574"/>
                    <a:gd name="connsiteX1" fmla="*/ 9192 w 1001275"/>
                    <a:gd name="connsiteY1" fmla="*/ 355443 h 1452574"/>
                    <a:gd name="connsiteX2" fmla="*/ 75970 w 1001275"/>
                    <a:gd name="connsiteY2" fmla="*/ 15782 h 1452574"/>
                    <a:gd name="connsiteX3" fmla="*/ 473253 w 1001275"/>
                    <a:gd name="connsiteY3" fmla="*/ 485648 h 1452574"/>
                    <a:gd name="connsiteX4" fmla="*/ 998144 w 1001275"/>
                    <a:gd name="connsiteY4" fmla="*/ 26668 h 1452574"/>
                    <a:gd name="connsiteX5" fmla="*/ 714293 w 1001275"/>
                    <a:gd name="connsiteY5" fmla="*/ 1452574 h 1452574"/>
                    <a:gd name="connsiteX0" fmla="*/ 269754 w 1006162"/>
                    <a:gd name="connsiteY0" fmla="*/ 1564607 h 1599152"/>
                    <a:gd name="connsiteX1" fmla="*/ 14079 w 1006162"/>
                    <a:gd name="connsiteY1" fmla="*/ 355443 h 1599152"/>
                    <a:gd name="connsiteX2" fmla="*/ 80857 w 1006162"/>
                    <a:gd name="connsiteY2" fmla="*/ 15782 h 1599152"/>
                    <a:gd name="connsiteX3" fmla="*/ 478140 w 1006162"/>
                    <a:gd name="connsiteY3" fmla="*/ 485648 h 1599152"/>
                    <a:gd name="connsiteX4" fmla="*/ 1003031 w 1006162"/>
                    <a:gd name="connsiteY4" fmla="*/ 26668 h 1599152"/>
                    <a:gd name="connsiteX5" fmla="*/ 719180 w 1006162"/>
                    <a:gd name="connsiteY5" fmla="*/ 1452574 h 1599152"/>
                    <a:gd name="connsiteX0" fmla="*/ 398797 w 1015005"/>
                    <a:gd name="connsiteY0" fmla="*/ 1574900 h 1609232"/>
                    <a:gd name="connsiteX1" fmla="*/ 22922 w 1015005"/>
                    <a:gd name="connsiteY1" fmla="*/ 355443 h 1609232"/>
                    <a:gd name="connsiteX2" fmla="*/ 89700 w 1015005"/>
                    <a:gd name="connsiteY2" fmla="*/ 15782 h 1609232"/>
                    <a:gd name="connsiteX3" fmla="*/ 486983 w 1015005"/>
                    <a:gd name="connsiteY3" fmla="*/ 485648 h 1609232"/>
                    <a:gd name="connsiteX4" fmla="*/ 1011874 w 1015005"/>
                    <a:gd name="connsiteY4" fmla="*/ 26668 h 1609232"/>
                    <a:gd name="connsiteX5" fmla="*/ 728023 w 1015005"/>
                    <a:gd name="connsiteY5" fmla="*/ 1452574 h 1609232"/>
                    <a:gd name="connsiteX0" fmla="*/ 398798 w 1015006"/>
                    <a:gd name="connsiteY0" fmla="*/ 1574900 h 1632544"/>
                    <a:gd name="connsiteX1" fmla="*/ 22923 w 1015006"/>
                    <a:gd name="connsiteY1" fmla="*/ 355443 h 1632544"/>
                    <a:gd name="connsiteX2" fmla="*/ 89701 w 1015006"/>
                    <a:gd name="connsiteY2" fmla="*/ 15782 h 1632544"/>
                    <a:gd name="connsiteX3" fmla="*/ 486984 w 1015006"/>
                    <a:gd name="connsiteY3" fmla="*/ 485648 h 1632544"/>
                    <a:gd name="connsiteX4" fmla="*/ 1011875 w 1015006"/>
                    <a:gd name="connsiteY4" fmla="*/ 26668 h 1632544"/>
                    <a:gd name="connsiteX5" fmla="*/ 728024 w 1015006"/>
                    <a:gd name="connsiteY5" fmla="*/ 1452574 h 1632544"/>
                    <a:gd name="connsiteX0" fmla="*/ 398798 w 1011903"/>
                    <a:gd name="connsiteY0" fmla="*/ 1587663 h 1732949"/>
                    <a:gd name="connsiteX1" fmla="*/ 22923 w 1011903"/>
                    <a:gd name="connsiteY1" fmla="*/ 368206 h 1732949"/>
                    <a:gd name="connsiteX2" fmla="*/ 89701 w 1011903"/>
                    <a:gd name="connsiteY2" fmla="*/ 28545 h 1732949"/>
                    <a:gd name="connsiteX3" fmla="*/ 486984 w 1011903"/>
                    <a:gd name="connsiteY3" fmla="*/ 498411 h 1732949"/>
                    <a:gd name="connsiteX4" fmla="*/ 1011875 w 1011903"/>
                    <a:gd name="connsiteY4" fmla="*/ 39431 h 1732949"/>
                    <a:gd name="connsiteX5" fmla="*/ 514334 w 1011903"/>
                    <a:gd name="connsiteY5" fmla="*/ 1732949 h 1732949"/>
                    <a:gd name="connsiteX0" fmla="*/ 398798 w 1013329"/>
                    <a:gd name="connsiteY0" fmla="*/ 1585613 h 1689729"/>
                    <a:gd name="connsiteX1" fmla="*/ 22923 w 1013329"/>
                    <a:gd name="connsiteY1" fmla="*/ 366156 h 1689729"/>
                    <a:gd name="connsiteX2" fmla="*/ 89701 w 1013329"/>
                    <a:gd name="connsiteY2" fmla="*/ 26495 h 1689729"/>
                    <a:gd name="connsiteX3" fmla="*/ 486984 w 1013329"/>
                    <a:gd name="connsiteY3" fmla="*/ 496361 h 1689729"/>
                    <a:gd name="connsiteX4" fmla="*/ 1011875 w 1013329"/>
                    <a:gd name="connsiteY4" fmla="*/ 37381 h 1689729"/>
                    <a:gd name="connsiteX5" fmla="*/ 661246 w 1013329"/>
                    <a:gd name="connsiteY5" fmla="*/ 1689729 h 1689729"/>
                    <a:gd name="connsiteX0" fmla="*/ 398799 w 1013330"/>
                    <a:gd name="connsiteY0" fmla="*/ 1596864 h 1700980"/>
                    <a:gd name="connsiteX1" fmla="*/ 22924 w 1013330"/>
                    <a:gd name="connsiteY1" fmla="*/ 377407 h 1700980"/>
                    <a:gd name="connsiteX2" fmla="*/ 89702 w 1013330"/>
                    <a:gd name="connsiteY2" fmla="*/ 37746 h 1700980"/>
                    <a:gd name="connsiteX3" fmla="*/ 486986 w 1013330"/>
                    <a:gd name="connsiteY3" fmla="*/ 404685 h 1700980"/>
                    <a:gd name="connsiteX4" fmla="*/ 1011876 w 1013330"/>
                    <a:gd name="connsiteY4" fmla="*/ 48632 h 1700980"/>
                    <a:gd name="connsiteX5" fmla="*/ 661247 w 1013330"/>
                    <a:gd name="connsiteY5" fmla="*/ 1700980 h 17009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13330" h="1700980">
                      <a:moveTo>
                        <a:pt x="398799" y="1596864"/>
                      </a:moveTo>
                      <a:cubicBezTo>
                        <a:pt x="549522" y="1941748"/>
                        <a:pt x="74440" y="637260"/>
                        <a:pt x="22924" y="377407"/>
                      </a:cubicBezTo>
                      <a:cubicBezTo>
                        <a:pt x="-28592" y="117554"/>
                        <a:pt x="12358" y="33200"/>
                        <a:pt x="89702" y="37746"/>
                      </a:cubicBezTo>
                      <a:cubicBezTo>
                        <a:pt x="167046" y="42292"/>
                        <a:pt x="333290" y="402871"/>
                        <a:pt x="486986" y="404685"/>
                      </a:cubicBezTo>
                      <a:cubicBezTo>
                        <a:pt x="640682" y="406499"/>
                        <a:pt x="982833" y="-167417"/>
                        <a:pt x="1011876" y="48632"/>
                      </a:cubicBezTo>
                      <a:cubicBezTo>
                        <a:pt x="1040919" y="264681"/>
                        <a:pt x="624961" y="1626594"/>
                        <a:pt x="661247" y="1700980"/>
                      </a:cubicBezTo>
                    </a:path>
                  </a:pathLst>
                </a:custGeom>
                <a:solidFill>
                  <a:srgbClr val="FF0000"/>
                </a:solidFill>
                <a:ln>
                  <a:solidFill>
                    <a:srgbClr val="FF0000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zh-TW" altLang="en-US" sz="1400" dirty="0"/>
                </a:p>
              </p:txBody>
            </p:sp>
            <p:cxnSp>
              <p:nvCxnSpPr>
                <p:cNvPr id="62" name="直線接點 66"/>
                <p:cNvCxnSpPr/>
                <p:nvPr/>
              </p:nvCxnSpPr>
              <p:spPr bwMode="auto">
                <a:xfrm flipV="1">
                  <a:off x="4191056" y="4008780"/>
                  <a:ext cx="178212" cy="18414"/>
                </a:xfrm>
                <a:prstGeom prst="line">
                  <a:avLst/>
                </a:prstGeom>
                <a:ln w="76200">
                  <a:solidFill>
                    <a:srgbClr val="FF0000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7" name="圓柱 67"/>
              <p:cNvSpPr/>
              <p:nvPr/>
            </p:nvSpPr>
            <p:spPr bwMode="auto">
              <a:xfrm>
                <a:off x="5058993" y="4465185"/>
                <a:ext cx="1199174" cy="663374"/>
              </a:xfrm>
              <a:prstGeom prst="can">
                <a:avLst/>
              </a:prstGeom>
              <a:solidFill>
                <a:srgbClr val="000066"/>
              </a:solidFill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eaLnBrk="1" hangingPunct="1">
                  <a:defRPr/>
                </a:pPr>
                <a:endParaRPr lang="zh-TW" altLang="en-US" sz="14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8481" name="群組 68"/>
              <p:cNvGrpSpPr>
                <a:grpSpLocks/>
              </p:cNvGrpSpPr>
              <p:nvPr/>
            </p:nvGrpSpPr>
            <p:grpSpPr bwMode="auto">
              <a:xfrm>
                <a:off x="5245100" y="2792413"/>
                <a:ext cx="825500" cy="1798637"/>
                <a:chOff x="3871001" y="2276673"/>
                <a:chExt cx="825934" cy="1798971"/>
              </a:xfrm>
            </p:grpSpPr>
            <p:sp>
              <p:nvSpPr>
                <p:cNvPr id="59" name="手繪多邊形 69"/>
                <p:cNvSpPr/>
                <p:nvPr/>
              </p:nvSpPr>
              <p:spPr bwMode="auto">
                <a:xfrm>
                  <a:off x="3872061" y="2277188"/>
                  <a:ext cx="825274" cy="1799276"/>
                </a:xfrm>
                <a:custGeom>
                  <a:avLst/>
                  <a:gdLst>
                    <a:gd name="connsiteX0" fmla="*/ 0 w 903515"/>
                    <a:gd name="connsiteY0" fmla="*/ 468086 h 500748"/>
                    <a:gd name="connsiteX1" fmla="*/ 185058 w 903515"/>
                    <a:gd name="connsiteY1" fmla="*/ 0 h 500748"/>
                    <a:gd name="connsiteX2" fmla="*/ 185058 w 903515"/>
                    <a:gd name="connsiteY2" fmla="*/ 0 h 500748"/>
                    <a:gd name="connsiteX3" fmla="*/ 435429 w 903515"/>
                    <a:gd name="connsiteY3" fmla="*/ 500743 h 500748"/>
                    <a:gd name="connsiteX4" fmla="*/ 653143 w 903515"/>
                    <a:gd name="connsiteY4" fmla="*/ 10886 h 500748"/>
                    <a:gd name="connsiteX5" fmla="*/ 903515 w 903515"/>
                    <a:gd name="connsiteY5" fmla="*/ 489858 h 500748"/>
                    <a:gd name="connsiteX0" fmla="*/ 0 w 1090493"/>
                    <a:gd name="connsiteY0" fmla="*/ 1003310 h 1003310"/>
                    <a:gd name="connsiteX1" fmla="*/ 372036 w 1090493"/>
                    <a:gd name="connsiteY1" fmla="*/ 0 h 1003310"/>
                    <a:gd name="connsiteX2" fmla="*/ 372036 w 1090493"/>
                    <a:gd name="connsiteY2" fmla="*/ 0 h 1003310"/>
                    <a:gd name="connsiteX3" fmla="*/ 622407 w 1090493"/>
                    <a:gd name="connsiteY3" fmla="*/ 500743 h 1003310"/>
                    <a:gd name="connsiteX4" fmla="*/ 840121 w 1090493"/>
                    <a:gd name="connsiteY4" fmla="*/ 10886 h 1003310"/>
                    <a:gd name="connsiteX5" fmla="*/ 1090493 w 1090493"/>
                    <a:gd name="connsiteY5" fmla="*/ 489858 h 1003310"/>
                    <a:gd name="connsiteX0" fmla="*/ 0 w 1250759"/>
                    <a:gd name="connsiteY0" fmla="*/ 1003310 h 1076545"/>
                    <a:gd name="connsiteX1" fmla="*/ 372036 w 1250759"/>
                    <a:gd name="connsiteY1" fmla="*/ 0 h 1076545"/>
                    <a:gd name="connsiteX2" fmla="*/ 372036 w 1250759"/>
                    <a:gd name="connsiteY2" fmla="*/ 0 h 1076545"/>
                    <a:gd name="connsiteX3" fmla="*/ 622407 w 1250759"/>
                    <a:gd name="connsiteY3" fmla="*/ 500743 h 1076545"/>
                    <a:gd name="connsiteX4" fmla="*/ 840121 w 1250759"/>
                    <a:gd name="connsiteY4" fmla="*/ 10886 h 1076545"/>
                    <a:gd name="connsiteX5" fmla="*/ 1250759 w 1250759"/>
                    <a:gd name="connsiteY5" fmla="*/ 1076545 h 1076545"/>
                    <a:gd name="connsiteX0" fmla="*/ 0 w 1250759"/>
                    <a:gd name="connsiteY0" fmla="*/ 1007649 h 1080884"/>
                    <a:gd name="connsiteX1" fmla="*/ 372036 w 1250759"/>
                    <a:gd name="connsiteY1" fmla="*/ 4339 h 1080884"/>
                    <a:gd name="connsiteX2" fmla="*/ 372036 w 1250759"/>
                    <a:gd name="connsiteY2" fmla="*/ 4339 h 1080884"/>
                    <a:gd name="connsiteX3" fmla="*/ 635763 w 1250759"/>
                    <a:gd name="connsiteY3" fmla="*/ 422741 h 1080884"/>
                    <a:gd name="connsiteX4" fmla="*/ 840121 w 1250759"/>
                    <a:gd name="connsiteY4" fmla="*/ 15225 h 1080884"/>
                    <a:gd name="connsiteX5" fmla="*/ 1250759 w 1250759"/>
                    <a:gd name="connsiteY5" fmla="*/ 1080884 h 1080884"/>
                    <a:gd name="connsiteX0" fmla="*/ 0 w 1170625"/>
                    <a:gd name="connsiteY0" fmla="*/ 1003310 h 1003310"/>
                    <a:gd name="connsiteX1" fmla="*/ 372036 w 1170625"/>
                    <a:gd name="connsiteY1" fmla="*/ 0 h 1003310"/>
                    <a:gd name="connsiteX2" fmla="*/ 372036 w 1170625"/>
                    <a:gd name="connsiteY2" fmla="*/ 0 h 1003310"/>
                    <a:gd name="connsiteX3" fmla="*/ 635763 w 1170625"/>
                    <a:gd name="connsiteY3" fmla="*/ 418402 h 1003310"/>
                    <a:gd name="connsiteX4" fmla="*/ 840121 w 1170625"/>
                    <a:gd name="connsiteY4" fmla="*/ 10886 h 1003310"/>
                    <a:gd name="connsiteX5" fmla="*/ 1170625 w 1170625"/>
                    <a:gd name="connsiteY5" fmla="*/ 942739 h 1003310"/>
                    <a:gd name="connsiteX0" fmla="*/ 0 w 1090492"/>
                    <a:gd name="connsiteY0" fmla="*/ 879796 h 942739"/>
                    <a:gd name="connsiteX1" fmla="*/ 291903 w 1090492"/>
                    <a:gd name="connsiteY1" fmla="*/ 0 h 942739"/>
                    <a:gd name="connsiteX2" fmla="*/ 291903 w 1090492"/>
                    <a:gd name="connsiteY2" fmla="*/ 0 h 942739"/>
                    <a:gd name="connsiteX3" fmla="*/ 555630 w 1090492"/>
                    <a:gd name="connsiteY3" fmla="*/ 418402 h 942739"/>
                    <a:gd name="connsiteX4" fmla="*/ 759988 w 1090492"/>
                    <a:gd name="connsiteY4" fmla="*/ 10886 h 942739"/>
                    <a:gd name="connsiteX5" fmla="*/ 1090492 w 1090492"/>
                    <a:gd name="connsiteY5" fmla="*/ 942739 h 942739"/>
                    <a:gd name="connsiteX0" fmla="*/ 0 w 1115148"/>
                    <a:gd name="connsiteY0" fmla="*/ 929945 h 992888"/>
                    <a:gd name="connsiteX1" fmla="*/ 291903 w 1115148"/>
                    <a:gd name="connsiteY1" fmla="*/ 50149 h 992888"/>
                    <a:gd name="connsiteX2" fmla="*/ 291903 w 1115148"/>
                    <a:gd name="connsiteY2" fmla="*/ 50149 h 992888"/>
                    <a:gd name="connsiteX3" fmla="*/ 555630 w 1115148"/>
                    <a:gd name="connsiteY3" fmla="*/ 468551 h 992888"/>
                    <a:gd name="connsiteX4" fmla="*/ 1080521 w 1115148"/>
                    <a:gd name="connsiteY4" fmla="*/ 9571 h 992888"/>
                    <a:gd name="connsiteX5" fmla="*/ 1090492 w 1115148"/>
                    <a:gd name="connsiteY5" fmla="*/ 992888 h 992888"/>
                    <a:gd name="connsiteX0" fmla="*/ 0 w 1115147"/>
                    <a:gd name="connsiteY0" fmla="*/ 975352 h 1038295"/>
                    <a:gd name="connsiteX1" fmla="*/ 291903 w 1115147"/>
                    <a:gd name="connsiteY1" fmla="*/ 95556 h 1038295"/>
                    <a:gd name="connsiteX2" fmla="*/ 572370 w 1115147"/>
                    <a:gd name="connsiteY2" fmla="*/ 2921 h 1038295"/>
                    <a:gd name="connsiteX3" fmla="*/ 555630 w 1115147"/>
                    <a:gd name="connsiteY3" fmla="*/ 513958 h 1038295"/>
                    <a:gd name="connsiteX4" fmla="*/ 1080521 w 1115147"/>
                    <a:gd name="connsiteY4" fmla="*/ 54978 h 1038295"/>
                    <a:gd name="connsiteX5" fmla="*/ 1090492 w 1115147"/>
                    <a:gd name="connsiteY5" fmla="*/ 1038295 h 1038295"/>
                    <a:gd name="connsiteX0" fmla="*/ 0 w 1115147"/>
                    <a:gd name="connsiteY0" fmla="*/ 973804 h 1036747"/>
                    <a:gd name="connsiteX1" fmla="*/ 91569 w 1115147"/>
                    <a:gd name="connsiteY1" fmla="*/ 382205 h 1036747"/>
                    <a:gd name="connsiteX2" fmla="*/ 572370 w 1115147"/>
                    <a:gd name="connsiteY2" fmla="*/ 1373 h 1036747"/>
                    <a:gd name="connsiteX3" fmla="*/ 555630 w 1115147"/>
                    <a:gd name="connsiteY3" fmla="*/ 512410 h 1036747"/>
                    <a:gd name="connsiteX4" fmla="*/ 1080521 w 1115147"/>
                    <a:gd name="connsiteY4" fmla="*/ 53430 h 1036747"/>
                    <a:gd name="connsiteX5" fmla="*/ 1090492 w 1115147"/>
                    <a:gd name="connsiteY5" fmla="*/ 1036747 h 1036747"/>
                    <a:gd name="connsiteX0" fmla="*/ 0 w 1115147"/>
                    <a:gd name="connsiteY0" fmla="*/ 932842 h 995785"/>
                    <a:gd name="connsiteX1" fmla="*/ 91569 w 1115147"/>
                    <a:gd name="connsiteY1" fmla="*/ 341243 h 995785"/>
                    <a:gd name="connsiteX2" fmla="*/ 158347 w 1115147"/>
                    <a:gd name="connsiteY2" fmla="*/ 1582 h 995785"/>
                    <a:gd name="connsiteX3" fmla="*/ 555630 w 1115147"/>
                    <a:gd name="connsiteY3" fmla="*/ 471448 h 995785"/>
                    <a:gd name="connsiteX4" fmla="*/ 1080521 w 1115147"/>
                    <a:gd name="connsiteY4" fmla="*/ 12468 h 995785"/>
                    <a:gd name="connsiteX5" fmla="*/ 1090492 w 1115147"/>
                    <a:gd name="connsiteY5" fmla="*/ 995785 h 995785"/>
                    <a:gd name="connsiteX0" fmla="*/ 198090 w 1032770"/>
                    <a:gd name="connsiteY0" fmla="*/ 1345211 h 1345211"/>
                    <a:gd name="connsiteX1" fmla="*/ 9192 w 1032770"/>
                    <a:gd name="connsiteY1" fmla="*/ 341902 h 1345211"/>
                    <a:gd name="connsiteX2" fmla="*/ 75970 w 1032770"/>
                    <a:gd name="connsiteY2" fmla="*/ 2241 h 1345211"/>
                    <a:gd name="connsiteX3" fmla="*/ 473253 w 1032770"/>
                    <a:gd name="connsiteY3" fmla="*/ 472107 h 1345211"/>
                    <a:gd name="connsiteX4" fmla="*/ 998144 w 1032770"/>
                    <a:gd name="connsiteY4" fmla="*/ 13127 h 1345211"/>
                    <a:gd name="connsiteX5" fmla="*/ 1008115 w 1032770"/>
                    <a:gd name="connsiteY5" fmla="*/ 996444 h 1345211"/>
                    <a:gd name="connsiteX0" fmla="*/ 198090 w 1032770"/>
                    <a:gd name="connsiteY0" fmla="*/ 1345211 h 1384646"/>
                    <a:gd name="connsiteX1" fmla="*/ 9192 w 1032770"/>
                    <a:gd name="connsiteY1" fmla="*/ 341902 h 1384646"/>
                    <a:gd name="connsiteX2" fmla="*/ 75970 w 1032770"/>
                    <a:gd name="connsiteY2" fmla="*/ 2241 h 1384646"/>
                    <a:gd name="connsiteX3" fmla="*/ 473253 w 1032770"/>
                    <a:gd name="connsiteY3" fmla="*/ 472107 h 1384646"/>
                    <a:gd name="connsiteX4" fmla="*/ 998144 w 1032770"/>
                    <a:gd name="connsiteY4" fmla="*/ 13127 h 1384646"/>
                    <a:gd name="connsiteX5" fmla="*/ 1008115 w 1032770"/>
                    <a:gd name="connsiteY5" fmla="*/ 996444 h 1384646"/>
                    <a:gd name="connsiteX0" fmla="*/ 198090 w 1001275"/>
                    <a:gd name="connsiteY0" fmla="*/ 1358752 h 1452574"/>
                    <a:gd name="connsiteX1" fmla="*/ 9192 w 1001275"/>
                    <a:gd name="connsiteY1" fmla="*/ 355443 h 1452574"/>
                    <a:gd name="connsiteX2" fmla="*/ 75970 w 1001275"/>
                    <a:gd name="connsiteY2" fmla="*/ 15782 h 1452574"/>
                    <a:gd name="connsiteX3" fmla="*/ 473253 w 1001275"/>
                    <a:gd name="connsiteY3" fmla="*/ 485648 h 1452574"/>
                    <a:gd name="connsiteX4" fmla="*/ 998144 w 1001275"/>
                    <a:gd name="connsiteY4" fmla="*/ 26668 h 1452574"/>
                    <a:gd name="connsiteX5" fmla="*/ 714293 w 1001275"/>
                    <a:gd name="connsiteY5" fmla="*/ 1452574 h 1452574"/>
                    <a:gd name="connsiteX0" fmla="*/ 269754 w 1006162"/>
                    <a:gd name="connsiteY0" fmla="*/ 1564607 h 1599152"/>
                    <a:gd name="connsiteX1" fmla="*/ 14079 w 1006162"/>
                    <a:gd name="connsiteY1" fmla="*/ 355443 h 1599152"/>
                    <a:gd name="connsiteX2" fmla="*/ 80857 w 1006162"/>
                    <a:gd name="connsiteY2" fmla="*/ 15782 h 1599152"/>
                    <a:gd name="connsiteX3" fmla="*/ 478140 w 1006162"/>
                    <a:gd name="connsiteY3" fmla="*/ 485648 h 1599152"/>
                    <a:gd name="connsiteX4" fmla="*/ 1003031 w 1006162"/>
                    <a:gd name="connsiteY4" fmla="*/ 26668 h 1599152"/>
                    <a:gd name="connsiteX5" fmla="*/ 719180 w 1006162"/>
                    <a:gd name="connsiteY5" fmla="*/ 1452574 h 1599152"/>
                    <a:gd name="connsiteX0" fmla="*/ 398797 w 1015005"/>
                    <a:gd name="connsiteY0" fmla="*/ 1574900 h 1609232"/>
                    <a:gd name="connsiteX1" fmla="*/ 22922 w 1015005"/>
                    <a:gd name="connsiteY1" fmla="*/ 355443 h 1609232"/>
                    <a:gd name="connsiteX2" fmla="*/ 89700 w 1015005"/>
                    <a:gd name="connsiteY2" fmla="*/ 15782 h 1609232"/>
                    <a:gd name="connsiteX3" fmla="*/ 486983 w 1015005"/>
                    <a:gd name="connsiteY3" fmla="*/ 485648 h 1609232"/>
                    <a:gd name="connsiteX4" fmla="*/ 1011874 w 1015005"/>
                    <a:gd name="connsiteY4" fmla="*/ 26668 h 1609232"/>
                    <a:gd name="connsiteX5" fmla="*/ 728023 w 1015005"/>
                    <a:gd name="connsiteY5" fmla="*/ 1452574 h 1609232"/>
                    <a:gd name="connsiteX0" fmla="*/ 398798 w 1015006"/>
                    <a:gd name="connsiteY0" fmla="*/ 1574900 h 1632544"/>
                    <a:gd name="connsiteX1" fmla="*/ 22923 w 1015006"/>
                    <a:gd name="connsiteY1" fmla="*/ 355443 h 1632544"/>
                    <a:gd name="connsiteX2" fmla="*/ 89701 w 1015006"/>
                    <a:gd name="connsiteY2" fmla="*/ 15782 h 1632544"/>
                    <a:gd name="connsiteX3" fmla="*/ 486984 w 1015006"/>
                    <a:gd name="connsiteY3" fmla="*/ 485648 h 1632544"/>
                    <a:gd name="connsiteX4" fmla="*/ 1011875 w 1015006"/>
                    <a:gd name="connsiteY4" fmla="*/ 26668 h 1632544"/>
                    <a:gd name="connsiteX5" fmla="*/ 728024 w 1015006"/>
                    <a:gd name="connsiteY5" fmla="*/ 1452574 h 1632544"/>
                    <a:gd name="connsiteX0" fmla="*/ 398798 w 1011903"/>
                    <a:gd name="connsiteY0" fmla="*/ 1587663 h 1732949"/>
                    <a:gd name="connsiteX1" fmla="*/ 22923 w 1011903"/>
                    <a:gd name="connsiteY1" fmla="*/ 368206 h 1732949"/>
                    <a:gd name="connsiteX2" fmla="*/ 89701 w 1011903"/>
                    <a:gd name="connsiteY2" fmla="*/ 28545 h 1732949"/>
                    <a:gd name="connsiteX3" fmla="*/ 486984 w 1011903"/>
                    <a:gd name="connsiteY3" fmla="*/ 498411 h 1732949"/>
                    <a:gd name="connsiteX4" fmla="*/ 1011875 w 1011903"/>
                    <a:gd name="connsiteY4" fmla="*/ 39431 h 1732949"/>
                    <a:gd name="connsiteX5" fmla="*/ 514334 w 1011903"/>
                    <a:gd name="connsiteY5" fmla="*/ 1732949 h 1732949"/>
                    <a:gd name="connsiteX0" fmla="*/ 398798 w 1013329"/>
                    <a:gd name="connsiteY0" fmla="*/ 1585613 h 1689729"/>
                    <a:gd name="connsiteX1" fmla="*/ 22923 w 1013329"/>
                    <a:gd name="connsiteY1" fmla="*/ 366156 h 1689729"/>
                    <a:gd name="connsiteX2" fmla="*/ 89701 w 1013329"/>
                    <a:gd name="connsiteY2" fmla="*/ 26495 h 1689729"/>
                    <a:gd name="connsiteX3" fmla="*/ 486984 w 1013329"/>
                    <a:gd name="connsiteY3" fmla="*/ 496361 h 1689729"/>
                    <a:gd name="connsiteX4" fmla="*/ 1011875 w 1013329"/>
                    <a:gd name="connsiteY4" fmla="*/ 37381 h 1689729"/>
                    <a:gd name="connsiteX5" fmla="*/ 661246 w 1013329"/>
                    <a:gd name="connsiteY5" fmla="*/ 1689729 h 1689729"/>
                    <a:gd name="connsiteX0" fmla="*/ 398799 w 1013330"/>
                    <a:gd name="connsiteY0" fmla="*/ 1596864 h 1700980"/>
                    <a:gd name="connsiteX1" fmla="*/ 22924 w 1013330"/>
                    <a:gd name="connsiteY1" fmla="*/ 377407 h 1700980"/>
                    <a:gd name="connsiteX2" fmla="*/ 89702 w 1013330"/>
                    <a:gd name="connsiteY2" fmla="*/ 37746 h 1700980"/>
                    <a:gd name="connsiteX3" fmla="*/ 486986 w 1013330"/>
                    <a:gd name="connsiteY3" fmla="*/ 404685 h 1700980"/>
                    <a:gd name="connsiteX4" fmla="*/ 1011876 w 1013330"/>
                    <a:gd name="connsiteY4" fmla="*/ 48632 h 1700980"/>
                    <a:gd name="connsiteX5" fmla="*/ 661247 w 1013330"/>
                    <a:gd name="connsiteY5" fmla="*/ 1700980 h 17009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13330" h="1700980">
                      <a:moveTo>
                        <a:pt x="398799" y="1596864"/>
                      </a:moveTo>
                      <a:cubicBezTo>
                        <a:pt x="549522" y="1941748"/>
                        <a:pt x="74440" y="637260"/>
                        <a:pt x="22924" y="377407"/>
                      </a:cubicBezTo>
                      <a:cubicBezTo>
                        <a:pt x="-28592" y="117554"/>
                        <a:pt x="12358" y="33200"/>
                        <a:pt x="89702" y="37746"/>
                      </a:cubicBezTo>
                      <a:cubicBezTo>
                        <a:pt x="167046" y="42292"/>
                        <a:pt x="333290" y="402871"/>
                        <a:pt x="486986" y="404685"/>
                      </a:cubicBezTo>
                      <a:cubicBezTo>
                        <a:pt x="640682" y="406499"/>
                        <a:pt x="982833" y="-167417"/>
                        <a:pt x="1011876" y="48632"/>
                      </a:cubicBezTo>
                      <a:cubicBezTo>
                        <a:pt x="1040919" y="264681"/>
                        <a:pt x="624961" y="1626594"/>
                        <a:pt x="661247" y="1700980"/>
                      </a:cubicBezTo>
                    </a:path>
                  </a:pathLst>
                </a:custGeom>
                <a:solidFill>
                  <a:srgbClr val="FF0000"/>
                </a:solidFill>
                <a:ln>
                  <a:solidFill>
                    <a:srgbClr val="FF0000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zh-TW" altLang="en-US" sz="1400" dirty="0"/>
                </a:p>
              </p:txBody>
            </p:sp>
            <p:cxnSp>
              <p:nvCxnSpPr>
                <p:cNvPr id="60" name="直線接點 70"/>
                <p:cNvCxnSpPr/>
                <p:nvPr/>
              </p:nvCxnSpPr>
              <p:spPr bwMode="auto">
                <a:xfrm flipV="1">
                  <a:off x="4189977" y="4009654"/>
                  <a:ext cx="178555" cy="18430"/>
                </a:xfrm>
                <a:prstGeom prst="line">
                  <a:avLst/>
                </a:prstGeom>
                <a:ln w="76200">
                  <a:solidFill>
                    <a:srgbClr val="FF0000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" name="Group 1"/>
            <p:cNvGrpSpPr>
              <a:grpSpLocks/>
            </p:cNvGrpSpPr>
            <p:nvPr/>
          </p:nvGrpSpPr>
          <p:grpSpPr bwMode="auto">
            <a:xfrm>
              <a:off x="6084888" y="2492375"/>
              <a:ext cx="3025775" cy="2492375"/>
              <a:chOff x="6084168" y="2492896"/>
              <a:chExt cx="3026594" cy="2492375"/>
            </a:xfrm>
          </p:grpSpPr>
          <p:grpSp>
            <p:nvGrpSpPr>
              <p:cNvPr id="18440" name="Group 6"/>
              <p:cNvGrpSpPr>
                <a:grpSpLocks/>
              </p:cNvGrpSpPr>
              <p:nvPr/>
            </p:nvGrpSpPr>
            <p:grpSpPr bwMode="auto">
              <a:xfrm>
                <a:off x="6588224" y="2492896"/>
                <a:ext cx="2522538" cy="2492375"/>
                <a:chOff x="2844213" y="2636912"/>
                <a:chExt cx="2522537" cy="2492375"/>
              </a:xfrm>
            </p:grpSpPr>
            <p:sp>
              <p:nvSpPr>
                <p:cNvPr id="20" name="圓柱 19"/>
                <p:cNvSpPr/>
                <p:nvPr/>
              </p:nvSpPr>
              <p:spPr bwMode="auto">
                <a:xfrm>
                  <a:off x="3180171" y="4310137"/>
                  <a:ext cx="1945214" cy="819150"/>
                </a:xfrm>
                <a:prstGeom prst="can">
                  <a:avLst/>
                </a:prstGeom>
                <a:solidFill>
                  <a:srgbClr val="000066"/>
                </a:solidFill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zh-TW" altLang="en-US" sz="140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18443" name="群組 21"/>
                <p:cNvGrpSpPr>
                  <a:grpSpLocks/>
                </p:cNvGrpSpPr>
                <p:nvPr/>
              </p:nvGrpSpPr>
              <p:grpSpPr bwMode="auto">
                <a:xfrm>
                  <a:off x="3746500" y="2636912"/>
                  <a:ext cx="825500" cy="1800225"/>
                  <a:chOff x="3871001" y="2276673"/>
                  <a:chExt cx="825934" cy="1798971"/>
                </a:xfrm>
              </p:grpSpPr>
              <p:sp>
                <p:nvSpPr>
                  <p:cNvPr id="23" name="手繪多邊形 22"/>
                  <p:cNvSpPr/>
                  <p:nvPr/>
                </p:nvSpPr>
                <p:spPr bwMode="auto">
                  <a:xfrm>
                    <a:off x="3869974" y="2276673"/>
                    <a:ext cx="826157" cy="1798971"/>
                  </a:xfrm>
                  <a:custGeom>
                    <a:avLst/>
                    <a:gdLst>
                      <a:gd name="connsiteX0" fmla="*/ 0 w 903515"/>
                      <a:gd name="connsiteY0" fmla="*/ 468086 h 500748"/>
                      <a:gd name="connsiteX1" fmla="*/ 185058 w 903515"/>
                      <a:gd name="connsiteY1" fmla="*/ 0 h 500748"/>
                      <a:gd name="connsiteX2" fmla="*/ 185058 w 903515"/>
                      <a:gd name="connsiteY2" fmla="*/ 0 h 500748"/>
                      <a:gd name="connsiteX3" fmla="*/ 435429 w 903515"/>
                      <a:gd name="connsiteY3" fmla="*/ 500743 h 500748"/>
                      <a:gd name="connsiteX4" fmla="*/ 653143 w 903515"/>
                      <a:gd name="connsiteY4" fmla="*/ 10886 h 500748"/>
                      <a:gd name="connsiteX5" fmla="*/ 903515 w 903515"/>
                      <a:gd name="connsiteY5" fmla="*/ 489858 h 500748"/>
                      <a:gd name="connsiteX0" fmla="*/ 0 w 1090493"/>
                      <a:gd name="connsiteY0" fmla="*/ 1003310 h 1003310"/>
                      <a:gd name="connsiteX1" fmla="*/ 372036 w 1090493"/>
                      <a:gd name="connsiteY1" fmla="*/ 0 h 1003310"/>
                      <a:gd name="connsiteX2" fmla="*/ 372036 w 1090493"/>
                      <a:gd name="connsiteY2" fmla="*/ 0 h 1003310"/>
                      <a:gd name="connsiteX3" fmla="*/ 622407 w 1090493"/>
                      <a:gd name="connsiteY3" fmla="*/ 500743 h 1003310"/>
                      <a:gd name="connsiteX4" fmla="*/ 840121 w 1090493"/>
                      <a:gd name="connsiteY4" fmla="*/ 10886 h 1003310"/>
                      <a:gd name="connsiteX5" fmla="*/ 1090493 w 1090493"/>
                      <a:gd name="connsiteY5" fmla="*/ 489858 h 1003310"/>
                      <a:gd name="connsiteX0" fmla="*/ 0 w 1250759"/>
                      <a:gd name="connsiteY0" fmla="*/ 1003310 h 1076545"/>
                      <a:gd name="connsiteX1" fmla="*/ 372036 w 1250759"/>
                      <a:gd name="connsiteY1" fmla="*/ 0 h 1076545"/>
                      <a:gd name="connsiteX2" fmla="*/ 372036 w 1250759"/>
                      <a:gd name="connsiteY2" fmla="*/ 0 h 1076545"/>
                      <a:gd name="connsiteX3" fmla="*/ 622407 w 1250759"/>
                      <a:gd name="connsiteY3" fmla="*/ 500743 h 1076545"/>
                      <a:gd name="connsiteX4" fmla="*/ 840121 w 1250759"/>
                      <a:gd name="connsiteY4" fmla="*/ 10886 h 1076545"/>
                      <a:gd name="connsiteX5" fmla="*/ 1250759 w 1250759"/>
                      <a:gd name="connsiteY5" fmla="*/ 1076545 h 1076545"/>
                      <a:gd name="connsiteX0" fmla="*/ 0 w 1250759"/>
                      <a:gd name="connsiteY0" fmla="*/ 1007649 h 1080884"/>
                      <a:gd name="connsiteX1" fmla="*/ 372036 w 1250759"/>
                      <a:gd name="connsiteY1" fmla="*/ 4339 h 1080884"/>
                      <a:gd name="connsiteX2" fmla="*/ 372036 w 1250759"/>
                      <a:gd name="connsiteY2" fmla="*/ 4339 h 1080884"/>
                      <a:gd name="connsiteX3" fmla="*/ 635763 w 1250759"/>
                      <a:gd name="connsiteY3" fmla="*/ 422741 h 1080884"/>
                      <a:gd name="connsiteX4" fmla="*/ 840121 w 1250759"/>
                      <a:gd name="connsiteY4" fmla="*/ 15225 h 1080884"/>
                      <a:gd name="connsiteX5" fmla="*/ 1250759 w 1250759"/>
                      <a:gd name="connsiteY5" fmla="*/ 1080884 h 1080884"/>
                      <a:gd name="connsiteX0" fmla="*/ 0 w 1170625"/>
                      <a:gd name="connsiteY0" fmla="*/ 1003310 h 1003310"/>
                      <a:gd name="connsiteX1" fmla="*/ 372036 w 1170625"/>
                      <a:gd name="connsiteY1" fmla="*/ 0 h 1003310"/>
                      <a:gd name="connsiteX2" fmla="*/ 372036 w 1170625"/>
                      <a:gd name="connsiteY2" fmla="*/ 0 h 1003310"/>
                      <a:gd name="connsiteX3" fmla="*/ 635763 w 1170625"/>
                      <a:gd name="connsiteY3" fmla="*/ 418402 h 1003310"/>
                      <a:gd name="connsiteX4" fmla="*/ 840121 w 1170625"/>
                      <a:gd name="connsiteY4" fmla="*/ 10886 h 1003310"/>
                      <a:gd name="connsiteX5" fmla="*/ 1170625 w 1170625"/>
                      <a:gd name="connsiteY5" fmla="*/ 942739 h 1003310"/>
                      <a:gd name="connsiteX0" fmla="*/ 0 w 1090492"/>
                      <a:gd name="connsiteY0" fmla="*/ 879796 h 942739"/>
                      <a:gd name="connsiteX1" fmla="*/ 291903 w 1090492"/>
                      <a:gd name="connsiteY1" fmla="*/ 0 h 942739"/>
                      <a:gd name="connsiteX2" fmla="*/ 291903 w 1090492"/>
                      <a:gd name="connsiteY2" fmla="*/ 0 h 942739"/>
                      <a:gd name="connsiteX3" fmla="*/ 555630 w 1090492"/>
                      <a:gd name="connsiteY3" fmla="*/ 418402 h 942739"/>
                      <a:gd name="connsiteX4" fmla="*/ 759988 w 1090492"/>
                      <a:gd name="connsiteY4" fmla="*/ 10886 h 942739"/>
                      <a:gd name="connsiteX5" fmla="*/ 1090492 w 1090492"/>
                      <a:gd name="connsiteY5" fmla="*/ 942739 h 942739"/>
                      <a:gd name="connsiteX0" fmla="*/ 0 w 1115148"/>
                      <a:gd name="connsiteY0" fmla="*/ 929945 h 992888"/>
                      <a:gd name="connsiteX1" fmla="*/ 291903 w 1115148"/>
                      <a:gd name="connsiteY1" fmla="*/ 50149 h 992888"/>
                      <a:gd name="connsiteX2" fmla="*/ 291903 w 1115148"/>
                      <a:gd name="connsiteY2" fmla="*/ 50149 h 992888"/>
                      <a:gd name="connsiteX3" fmla="*/ 555630 w 1115148"/>
                      <a:gd name="connsiteY3" fmla="*/ 468551 h 992888"/>
                      <a:gd name="connsiteX4" fmla="*/ 1080521 w 1115148"/>
                      <a:gd name="connsiteY4" fmla="*/ 9571 h 992888"/>
                      <a:gd name="connsiteX5" fmla="*/ 1090492 w 1115148"/>
                      <a:gd name="connsiteY5" fmla="*/ 992888 h 992888"/>
                      <a:gd name="connsiteX0" fmla="*/ 0 w 1115147"/>
                      <a:gd name="connsiteY0" fmla="*/ 975352 h 1038295"/>
                      <a:gd name="connsiteX1" fmla="*/ 291903 w 1115147"/>
                      <a:gd name="connsiteY1" fmla="*/ 95556 h 1038295"/>
                      <a:gd name="connsiteX2" fmla="*/ 572370 w 1115147"/>
                      <a:gd name="connsiteY2" fmla="*/ 2921 h 1038295"/>
                      <a:gd name="connsiteX3" fmla="*/ 555630 w 1115147"/>
                      <a:gd name="connsiteY3" fmla="*/ 513958 h 1038295"/>
                      <a:gd name="connsiteX4" fmla="*/ 1080521 w 1115147"/>
                      <a:gd name="connsiteY4" fmla="*/ 54978 h 1038295"/>
                      <a:gd name="connsiteX5" fmla="*/ 1090492 w 1115147"/>
                      <a:gd name="connsiteY5" fmla="*/ 1038295 h 1038295"/>
                      <a:gd name="connsiteX0" fmla="*/ 0 w 1115147"/>
                      <a:gd name="connsiteY0" fmla="*/ 973804 h 1036747"/>
                      <a:gd name="connsiteX1" fmla="*/ 91569 w 1115147"/>
                      <a:gd name="connsiteY1" fmla="*/ 382205 h 1036747"/>
                      <a:gd name="connsiteX2" fmla="*/ 572370 w 1115147"/>
                      <a:gd name="connsiteY2" fmla="*/ 1373 h 1036747"/>
                      <a:gd name="connsiteX3" fmla="*/ 555630 w 1115147"/>
                      <a:gd name="connsiteY3" fmla="*/ 512410 h 1036747"/>
                      <a:gd name="connsiteX4" fmla="*/ 1080521 w 1115147"/>
                      <a:gd name="connsiteY4" fmla="*/ 53430 h 1036747"/>
                      <a:gd name="connsiteX5" fmla="*/ 1090492 w 1115147"/>
                      <a:gd name="connsiteY5" fmla="*/ 1036747 h 1036747"/>
                      <a:gd name="connsiteX0" fmla="*/ 0 w 1115147"/>
                      <a:gd name="connsiteY0" fmla="*/ 932842 h 995785"/>
                      <a:gd name="connsiteX1" fmla="*/ 91569 w 1115147"/>
                      <a:gd name="connsiteY1" fmla="*/ 341243 h 995785"/>
                      <a:gd name="connsiteX2" fmla="*/ 158347 w 1115147"/>
                      <a:gd name="connsiteY2" fmla="*/ 1582 h 995785"/>
                      <a:gd name="connsiteX3" fmla="*/ 555630 w 1115147"/>
                      <a:gd name="connsiteY3" fmla="*/ 471448 h 995785"/>
                      <a:gd name="connsiteX4" fmla="*/ 1080521 w 1115147"/>
                      <a:gd name="connsiteY4" fmla="*/ 12468 h 995785"/>
                      <a:gd name="connsiteX5" fmla="*/ 1090492 w 1115147"/>
                      <a:gd name="connsiteY5" fmla="*/ 995785 h 995785"/>
                      <a:gd name="connsiteX0" fmla="*/ 198090 w 1032770"/>
                      <a:gd name="connsiteY0" fmla="*/ 1345211 h 1345211"/>
                      <a:gd name="connsiteX1" fmla="*/ 9192 w 1032770"/>
                      <a:gd name="connsiteY1" fmla="*/ 341902 h 1345211"/>
                      <a:gd name="connsiteX2" fmla="*/ 75970 w 1032770"/>
                      <a:gd name="connsiteY2" fmla="*/ 2241 h 1345211"/>
                      <a:gd name="connsiteX3" fmla="*/ 473253 w 1032770"/>
                      <a:gd name="connsiteY3" fmla="*/ 472107 h 1345211"/>
                      <a:gd name="connsiteX4" fmla="*/ 998144 w 1032770"/>
                      <a:gd name="connsiteY4" fmla="*/ 13127 h 1345211"/>
                      <a:gd name="connsiteX5" fmla="*/ 1008115 w 1032770"/>
                      <a:gd name="connsiteY5" fmla="*/ 996444 h 1345211"/>
                      <a:gd name="connsiteX0" fmla="*/ 198090 w 1032770"/>
                      <a:gd name="connsiteY0" fmla="*/ 1345211 h 1384646"/>
                      <a:gd name="connsiteX1" fmla="*/ 9192 w 1032770"/>
                      <a:gd name="connsiteY1" fmla="*/ 341902 h 1384646"/>
                      <a:gd name="connsiteX2" fmla="*/ 75970 w 1032770"/>
                      <a:gd name="connsiteY2" fmla="*/ 2241 h 1384646"/>
                      <a:gd name="connsiteX3" fmla="*/ 473253 w 1032770"/>
                      <a:gd name="connsiteY3" fmla="*/ 472107 h 1384646"/>
                      <a:gd name="connsiteX4" fmla="*/ 998144 w 1032770"/>
                      <a:gd name="connsiteY4" fmla="*/ 13127 h 1384646"/>
                      <a:gd name="connsiteX5" fmla="*/ 1008115 w 1032770"/>
                      <a:gd name="connsiteY5" fmla="*/ 996444 h 1384646"/>
                      <a:gd name="connsiteX0" fmla="*/ 198090 w 1001275"/>
                      <a:gd name="connsiteY0" fmla="*/ 1358752 h 1452574"/>
                      <a:gd name="connsiteX1" fmla="*/ 9192 w 1001275"/>
                      <a:gd name="connsiteY1" fmla="*/ 355443 h 1452574"/>
                      <a:gd name="connsiteX2" fmla="*/ 75970 w 1001275"/>
                      <a:gd name="connsiteY2" fmla="*/ 15782 h 1452574"/>
                      <a:gd name="connsiteX3" fmla="*/ 473253 w 1001275"/>
                      <a:gd name="connsiteY3" fmla="*/ 485648 h 1452574"/>
                      <a:gd name="connsiteX4" fmla="*/ 998144 w 1001275"/>
                      <a:gd name="connsiteY4" fmla="*/ 26668 h 1452574"/>
                      <a:gd name="connsiteX5" fmla="*/ 714293 w 1001275"/>
                      <a:gd name="connsiteY5" fmla="*/ 1452574 h 1452574"/>
                      <a:gd name="connsiteX0" fmla="*/ 269754 w 1006162"/>
                      <a:gd name="connsiteY0" fmla="*/ 1564607 h 1599152"/>
                      <a:gd name="connsiteX1" fmla="*/ 14079 w 1006162"/>
                      <a:gd name="connsiteY1" fmla="*/ 355443 h 1599152"/>
                      <a:gd name="connsiteX2" fmla="*/ 80857 w 1006162"/>
                      <a:gd name="connsiteY2" fmla="*/ 15782 h 1599152"/>
                      <a:gd name="connsiteX3" fmla="*/ 478140 w 1006162"/>
                      <a:gd name="connsiteY3" fmla="*/ 485648 h 1599152"/>
                      <a:gd name="connsiteX4" fmla="*/ 1003031 w 1006162"/>
                      <a:gd name="connsiteY4" fmla="*/ 26668 h 1599152"/>
                      <a:gd name="connsiteX5" fmla="*/ 719180 w 1006162"/>
                      <a:gd name="connsiteY5" fmla="*/ 1452574 h 1599152"/>
                      <a:gd name="connsiteX0" fmla="*/ 398797 w 1015005"/>
                      <a:gd name="connsiteY0" fmla="*/ 1574900 h 1609232"/>
                      <a:gd name="connsiteX1" fmla="*/ 22922 w 1015005"/>
                      <a:gd name="connsiteY1" fmla="*/ 355443 h 1609232"/>
                      <a:gd name="connsiteX2" fmla="*/ 89700 w 1015005"/>
                      <a:gd name="connsiteY2" fmla="*/ 15782 h 1609232"/>
                      <a:gd name="connsiteX3" fmla="*/ 486983 w 1015005"/>
                      <a:gd name="connsiteY3" fmla="*/ 485648 h 1609232"/>
                      <a:gd name="connsiteX4" fmla="*/ 1011874 w 1015005"/>
                      <a:gd name="connsiteY4" fmla="*/ 26668 h 1609232"/>
                      <a:gd name="connsiteX5" fmla="*/ 728023 w 1015005"/>
                      <a:gd name="connsiteY5" fmla="*/ 1452574 h 1609232"/>
                      <a:gd name="connsiteX0" fmla="*/ 398798 w 1015006"/>
                      <a:gd name="connsiteY0" fmla="*/ 1574900 h 1632544"/>
                      <a:gd name="connsiteX1" fmla="*/ 22923 w 1015006"/>
                      <a:gd name="connsiteY1" fmla="*/ 355443 h 1632544"/>
                      <a:gd name="connsiteX2" fmla="*/ 89701 w 1015006"/>
                      <a:gd name="connsiteY2" fmla="*/ 15782 h 1632544"/>
                      <a:gd name="connsiteX3" fmla="*/ 486984 w 1015006"/>
                      <a:gd name="connsiteY3" fmla="*/ 485648 h 1632544"/>
                      <a:gd name="connsiteX4" fmla="*/ 1011875 w 1015006"/>
                      <a:gd name="connsiteY4" fmla="*/ 26668 h 1632544"/>
                      <a:gd name="connsiteX5" fmla="*/ 728024 w 1015006"/>
                      <a:gd name="connsiteY5" fmla="*/ 1452574 h 1632544"/>
                      <a:gd name="connsiteX0" fmla="*/ 398798 w 1011903"/>
                      <a:gd name="connsiteY0" fmla="*/ 1587663 h 1732949"/>
                      <a:gd name="connsiteX1" fmla="*/ 22923 w 1011903"/>
                      <a:gd name="connsiteY1" fmla="*/ 368206 h 1732949"/>
                      <a:gd name="connsiteX2" fmla="*/ 89701 w 1011903"/>
                      <a:gd name="connsiteY2" fmla="*/ 28545 h 1732949"/>
                      <a:gd name="connsiteX3" fmla="*/ 486984 w 1011903"/>
                      <a:gd name="connsiteY3" fmla="*/ 498411 h 1732949"/>
                      <a:gd name="connsiteX4" fmla="*/ 1011875 w 1011903"/>
                      <a:gd name="connsiteY4" fmla="*/ 39431 h 1732949"/>
                      <a:gd name="connsiteX5" fmla="*/ 514334 w 1011903"/>
                      <a:gd name="connsiteY5" fmla="*/ 1732949 h 1732949"/>
                      <a:gd name="connsiteX0" fmla="*/ 398798 w 1013329"/>
                      <a:gd name="connsiteY0" fmla="*/ 1585613 h 1689729"/>
                      <a:gd name="connsiteX1" fmla="*/ 22923 w 1013329"/>
                      <a:gd name="connsiteY1" fmla="*/ 366156 h 1689729"/>
                      <a:gd name="connsiteX2" fmla="*/ 89701 w 1013329"/>
                      <a:gd name="connsiteY2" fmla="*/ 26495 h 1689729"/>
                      <a:gd name="connsiteX3" fmla="*/ 486984 w 1013329"/>
                      <a:gd name="connsiteY3" fmla="*/ 496361 h 1689729"/>
                      <a:gd name="connsiteX4" fmla="*/ 1011875 w 1013329"/>
                      <a:gd name="connsiteY4" fmla="*/ 37381 h 1689729"/>
                      <a:gd name="connsiteX5" fmla="*/ 661246 w 1013329"/>
                      <a:gd name="connsiteY5" fmla="*/ 1689729 h 1689729"/>
                      <a:gd name="connsiteX0" fmla="*/ 398799 w 1013330"/>
                      <a:gd name="connsiteY0" fmla="*/ 1596864 h 1700980"/>
                      <a:gd name="connsiteX1" fmla="*/ 22924 w 1013330"/>
                      <a:gd name="connsiteY1" fmla="*/ 377407 h 1700980"/>
                      <a:gd name="connsiteX2" fmla="*/ 89702 w 1013330"/>
                      <a:gd name="connsiteY2" fmla="*/ 37746 h 1700980"/>
                      <a:gd name="connsiteX3" fmla="*/ 486986 w 1013330"/>
                      <a:gd name="connsiteY3" fmla="*/ 404685 h 1700980"/>
                      <a:gd name="connsiteX4" fmla="*/ 1011876 w 1013330"/>
                      <a:gd name="connsiteY4" fmla="*/ 48632 h 1700980"/>
                      <a:gd name="connsiteX5" fmla="*/ 661247 w 1013330"/>
                      <a:gd name="connsiteY5" fmla="*/ 1700980 h 1700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13330" h="1700980">
                        <a:moveTo>
                          <a:pt x="398799" y="1596864"/>
                        </a:moveTo>
                        <a:cubicBezTo>
                          <a:pt x="549522" y="1941748"/>
                          <a:pt x="74440" y="637260"/>
                          <a:pt x="22924" y="377407"/>
                        </a:cubicBezTo>
                        <a:cubicBezTo>
                          <a:pt x="-28592" y="117554"/>
                          <a:pt x="12358" y="33200"/>
                          <a:pt x="89702" y="37746"/>
                        </a:cubicBezTo>
                        <a:cubicBezTo>
                          <a:pt x="167046" y="42292"/>
                          <a:pt x="333290" y="402871"/>
                          <a:pt x="486986" y="404685"/>
                        </a:cubicBezTo>
                        <a:cubicBezTo>
                          <a:pt x="640682" y="406499"/>
                          <a:pt x="982833" y="-167417"/>
                          <a:pt x="1011876" y="48632"/>
                        </a:cubicBezTo>
                        <a:cubicBezTo>
                          <a:pt x="1040919" y="264681"/>
                          <a:pt x="624961" y="1626594"/>
                          <a:pt x="661247" y="1700980"/>
                        </a:cubicBezTo>
                      </a:path>
                    </a:pathLst>
                  </a:custGeom>
                  <a:solidFill>
                    <a:srgbClr val="FF0000"/>
                  </a:solidFill>
                  <a:ln>
                    <a:solidFill>
                      <a:srgbClr val="FF0000"/>
                    </a:solidFill>
                    <a:headEnd type="none" w="med" len="med"/>
                    <a:tailEnd type="none" w="med" len="med"/>
                  </a:ln>
                </p:spPr>
                <p:style>
                  <a:lnRef idx="3">
                    <a:schemeClr val="accent6"/>
                  </a:lnRef>
                  <a:fillRef idx="0">
                    <a:schemeClr val="accent6"/>
                  </a:fillRef>
                  <a:effectRef idx="2">
                    <a:schemeClr val="accent6"/>
                  </a:effectRef>
                  <a:fontRef idx="minor">
                    <a:schemeClr val="tx1"/>
                  </a:fontRef>
                </p:style>
                <p:txBody>
                  <a:bodyPr wrap="none" anchor="ctr"/>
                  <a:lstStyle/>
                  <a:p>
                    <a:pPr algn="ctr" eaLnBrk="1" hangingPunct="1">
                      <a:defRPr/>
                    </a:pPr>
                    <a:endParaRPr lang="zh-TW" altLang="en-US" sz="1400" dirty="0"/>
                  </a:p>
                </p:txBody>
              </p:sp>
              <p:cxnSp>
                <p:nvCxnSpPr>
                  <p:cNvPr id="24" name="直線接點 23"/>
                  <p:cNvCxnSpPr/>
                  <p:nvPr/>
                </p:nvCxnSpPr>
                <p:spPr bwMode="auto">
                  <a:xfrm flipV="1">
                    <a:off x="4187727" y="4009015"/>
                    <a:ext cx="179531" cy="19037"/>
                  </a:xfrm>
                  <a:prstGeom prst="line">
                    <a:avLst/>
                  </a:prstGeom>
                  <a:ln w="76200">
                    <a:solidFill>
                      <a:srgbClr val="FF0000"/>
                    </a:solidFill>
                    <a:headEnd type="none" w="med" len="med"/>
                    <a:tailEnd type="none" w="med" len="med"/>
                  </a:ln>
                </p:spPr>
                <p:style>
                  <a:lnRef idx="3">
                    <a:schemeClr val="accent6"/>
                  </a:lnRef>
                  <a:fillRef idx="0">
                    <a:schemeClr val="accent6"/>
                  </a:fillRef>
                  <a:effectRef idx="2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8444" name="文字方塊 24"/>
                <p:cNvSpPr txBox="1">
                  <a:spLocks noChangeArrowheads="1"/>
                </p:cNvSpPr>
                <p:nvPr/>
              </p:nvSpPr>
              <p:spPr bwMode="auto">
                <a:xfrm>
                  <a:off x="2844213" y="3283024"/>
                  <a:ext cx="2439987" cy="631825"/>
                </a:xfrm>
                <a:prstGeom prst="rect">
                  <a:avLst/>
                </a:pr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Blip>
                      <a:blip r:embed="rId3"/>
                    </a:buBlip>
                    <a:defRPr kumimoji="1" sz="3200" b="1">
                      <a:solidFill>
                        <a:srgbClr val="003366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Blip>
                      <a:blip r:embed="rId3"/>
                    </a:buBlip>
                    <a:defRPr kumimoji="1" sz="2800" b="1">
                      <a:solidFill>
                        <a:srgbClr val="006699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Blip>
                      <a:blip r:embed="rId3"/>
                    </a:buBlip>
                    <a:defRPr kumimoji="1" sz="2400" b="1">
                      <a:solidFill>
                        <a:srgbClr val="33CCCC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Blip>
                      <a:blip r:embed="rId3"/>
                    </a:buBlip>
                    <a:defRPr kumimoji="1" sz="2000" b="1">
                      <a:solidFill>
                        <a:srgbClr val="66FFFF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Blip>
                      <a:blip r:embed="rId3"/>
                    </a:buBlip>
                    <a:defRPr kumimoji="1"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 kumimoji="1"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 kumimoji="1"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 kumimoji="1"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 kumimoji="1"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TW" sz="3500">
                      <a:solidFill>
                        <a:schemeClr val="tx1"/>
                      </a:solidFill>
                    </a:rPr>
                    <a:t>Power </a:t>
                  </a:r>
                  <a:endParaRPr lang="zh-TW" altLang="en-US" sz="350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6" name="直線單箭頭接點 25"/>
                <p:cNvCxnSpPr/>
                <p:nvPr/>
              </p:nvCxnSpPr>
              <p:spPr bwMode="auto">
                <a:xfrm flipV="1">
                  <a:off x="4645830" y="3140150"/>
                  <a:ext cx="720920" cy="931862"/>
                </a:xfrm>
                <a:prstGeom prst="straightConnector1">
                  <a:avLst/>
                </a:prstGeom>
                <a:ln w="88900" cmpd="sng">
                  <a:headEnd type="none" w="med" len="med"/>
                  <a:tailEnd type="arrow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4" name="直線單箭頭接點 15"/>
              <p:cNvCxnSpPr/>
              <p:nvPr/>
            </p:nvCxnSpPr>
            <p:spPr bwMode="auto">
              <a:xfrm>
                <a:off x="6084168" y="4653484"/>
                <a:ext cx="1008335" cy="0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" name="Group 8"/>
          <p:cNvGrpSpPr/>
          <p:nvPr/>
        </p:nvGrpSpPr>
        <p:grpSpPr>
          <a:xfrm>
            <a:off x="3359696" y="1700809"/>
            <a:ext cx="7451774" cy="4758581"/>
            <a:chOff x="1835696" y="1700808"/>
            <a:chExt cx="7451774" cy="4758581"/>
          </a:xfrm>
        </p:grpSpPr>
        <p:sp>
          <p:nvSpPr>
            <p:cNvPr id="3" name="文字方塊 2"/>
            <p:cNvSpPr txBox="1"/>
            <p:nvPr/>
          </p:nvSpPr>
          <p:spPr>
            <a:xfrm>
              <a:off x="1835696" y="5661248"/>
              <a:ext cx="57606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/>
                <a:t>High power but low brightness</a:t>
              </a:r>
              <a:endParaRPr lang="zh-TW" altLang="en-US" dirty="0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843808" y="1700808"/>
              <a:ext cx="6443662" cy="4758581"/>
              <a:chOff x="2700338" y="1714500"/>
              <a:chExt cx="6443662" cy="4758581"/>
            </a:xfrm>
          </p:grpSpPr>
          <p:grpSp>
            <p:nvGrpSpPr>
              <p:cNvPr id="91" name="Group 9"/>
              <p:cNvGrpSpPr>
                <a:grpSpLocks/>
              </p:cNvGrpSpPr>
              <p:nvPr/>
            </p:nvGrpSpPr>
            <p:grpSpPr bwMode="auto">
              <a:xfrm>
                <a:off x="2700338" y="1714500"/>
                <a:ext cx="4679950" cy="3730625"/>
                <a:chOff x="5686429" y="675666"/>
                <a:chExt cx="3455293" cy="2441468"/>
              </a:xfrm>
            </p:grpSpPr>
            <p:pic>
              <p:nvPicPr>
                <p:cNvPr id="18448" name="Picture 4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86429" y="675666"/>
                  <a:ext cx="3455293" cy="21980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8449" name="TextBox 8"/>
                <p:cNvSpPr txBox="1">
                  <a:spLocks noChangeArrowheads="1"/>
                </p:cNvSpPr>
                <p:nvPr/>
              </p:nvSpPr>
              <p:spPr bwMode="auto">
                <a:xfrm>
                  <a:off x="6377487" y="2774663"/>
                  <a:ext cx="1569120" cy="342471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Blip>
                      <a:blip r:embed="rId3"/>
                    </a:buBlip>
                    <a:defRPr kumimoji="1" sz="3200" b="1">
                      <a:solidFill>
                        <a:srgbClr val="003366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Blip>
                      <a:blip r:embed="rId3"/>
                    </a:buBlip>
                    <a:defRPr kumimoji="1" sz="2800" b="1">
                      <a:solidFill>
                        <a:srgbClr val="006699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Blip>
                      <a:blip r:embed="rId3"/>
                    </a:buBlip>
                    <a:defRPr kumimoji="1" sz="2400" b="1">
                      <a:solidFill>
                        <a:srgbClr val="33CCCC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Blip>
                      <a:blip r:embed="rId3"/>
                    </a:buBlip>
                    <a:defRPr kumimoji="1" sz="2000" b="1">
                      <a:solidFill>
                        <a:srgbClr val="66FFFF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Blip>
                      <a:blip r:embed="rId3"/>
                    </a:buBlip>
                    <a:defRPr kumimoji="1"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 kumimoji="1"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 kumimoji="1"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 kumimoji="1"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Blip>
                      <a:blip r:embed="rId3"/>
                    </a:buBlip>
                    <a:defRPr kumimoji="1" sz="20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IN" altLang="zh-TW" sz="2800">
                      <a:solidFill>
                        <a:srgbClr val="FF0000"/>
                      </a:solidFill>
                    </a:rPr>
                    <a:t>Multimode</a:t>
                  </a:r>
                  <a:r>
                    <a:rPr lang="en-IN" altLang="zh-TW" sz="2800" u="sng">
                      <a:solidFill>
                        <a:schemeClr val="tx1"/>
                      </a:solidFill>
                    </a:rPr>
                    <a:t> </a:t>
                  </a:r>
                  <a:endParaRPr lang="zh-TW" altLang="en-US" sz="2800" u="sng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5" name="TextBox 4"/>
              <p:cNvSpPr txBox="1"/>
              <p:nvPr/>
            </p:nvSpPr>
            <p:spPr>
              <a:xfrm>
                <a:off x="4284514" y="6165304"/>
                <a:ext cx="48594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altLang="zh-TW" sz="1400" i="1" dirty="0">
                    <a:solidFill>
                      <a:srgbClr val="002060"/>
                    </a:solidFill>
                  </a:rPr>
                  <a:t>II-VI.com 940nm multimode high power VCSEL Array</a:t>
                </a:r>
                <a:endParaRPr lang="zh-TW" altLang="en-US" sz="1400" i="1" dirty="0">
                  <a:solidFill>
                    <a:srgbClr val="002060"/>
                  </a:solidFill>
                </a:endParaRPr>
              </a:p>
            </p:txBody>
          </p:sp>
        </p:grpSp>
      </p:grpSp>
      <p:sp>
        <p:nvSpPr>
          <p:cNvPr id="92" name="TextBox 91"/>
          <p:cNvSpPr txBox="1"/>
          <p:nvPr/>
        </p:nvSpPr>
        <p:spPr>
          <a:xfrm>
            <a:off x="10128448" y="630932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altLang="zh-TW" dirty="0"/>
              <a:t>8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3885535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2152650" y="407235"/>
            <a:ext cx="7886700" cy="1177090"/>
          </a:xfrm>
          <a:solidFill>
            <a:srgbClr val="FFFF00"/>
          </a:solidFill>
        </p:spPr>
        <p:txBody>
          <a:bodyPr/>
          <a:lstStyle/>
          <a:p>
            <a:r>
              <a:rPr lang="en-US" altLang="zh-TW" sz="3200" dirty="0"/>
              <a:t>How to increase brightness of VCSEL: Single-Mode VCSEL </a:t>
            </a:r>
            <a:endParaRPr lang="zh-TW" altLang="en-US" sz="3200" dirty="0"/>
          </a:p>
        </p:txBody>
      </p:sp>
      <p:pic>
        <p:nvPicPr>
          <p:cNvPr id="5" name="Picture 2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67038" y="3808413"/>
            <a:ext cx="2951162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63007" y="1571181"/>
            <a:ext cx="3959225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08168" y="3548064"/>
            <a:ext cx="2554288" cy="181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485343" y="2971800"/>
            <a:ext cx="2176463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altLang="zh-TW" sz="1600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(a) Surface relief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7224038" y="5284784"/>
            <a:ext cx="260666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altLang="zh-TW" sz="1600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(d) Implant structure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2305162" y="5737047"/>
            <a:ext cx="25908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altLang="zh-TW" sz="1600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(b) Triangular holey</a:t>
            </a: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7443106" y="5604622"/>
            <a:ext cx="216852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altLang="zh-TW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Resistance</a:t>
            </a:r>
          </a:p>
        </p:txBody>
      </p:sp>
      <p:sp>
        <p:nvSpPr>
          <p:cNvPr id="14" name="Text Box 22"/>
          <p:cNvSpPr txBox="1">
            <a:spLocks noChangeArrowheads="1"/>
          </p:cNvSpPr>
          <p:nvPr/>
        </p:nvSpPr>
        <p:spPr bwMode="auto">
          <a:xfrm>
            <a:off x="5293631" y="3114676"/>
            <a:ext cx="1439862" cy="1311275"/>
          </a:xfrm>
          <a:prstGeom prst="rect">
            <a:avLst/>
          </a:prstGeom>
          <a:solidFill>
            <a:schemeClr val="accent5">
              <a:lumMod val="90000"/>
            </a:schemeClr>
          </a:solidFill>
          <a:ln w="9525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altLang="zh-TW" sz="2000" dirty="0">
                <a:solidFill>
                  <a:srgbClr val="990099"/>
                </a:solidFill>
                <a:effectLst>
                  <a:reflection blurRad="6350" endPos="10000" dir="5400000" sy="-100000" algn="bl" rotWithShape="0"/>
                </a:effectLst>
              </a:rPr>
              <a:t>Accurate etch depth and arrange</a:t>
            </a:r>
          </a:p>
        </p:txBody>
      </p:sp>
      <p:sp>
        <p:nvSpPr>
          <p:cNvPr id="15" name="Rectangle 24"/>
          <p:cNvSpPr>
            <a:spLocks noChangeArrowheads="1"/>
          </p:cNvSpPr>
          <p:nvPr/>
        </p:nvSpPr>
        <p:spPr bwMode="auto">
          <a:xfrm>
            <a:off x="1974056" y="6022806"/>
            <a:ext cx="8243888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zh-TW" sz="800" dirty="0"/>
              <a:t>(a) Å. </a:t>
            </a:r>
            <a:r>
              <a:rPr lang="en-US" altLang="zh-TW" sz="800" dirty="0" err="1"/>
              <a:t>Haglund</a:t>
            </a:r>
            <a:r>
              <a:rPr lang="en-US" altLang="zh-TW" sz="800" dirty="0"/>
              <a:t>, J. S. </a:t>
            </a:r>
            <a:r>
              <a:rPr lang="en-US" altLang="zh-TW" sz="800" dirty="0" err="1"/>
              <a:t>Gustavsson</a:t>
            </a:r>
            <a:r>
              <a:rPr lang="en-US" altLang="zh-TW" sz="800" dirty="0"/>
              <a:t>, J. </a:t>
            </a:r>
            <a:r>
              <a:rPr lang="en-US" altLang="zh-TW" sz="800" dirty="0" err="1"/>
              <a:t>Vukuˇsic</a:t>
            </a:r>
            <a:r>
              <a:rPr lang="en-US" altLang="zh-TW" sz="800" dirty="0"/>
              <a:t>´, P. </a:t>
            </a:r>
            <a:r>
              <a:rPr lang="en-US" altLang="zh-TW" sz="800" dirty="0" err="1"/>
              <a:t>Modh</a:t>
            </a:r>
            <a:r>
              <a:rPr lang="en-US" altLang="zh-TW" sz="800" dirty="0"/>
              <a:t>, Member, IEEE, and A. Larsson, Member, IEEE, IEEE PHOTONICS TECHNOLOGY LETTERS, VOL. 16, NO. 2, FEBRUARY 2004. </a:t>
            </a:r>
          </a:p>
          <a:p>
            <a:pPr eaLnBrk="0" hangingPunct="0"/>
            <a:r>
              <a:rPr lang="en-US" altLang="zh-TW" sz="800" dirty="0"/>
              <a:t>(b) Akio Furukawa, Satoshi Sasaki, </a:t>
            </a:r>
            <a:r>
              <a:rPr lang="en-US" altLang="zh-TW" sz="800" dirty="0" err="1"/>
              <a:t>Mitsunari</a:t>
            </a:r>
            <a:r>
              <a:rPr lang="en-US" altLang="zh-TW" sz="800" dirty="0"/>
              <a:t> Hoshi, Atsushi </a:t>
            </a:r>
            <a:r>
              <a:rPr lang="en-US" altLang="zh-TW" sz="800" dirty="0" err="1"/>
              <a:t>Matsuzono</a:t>
            </a:r>
            <a:r>
              <a:rPr lang="en-US" altLang="zh-TW" sz="800" dirty="0"/>
              <a:t>, </a:t>
            </a:r>
            <a:r>
              <a:rPr lang="en-US" altLang="zh-TW" sz="800" dirty="0" err="1"/>
              <a:t>Kosuke</a:t>
            </a:r>
            <a:r>
              <a:rPr lang="en-US" altLang="zh-TW" sz="800" dirty="0"/>
              <a:t> </a:t>
            </a:r>
            <a:r>
              <a:rPr lang="en-US" altLang="zh-TW" sz="800" dirty="0" err="1"/>
              <a:t>Moritoh</a:t>
            </a:r>
            <a:r>
              <a:rPr lang="en-US" altLang="zh-TW" sz="800" dirty="0"/>
              <a:t> , Toshihiko Baba, APPLIED PHYSICS LETTERS ,VOLUME 85,  NUMBER 22, 29 NOVEMBER 2004. </a:t>
            </a:r>
          </a:p>
          <a:p>
            <a:pPr eaLnBrk="0" hangingPunct="0"/>
            <a:r>
              <a:rPr lang="en-US" altLang="zh-TW" sz="800" dirty="0"/>
              <a:t>(c) </a:t>
            </a:r>
            <a:r>
              <a:rPr lang="en-US" altLang="zh-TW" sz="800" dirty="0" err="1"/>
              <a:t>Delai</a:t>
            </a:r>
            <a:r>
              <a:rPr lang="en-US" altLang="zh-TW" sz="800" dirty="0"/>
              <a:t> Zhou, Member  IEEE, and Luke J. </a:t>
            </a:r>
            <a:r>
              <a:rPr lang="en-US" altLang="zh-TW" sz="800" dirty="0" err="1"/>
              <a:t>Mawst</a:t>
            </a:r>
            <a:r>
              <a:rPr lang="en-US" altLang="zh-TW" sz="800" dirty="0"/>
              <a:t>, Senior Member  IEEE, IEEE JOURNAL OF QUANTUM ELECTRONICS, VOL. 38, NO. 12, DECEMBER 2002.</a:t>
            </a:r>
          </a:p>
          <a:p>
            <a:pPr eaLnBrk="0" hangingPunct="0"/>
            <a:r>
              <a:rPr lang="en-US" altLang="zh-TW" sz="800" dirty="0"/>
              <a:t>(d) E. W. Young, K. D. </a:t>
            </a:r>
            <a:r>
              <a:rPr lang="en-US" altLang="zh-TW" sz="800" dirty="0" err="1"/>
              <a:t>Choquette</a:t>
            </a:r>
            <a:r>
              <a:rPr lang="en-US" altLang="zh-TW" sz="800" dirty="0"/>
              <a:t>, S. L. Chuang, K. M. </a:t>
            </a:r>
            <a:r>
              <a:rPr lang="en-US" altLang="zh-TW" sz="800" dirty="0" err="1"/>
              <a:t>Geib</a:t>
            </a:r>
            <a:r>
              <a:rPr lang="en-US" altLang="zh-TW" sz="800" dirty="0"/>
              <a:t>, A. J. Fischer, and A. A. </a:t>
            </a:r>
            <a:r>
              <a:rPr lang="en-US" altLang="zh-TW" sz="800" dirty="0" err="1"/>
              <a:t>Allerman,IEEE</a:t>
            </a:r>
            <a:r>
              <a:rPr lang="en-US" altLang="zh-TW" sz="800" dirty="0"/>
              <a:t> Photon. Technol. Lett., vol. 13, pp. 927-929, Sep., 2001. </a:t>
            </a:r>
          </a:p>
        </p:txBody>
      </p:sp>
      <p:pic>
        <p:nvPicPr>
          <p:cNvPr id="16" name="Picture 2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93171" y="1571181"/>
            <a:ext cx="2305050" cy="18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27"/>
          <p:cNvSpPr txBox="1">
            <a:spLocks noChangeArrowheads="1"/>
          </p:cNvSpPr>
          <p:nvPr/>
        </p:nvSpPr>
        <p:spPr bwMode="auto">
          <a:xfrm>
            <a:off x="6665229" y="3296092"/>
            <a:ext cx="4003675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altLang="zh-TW" sz="1600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(c) </a:t>
            </a:r>
            <a:r>
              <a:rPr lang="en-US" altLang="zh-TW" sz="1200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Anti-resonant reflecting optical waveguide-type</a:t>
            </a:r>
          </a:p>
        </p:txBody>
      </p:sp>
      <p:sp>
        <p:nvSpPr>
          <p:cNvPr id="18" name="Line 20"/>
          <p:cNvSpPr>
            <a:spLocks noChangeShapeType="1"/>
          </p:cNvSpPr>
          <p:nvPr/>
        </p:nvSpPr>
        <p:spPr bwMode="auto">
          <a:xfrm flipH="1" flipV="1">
            <a:off x="5438094" y="2540001"/>
            <a:ext cx="360363" cy="574675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9" name="Line 21"/>
          <p:cNvSpPr>
            <a:spLocks noChangeShapeType="1"/>
          </p:cNvSpPr>
          <p:nvPr/>
        </p:nvSpPr>
        <p:spPr bwMode="auto">
          <a:xfrm flipH="1">
            <a:off x="5293632" y="4411663"/>
            <a:ext cx="504825" cy="576262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0" name="Text Box 22"/>
          <p:cNvSpPr txBox="1">
            <a:spLocks noChangeArrowheads="1"/>
          </p:cNvSpPr>
          <p:nvPr/>
        </p:nvSpPr>
        <p:spPr bwMode="auto">
          <a:xfrm>
            <a:off x="5945297" y="1674816"/>
            <a:ext cx="1439862" cy="581025"/>
          </a:xfrm>
          <a:prstGeom prst="rect">
            <a:avLst/>
          </a:prstGeom>
          <a:solidFill>
            <a:schemeClr val="accent5">
              <a:lumMod val="90000"/>
            </a:schemeClr>
          </a:solidFill>
          <a:ln w="9525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altLang="zh-TW" sz="1600" dirty="0">
                <a:solidFill>
                  <a:srgbClr val="990099"/>
                </a:solidFill>
                <a:effectLst>
                  <a:reflection blurRad="6350" endPos="10000" dir="5400000" sy="-100000" algn="bl" rotWithShape="0"/>
                </a:effectLst>
              </a:rPr>
              <a:t>Complex </a:t>
            </a:r>
            <a:r>
              <a:rPr lang="en-US" altLang="zh-TW" sz="1600" dirty="0" err="1">
                <a:solidFill>
                  <a:srgbClr val="990099"/>
                </a:solidFill>
                <a:effectLst>
                  <a:reflection blurRad="6350" endPos="10000" dir="5400000" sy="-100000" algn="bl" rotWithShape="0"/>
                </a:effectLst>
              </a:rPr>
              <a:t>epi</a:t>
            </a:r>
            <a:r>
              <a:rPr lang="en-US" altLang="zh-TW" sz="1600" dirty="0">
                <a:solidFill>
                  <a:srgbClr val="990099"/>
                </a:solidFill>
                <a:effectLst>
                  <a:reflection blurRad="6350" endPos="10000" dir="5400000" sy="-100000" algn="bl" rotWithShape="0"/>
                </a:effectLst>
              </a:rPr>
              <a:t>. growth</a:t>
            </a:r>
          </a:p>
        </p:txBody>
      </p:sp>
      <p:cxnSp>
        <p:nvCxnSpPr>
          <p:cNvPr id="29" name="弧形接點 28"/>
          <p:cNvCxnSpPr/>
          <p:nvPr/>
        </p:nvCxnSpPr>
        <p:spPr bwMode="auto">
          <a:xfrm rot="5400000" flipH="1" flipV="1">
            <a:off x="8938612" y="5187072"/>
            <a:ext cx="795168" cy="769937"/>
          </a:xfrm>
          <a:prstGeom prst="curvedConnector3">
            <a:avLst>
              <a:gd name="adj1" fmla="val -310"/>
            </a:avLst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Box 22"/>
          <p:cNvSpPr txBox="1"/>
          <p:nvPr/>
        </p:nvSpPr>
        <p:spPr>
          <a:xfrm>
            <a:off x="10128448" y="630932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altLang="zh-TW" dirty="0"/>
              <a:t>9</a:t>
            </a:r>
            <a:endParaRPr lang="zh-TW" altLang="en-US" dirty="0"/>
          </a:p>
        </p:txBody>
      </p:sp>
      <p:sp>
        <p:nvSpPr>
          <p:cNvPr id="21" name="AutoShape 23"/>
          <p:cNvSpPr>
            <a:spLocks noChangeArrowheads="1"/>
          </p:cNvSpPr>
          <p:nvPr/>
        </p:nvSpPr>
        <p:spPr bwMode="auto">
          <a:xfrm>
            <a:off x="3647728" y="2780928"/>
            <a:ext cx="6048672" cy="2880320"/>
          </a:xfrm>
          <a:prstGeom prst="irregularSeal2">
            <a:avLst/>
          </a:prstGeom>
          <a:solidFill>
            <a:srgbClr val="FFFF00"/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IN" altLang="zh-TW" sz="3200" i="1" dirty="0">
                <a:solidFill>
                  <a:srgbClr val="FF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Enhances</a:t>
            </a:r>
            <a:endParaRPr lang="en-US" altLang="zh-TW" sz="3200" i="1" dirty="0">
              <a:solidFill>
                <a:srgbClr val="FF0000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eaLnBrk="0" hangingPunct="0">
              <a:defRPr/>
            </a:pPr>
            <a:r>
              <a:rPr lang="en-IN" altLang="zh-TW" sz="3200" i="1" dirty="0">
                <a:solidFill>
                  <a:srgbClr val="FF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intra-cavity loss </a:t>
            </a:r>
            <a:endParaRPr lang="en-US" altLang="zh-TW" sz="3200" i="1" dirty="0">
              <a:solidFill>
                <a:srgbClr val="FF0000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2" name="書卷 (水平) 20"/>
          <p:cNvSpPr>
            <a:spLocks noChangeArrowheads="1"/>
          </p:cNvSpPr>
          <p:nvPr/>
        </p:nvSpPr>
        <p:spPr bwMode="auto">
          <a:xfrm>
            <a:off x="2027238" y="2987675"/>
            <a:ext cx="8064500" cy="1727200"/>
          </a:xfrm>
          <a:prstGeom prst="horizontalScroll">
            <a:avLst>
              <a:gd name="adj" fmla="val 12500"/>
            </a:avLst>
          </a:prstGeom>
          <a:solidFill>
            <a:srgbClr val="00B05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Blip>
                <a:blip r:embed="rId7"/>
              </a:buBlip>
              <a:defRPr kumimoji="1" sz="3200" b="1">
                <a:solidFill>
                  <a:srgbClr val="003366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Blip>
                <a:blip r:embed="rId7"/>
              </a:buBlip>
              <a:defRPr kumimoji="1" sz="2800" b="1">
                <a:solidFill>
                  <a:srgbClr val="006699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Blip>
                <a:blip r:embed="rId7"/>
              </a:buBlip>
              <a:defRPr kumimoji="1" sz="2400" b="1">
                <a:solidFill>
                  <a:srgbClr val="33CCCC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Blip>
                <a:blip r:embed="rId7"/>
              </a:buBlip>
              <a:defRPr kumimoji="1" sz="2000" b="1">
                <a:solidFill>
                  <a:srgbClr val="66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Blip>
                <a:blip r:embed="rId7"/>
              </a:buBlip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chemeClr val="bg1"/>
                </a:solidFill>
              </a:rPr>
              <a:t>How to achieve</a:t>
            </a:r>
            <a:endParaRPr lang="zh-TW" altLang="en-US" sz="20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chemeClr val="bg1"/>
                </a:solidFill>
              </a:rPr>
              <a:t>  large-area single-mode lasing without increasing loss?</a:t>
            </a:r>
          </a:p>
        </p:txBody>
      </p:sp>
    </p:spTree>
    <p:extLst>
      <p:ext uri="{BB962C8B-B14F-4D97-AF65-F5344CB8AC3E}">
        <p14:creationId xmlns:p14="http://schemas.microsoft.com/office/powerpoint/2010/main" val="134222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  <p:bldP spid="19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 txBox="1">
            <a:spLocks noChangeArrowheads="1"/>
          </p:cNvSpPr>
          <p:nvPr/>
        </p:nvSpPr>
        <p:spPr>
          <a:xfrm>
            <a:off x="1837303" y="248778"/>
            <a:ext cx="8229600" cy="490538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5400" kern="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1171775" y="1328052"/>
            <a:ext cx="1054916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TW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VCSEL for Short-Reach ?</a:t>
            </a:r>
          </a:p>
          <a:p>
            <a:pPr marL="571500" indent="-571500"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TW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Progress in High-Speed VCSEL</a:t>
            </a:r>
          </a:p>
          <a:p>
            <a:pPr marL="571500" indent="-571500"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TW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High-Brightness/High-Speed VCSEL for 3-D sensing ?</a:t>
            </a:r>
          </a:p>
          <a:p>
            <a:pPr marL="571500" indent="-571500"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TW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Unique Device Structure and Achievements</a:t>
            </a:r>
          </a:p>
          <a:p>
            <a:pPr marL="571500" indent="-571500"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TW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zh-TW" altLang="en-US" sz="3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1720945" y="645789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FB6208C-2062-4915-BF15-2BB03DC837E5}" type="slidenum">
              <a:rPr lang="en-US" altLang="zh-TW" sz="2400" b="1" smtClean="0">
                <a:solidFill>
                  <a:schemeClr val="bg1"/>
                </a:solidFill>
              </a:rPr>
              <a:t>3</a:t>
            </a:fld>
            <a:endParaRPr lang="en-US" altLang="zh-TW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0714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 txBox="1">
            <a:spLocks noChangeArrowheads="1"/>
          </p:cNvSpPr>
          <p:nvPr/>
        </p:nvSpPr>
        <p:spPr>
          <a:xfrm>
            <a:off x="1837303" y="248778"/>
            <a:ext cx="8229600" cy="490538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5400" kern="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1171775" y="1328052"/>
            <a:ext cx="1054916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TW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VCSEL for Short-Reach ?</a:t>
            </a:r>
          </a:p>
          <a:p>
            <a:pPr marL="571500" indent="-571500"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TW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Progress in High-Speed VCSEL</a:t>
            </a:r>
          </a:p>
          <a:p>
            <a:pPr marL="571500" indent="-571500"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TW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High-Brightness/High-Speed VCSEL for 3-D sensing ?</a:t>
            </a:r>
          </a:p>
          <a:p>
            <a:pPr marL="571500" indent="-571500"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TW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Unique Device Structure and Achievements</a:t>
            </a:r>
          </a:p>
          <a:p>
            <a:pPr marL="571500" indent="-571500"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TW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zh-TW" altLang="en-US" sz="3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1720945" y="645789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FB6208C-2062-4915-BF15-2BB03DC837E5}" type="slidenum">
              <a:rPr lang="en-US" altLang="zh-TW" sz="2400" b="1" smtClean="0">
                <a:solidFill>
                  <a:schemeClr val="bg1"/>
                </a:solidFill>
              </a:rPr>
              <a:t>30</a:t>
            </a:fld>
            <a:endParaRPr lang="en-US" altLang="zh-TW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0972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906580" y="1728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4300" dirty="0">
                <a:ln>
                  <a:gradFill flip="none" rotWithShape="1">
                    <a:gsLst>
                      <a:gs pos="0">
                        <a:srgbClr val="825600"/>
                      </a:gs>
                      <a:gs pos="13000">
                        <a:srgbClr val="FFA800"/>
                      </a:gs>
                      <a:gs pos="28000">
                        <a:srgbClr val="825600"/>
                      </a:gs>
                      <a:gs pos="42999">
                        <a:srgbClr val="FFA800"/>
                      </a:gs>
                      <a:gs pos="58000">
                        <a:srgbClr val="825600"/>
                      </a:gs>
                      <a:gs pos="72000">
                        <a:srgbClr val="FFA800"/>
                      </a:gs>
                      <a:gs pos="87000">
                        <a:srgbClr val="825600"/>
                      </a:gs>
                      <a:gs pos="100000">
                        <a:srgbClr val="FFA800"/>
                      </a:gs>
                    </a:gsLst>
                    <a:lin ang="5400000" scaled="0"/>
                    <a:tileRect r="-100000" b="-100000"/>
                  </a:gradFill>
                </a:ln>
                <a:gradFill>
                  <a:gsLst>
                    <a:gs pos="69000">
                      <a:schemeClr val="bg1">
                        <a:lumMod val="95000"/>
                      </a:schemeClr>
                    </a:gs>
                    <a:gs pos="31000">
                      <a:srgbClr val="FFFF00"/>
                    </a:gs>
                    <a:gs pos="64999">
                      <a:srgbClr val="92D050"/>
                    </a:gs>
                    <a:gs pos="89999">
                      <a:srgbClr val="C00000"/>
                    </a:gs>
                    <a:gs pos="52000">
                      <a:srgbClr val="FF8200"/>
                    </a:gs>
                  </a:gsLst>
                  <a:lin ang="5400000" scaled="0"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ea typeface="+mn-ea"/>
                <a:cs typeface="+mn-cs"/>
              </a:rPr>
              <a:t>Achievements 1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1097280" y="2484120"/>
            <a:ext cx="9357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u="sng" dirty="0">
                <a:solidFill>
                  <a:srgbClr val="FF0000"/>
                </a:solidFill>
              </a:rPr>
              <a:t>Ultra-Fast VCSEL</a:t>
            </a:r>
            <a:endParaRPr lang="zh-TW" altLang="en-US" sz="44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6237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標題 1"/>
          <p:cNvSpPr>
            <a:spLocks noGrp="1"/>
          </p:cNvSpPr>
          <p:nvPr>
            <p:ph type="title"/>
          </p:nvPr>
        </p:nvSpPr>
        <p:spPr>
          <a:xfrm>
            <a:off x="450337" y="531041"/>
            <a:ext cx="11479055" cy="1143000"/>
          </a:xfrm>
        </p:spPr>
        <p:txBody>
          <a:bodyPr/>
          <a:lstStyle/>
          <a:p>
            <a:pPr>
              <a:defRPr/>
            </a:pPr>
            <a:r>
              <a:rPr sz="3600" dirty="0"/>
              <a:t>How to increase the</a:t>
            </a:r>
            <a:r>
              <a:rPr lang="en-US" sz="3600" dirty="0"/>
              <a:t> speed of  VCSELs</a:t>
            </a:r>
            <a:endParaRPr lang="zh-TW" altLang="en-US" sz="3600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11564413" y="6452071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3F09351-A521-4196-A639-BB1F6A47BB41}" type="slidenum">
              <a:rPr lang="en-US" altLang="zh-TW" sz="2400" b="1" smtClean="0">
                <a:solidFill>
                  <a:schemeClr val="bg1"/>
                </a:solidFill>
              </a:rPr>
              <a:t>32</a:t>
            </a:fld>
            <a:endParaRPr lang="en-US" altLang="zh-TW" sz="2400" b="1" dirty="0">
              <a:solidFill>
                <a:schemeClr val="bg1"/>
              </a:solidFill>
            </a:endParaRPr>
          </a:p>
        </p:txBody>
      </p:sp>
      <p:sp>
        <p:nvSpPr>
          <p:cNvPr id="4" name="手繪多邊形 3"/>
          <p:cNvSpPr/>
          <p:nvPr/>
        </p:nvSpPr>
        <p:spPr>
          <a:xfrm>
            <a:off x="4735731" y="4027407"/>
            <a:ext cx="3411879" cy="2135387"/>
          </a:xfrm>
          <a:custGeom>
            <a:avLst/>
            <a:gdLst>
              <a:gd name="connsiteX0" fmla="*/ 0 w 3411879"/>
              <a:gd name="connsiteY0" fmla="*/ 1067694 h 2135387"/>
              <a:gd name="connsiteX1" fmla="*/ 1705940 w 3411879"/>
              <a:gd name="connsiteY1" fmla="*/ 0 h 2135387"/>
              <a:gd name="connsiteX2" fmla="*/ 3411880 w 3411879"/>
              <a:gd name="connsiteY2" fmla="*/ 1067694 h 2135387"/>
              <a:gd name="connsiteX3" fmla="*/ 1705940 w 3411879"/>
              <a:gd name="connsiteY3" fmla="*/ 2135388 h 2135387"/>
              <a:gd name="connsiteX4" fmla="*/ 0 w 3411879"/>
              <a:gd name="connsiteY4" fmla="*/ 1067694 h 2135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1879" h="2135387">
                <a:moveTo>
                  <a:pt x="0" y="1067694"/>
                </a:moveTo>
                <a:cubicBezTo>
                  <a:pt x="0" y="478023"/>
                  <a:pt x="763775" y="0"/>
                  <a:pt x="1705940" y="0"/>
                </a:cubicBezTo>
                <a:cubicBezTo>
                  <a:pt x="2648105" y="0"/>
                  <a:pt x="3411880" y="478023"/>
                  <a:pt x="3411880" y="1067694"/>
                </a:cubicBezTo>
                <a:cubicBezTo>
                  <a:pt x="3411880" y="1657365"/>
                  <a:pt x="2648105" y="2135388"/>
                  <a:pt x="1705940" y="2135388"/>
                </a:cubicBezTo>
                <a:cubicBezTo>
                  <a:pt x="763775" y="2135388"/>
                  <a:pt x="0" y="1657365"/>
                  <a:pt x="0" y="1067694"/>
                </a:cubicBezTo>
                <a:close/>
              </a:path>
            </a:pathLst>
          </a:custGeom>
          <a:solidFill>
            <a:srgbClr val="FF5D5D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9978" tIns="333040" rIns="519978" bIns="333040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3200" b="1" kern="1200" dirty="0">
                <a:ln w="19050">
                  <a:noFill/>
                </a:ln>
                <a:solidFill>
                  <a:schemeClr val="tx1"/>
                </a:solidFill>
                <a:effectLst>
                  <a:glow>
                    <a:schemeClr val="accent1">
                      <a:alpha val="40000"/>
                    </a:schemeClr>
                  </a:glow>
                </a:effectLst>
              </a:rPr>
              <a:t>High speed 850-940nm VCSELs</a:t>
            </a:r>
          </a:p>
        </p:txBody>
      </p:sp>
      <p:grpSp>
        <p:nvGrpSpPr>
          <p:cNvPr id="14" name="群組 13"/>
          <p:cNvGrpSpPr/>
          <p:nvPr/>
        </p:nvGrpSpPr>
        <p:grpSpPr>
          <a:xfrm>
            <a:off x="1176486" y="1727444"/>
            <a:ext cx="4558361" cy="2172452"/>
            <a:chOff x="1176486" y="1727444"/>
            <a:chExt cx="4558361" cy="2172452"/>
          </a:xfrm>
        </p:grpSpPr>
        <p:sp>
          <p:nvSpPr>
            <p:cNvPr id="5" name="向左箭號 4"/>
            <p:cNvSpPr/>
            <p:nvPr/>
          </p:nvSpPr>
          <p:spPr>
            <a:xfrm rot="13116199">
              <a:off x="3383385" y="3168757"/>
              <a:ext cx="2351462" cy="731139"/>
            </a:xfrm>
            <a:prstGeom prst="lef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手繪多邊形 7"/>
            <p:cNvSpPr/>
            <p:nvPr/>
          </p:nvSpPr>
          <p:spPr>
            <a:xfrm>
              <a:off x="1176486" y="1727444"/>
              <a:ext cx="4536254" cy="1949704"/>
            </a:xfrm>
            <a:custGeom>
              <a:avLst/>
              <a:gdLst>
                <a:gd name="connsiteX0" fmla="*/ 0 w 4536254"/>
                <a:gd name="connsiteY0" fmla="*/ 194970 h 1949704"/>
                <a:gd name="connsiteX1" fmla="*/ 194970 w 4536254"/>
                <a:gd name="connsiteY1" fmla="*/ 0 h 1949704"/>
                <a:gd name="connsiteX2" fmla="*/ 4341284 w 4536254"/>
                <a:gd name="connsiteY2" fmla="*/ 0 h 1949704"/>
                <a:gd name="connsiteX3" fmla="*/ 4536254 w 4536254"/>
                <a:gd name="connsiteY3" fmla="*/ 194970 h 1949704"/>
                <a:gd name="connsiteX4" fmla="*/ 4536254 w 4536254"/>
                <a:gd name="connsiteY4" fmla="*/ 1754734 h 1949704"/>
                <a:gd name="connsiteX5" fmla="*/ 4341284 w 4536254"/>
                <a:gd name="connsiteY5" fmla="*/ 1949704 h 1949704"/>
                <a:gd name="connsiteX6" fmla="*/ 194970 w 4536254"/>
                <a:gd name="connsiteY6" fmla="*/ 1949704 h 1949704"/>
                <a:gd name="connsiteX7" fmla="*/ 0 w 4536254"/>
                <a:gd name="connsiteY7" fmla="*/ 1754734 h 1949704"/>
                <a:gd name="connsiteX8" fmla="*/ 0 w 4536254"/>
                <a:gd name="connsiteY8" fmla="*/ 194970 h 194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6254" h="1949704">
                  <a:moveTo>
                    <a:pt x="0" y="194970"/>
                  </a:moveTo>
                  <a:cubicBezTo>
                    <a:pt x="0" y="87291"/>
                    <a:pt x="87291" y="0"/>
                    <a:pt x="194970" y="0"/>
                  </a:cubicBezTo>
                  <a:lnTo>
                    <a:pt x="4341284" y="0"/>
                  </a:lnTo>
                  <a:cubicBezTo>
                    <a:pt x="4448963" y="0"/>
                    <a:pt x="4536254" y="87291"/>
                    <a:pt x="4536254" y="194970"/>
                  </a:cubicBezTo>
                  <a:lnTo>
                    <a:pt x="4536254" y="1754734"/>
                  </a:lnTo>
                  <a:cubicBezTo>
                    <a:pt x="4536254" y="1862413"/>
                    <a:pt x="4448963" y="1949704"/>
                    <a:pt x="4341284" y="1949704"/>
                  </a:cubicBezTo>
                  <a:lnTo>
                    <a:pt x="194970" y="1949704"/>
                  </a:lnTo>
                  <a:cubicBezTo>
                    <a:pt x="87291" y="1949704"/>
                    <a:pt x="0" y="1862413"/>
                    <a:pt x="0" y="1754734"/>
                  </a:cubicBezTo>
                  <a:lnTo>
                    <a:pt x="0" y="194970"/>
                  </a:lnTo>
                  <a:close/>
                </a:path>
              </a:pathLst>
            </a:custGeom>
            <a:solidFill>
              <a:srgbClr val="CDE4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9020" tIns="139020" rIns="139020" bIns="139020" numCol="1" spcCol="1270" anchor="ctr" anchorCtr="0">
              <a:noAutofit/>
            </a:bodyPr>
            <a:lstStyle/>
            <a:p>
              <a:pPr lvl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sz="4300" b="1" kern="1200" dirty="0">
                  <a:ln w="19050">
                    <a:noFill/>
                  </a:ln>
                  <a:solidFill>
                    <a:srgbClr val="0033CC"/>
                  </a:solidFill>
                  <a:effectLst>
                    <a:glow>
                      <a:schemeClr val="accent1">
                        <a:alpha val="40000"/>
                      </a:schemeClr>
                    </a:glow>
                  </a:effectLst>
                </a:rPr>
                <a:t>Enhance differential gain</a:t>
              </a:r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7042842" y="1727444"/>
            <a:ext cx="4160400" cy="2339342"/>
            <a:chOff x="7042842" y="1727444"/>
            <a:chExt cx="4160400" cy="2339342"/>
          </a:xfrm>
        </p:grpSpPr>
        <p:sp>
          <p:nvSpPr>
            <p:cNvPr id="10" name="向左箭號 9"/>
            <p:cNvSpPr/>
            <p:nvPr/>
          </p:nvSpPr>
          <p:spPr>
            <a:xfrm rot="19095294">
              <a:off x="7263158" y="3335647"/>
              <a:ext cx="1853369" cy="731139"/>
            </a:xfrm>
            <a:prstGeom prst="lef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手繪多邊形 10"/>
            <p:cNvSpPr/>
            <p:nvPr/>
          </p:nvSpPr>
          <p:spPr>
            <a:xfrm>
              <a:off x="7042842" y="1727444"/>
              <a:ext cx="4160400" cy="1949704"/>
            </a:xfrm>
            <a:custGeom>
              <a:avLst/>
              <a:gdLst>
                <a:gd name="connsiteX0" fmla="*/ 0 w 4160400"/>
                <a:gd name="connsiteY0" fmla="*/ 194970 h 1949704"/>
                <a:gd name="connsiteX1" fmla="*/ 194970 w 4160400"/>
                <a:gd name="connsiteY1" fmla="*/ 0 h 1949704"/>
                <a:gd name="connsiteX2" fmla="*/ 3965430 w 4160400"/>
                <a:gd name="connsiteY2" fmla="*/ 0 h 1949704"/>
                <a:gd name="connsiteX3" fmla="*/ 4160400 w 4160400"/>
                <a:gd name="connsiteY3" fmla="*/ 194970 h 1949704"/>
                <a:gd name="connsiteX4" fmla="*/ 4160400 w 4160400"/>
                <a:gd name="connsiteY4" fmla="*/ 1754734 h 1949704"/>
                <a:gd name="connsiteX5" fmla="*/ 3965430 w 4160400"/>
                <a:gd name="connsiteY5" fmla="*/ 1949704 h 1949704"/>
                <a:gd name="connsiteX6" fmla="*/ 194970 w 4160400"/>
                <a:gd name="connsiteY6" fmla="*/ 1949704 h 1949704"/>
                <a:gd name="connsiteX7" fmla="*/ 0 w 4160400"/>
                <a:gd name="connsiteY7" fmla="*/ 1754734 h 1949704"/>
                <a:gd name="connsiteX8" fmla="*/ 0 w 4160400"/>
                <a:gd name="connsiteY8" fmla="*/ 194970 h 194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60400" h="1949704">
                  <a:moveTo>
                    <a:pt x="0" y="194970"/>
                  </a:moveTo>
                  <a:cubicBezTo>
                    <a:pt x="0" y="87291"/>
                    <a:pt x="87291" y="0"/>
                    <a:pt x="194970" y="0"/>
                  </a:cubicBezTo>
                  <a:lnTo>
                    <a:pt x="3965430" y="0"/>
                  </a:lnTo>
                  <a:cubicBezTo>
                    <a:pt x="4073109" y="0"/>
                    <a:pt x="4160400" y="87291"/>
                    <a:pt x="4160400" y="194970"/>
                  </a:cubicBezTo>
                  <a:lnTo>
                    <a:pt x="4160400" y="1754734"/>
                  </a:lnTo>
                  <a:cubicBezTo>
                    <a:pt x="4160400" y="1862413"/>
                    <a:pt x="4073109" y="1949704"/>
                    <a:pt x="3965430" y="1949704"/>
                  </a:cubicBezTo>
                  <a:lnTo>
                    <a:pt x="194970" y="1949704"/>
                  </a:lnTo>
                  <a:cubicBezTo>
                    <a:pt x="87291" y="1949704"/>
                    <a:pt x="0" y="1862413"/>
                    <a:pt x="0" y="1754734"/>
                  </a:cubicBezTo>
                  <a:lnTo>
                    <a:pt x="0" y="19497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9020" tIns="139020" rIns="139020" bIns="139020" numCol="1" spcCol="1270" anchor="ctr" anchorCtr="0">
              <a:noAutofit/>
            </a:bodyPr>
            <a:lstStyle/>
            <a:p>
              <a:pPr lvl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sz="4300" b="1" kern="1200" dirty="0">
                  <a:ln w="19050">
                    <a:noFill/>
                  </a:ln>
                  <a:solidFill>
                    <a:srgbClr val="990099"/>
                  </a:solidFill>
                  <a:effectLst>
                    <a:glow>
                      <a:schemeClr val="accent1">
                        <a:alpha val="40000"/>
                      </a:schemeClr>
                    </a:glow>
                  </a:effectLst>
                </a:rPr>
                <a:t>Reduction of</a:t>
              </a:r>
              <a:r>
                <a:rPr lang="zh-TW" altLang="en-US" sz="4300" b="1" kern="1200" dirty="0">
                  <a:ln w="19050">
                    <a:noFill/>
                  </a:ln>
                  <a:solidFill>
                    <a:srgbClr val="990099"/>
                  </a:solidFill>
                  <a:effectLst>
                    <a:glow>
                      <a:schemeClr val="accent1">
                        <a:alpha val="40000"/>
                      </a:schemeClr>
                    </a:glow>
                  </a:effectLst>
                </a:rPr>
                <a:t> </a:t>
              </a:r>
              <a:r>
                <a:rPr lang="en-US" altLang="zh-TW" sz="4300" b="1" kern="1200" dirty="0">
                  <a:ln w="19050">
                    <a:noFill/>
                  </a:ln>
                  <a:solidFill>
                    <a:srgbClr val="990099"/>
                  </a:solidFill>
                  <a:effectLst>
                    <a:glow>
                      <a:schemeClr val="accent1">
                        <a:alpha val="40000"/>
                      </a:schemeClr>
                    </a:glow>
                  </a:effectLst>
                </a:rPr>
                <a:t>RC delay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161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標題 2"/>
          <p:cNvSpPr>
            <a:spLocks noGrp="1"/>
          </p:cNvSpPr>
          <p:nvPr>
            <p:ph type="title"/>
          </p:nvPr>
        </p:nvSpPr>
        <p:spPr bwMode="auto">
          <a:xfrm>
            <a:off x="1524000" y="476251"/>
            <a:ext cx="9144000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TW" sz="4400" dirty="0"/>
              <a:t>Zinc Diffusion</a:t>
            </a:r>
            <a:endParaRPr lang="zh-TW" altLang="en-US" sz="4400" dirty="0"/>
          </a:p>
        </p:txBody>
      </p:sp>
      <p:grpSp>
        <p:nvGrpSpPr>
          <p:cNvPr id="77841" name="Group 30"/>
          <p:cNvGrpSpPr>
            <a:grpSpLocks/>
          </p:cNvGrpSpPr>
          <p:nvPr/>
        </p:nvGrpSpPr>
        <p:grpSpPr bwMode="auto">
          <a:xfrm>
            <a:off x="5016501" y="1803849"/>
            <a:ext cx="556446" cy="1472751"/>
            <a:chOff x="2744" y="1888"/>
            <a:chExt cx="182" cy="590"/>
          </a:xfrm>
        </p:grpSpPr>
        <p:sp>
          <p:nvSpPr>
            <p:cNvPr id="20" name="Line 31"/>
            <p:cNvSpPr>
              <a:spLocks noChangeShapeType="1"/>
            </p:cNvSpPr>
            <p:nvPr/>
          </p:nvSpPr>
          <p:spPr bwMode="auto">
            <a:xfrm>
              <a:off x="2744" y="1888"/>
              <a:ext cx="181" cy="1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21" name="Line 32"/>
            <p:cNvSpPr>
              <a:spLocks noChangeShapeType="1"/>
            </p:cNvSpPr>
            <p:nvPr/>
          </p:nvSpPr>
          <p:spPr bwMode="auto">
            <a:xfrm>
              <a:off x="2925" y="1888"/>
              <a:ext cx="1" cy="74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22" name="Line 33"/>
            <p:cNvSpPr>
              <a:spLocks noChangeShapeType="1"/>
            </p:cNvSpPr>
            <p:nvPr/>
          </p:nvSpPr>
          <p:spPr bwMode="auto">
            <a:xfrm flipH="1">
              <a:off x="2744" y="1962"/>
              <a:ext cx="181" cy="1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23" name="Line 34"/>
            <p:cNvSpPr>
              <a:spLocks noChangeShapeType="1"/>
            </p:cNvSpPr>
            <p:nvPr/>
          </p:nvSpPr>
          <p:spPr bwMode="auto">
            <a:xfrm>
              <a:off x="2744" y="1962"/>
              <a:ext cx="1" cy="73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24" name="Line 35"/>
            <p:cNvSpPr>
              <a:spLocks noChangeShapeType="1"/>
            </p:cNvSpPr>
            <p:nvPr/>
          </p:nvSpPr>
          <p:spPr bwMode="auto">
            <a:xfrm flipH="1">
              <a:off x="2744" y="2035"/>
              <a:ext cx="181" cy="1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25" name="Line 36"/>
            <p:cNvSpPr>
              <a:spLocks noChangeShapeType="1"/>
            </p:cNvSpPr>
            <p:nvPr/>
          </p:nvSpPr>
          <p:spPr bwMode="auto">
            <a:xfrm>
              <a:off x="2925" y="2035"/>
              <a:ext cx="1" cy="74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26" name="Line 37"/>
            <p:cNvSpPr>
              <a:spLocks noChangeShapeType="1"/>
            </p:cNvSpPr>
            <p:nvPr/>
          </p:nvSpPr>
          <p:spPr bwMode="auto">
            <a:xfrm flipH="1">
              <a:off x="2744" y="2109"/>
              <a:ext cx="181" cy="3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27" name="Line 38"/>
            <p:cNvSpPr>
              <a:spLocks noChangeShapeType="1"/>
            </p:cNvSpPr>
            <p:nvPr/>
          </p:nvSpPr>
          <p:spPr bwMode="auto">
            <a:xfrm>
              <a:off x="2744" y="2109"/>
              <a:ext cx="1" cy="73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28" name="Line 39"/>
            <p:cNvSpPr>
              <a:spLocks noChangeShapeType="1"/>
            </p:cNvSpPr>
            <p:nvPr/>
          </p:nvSpPr>
          <p:spPr bwMode="auto">
            <a:xfrm flipH="1">
              <a:off x="2744" y="2183"/>
              <a:ext cx="181" cy="1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29" name="Line 40"/>
            <p:cNvSpPr>
              <a:spLocks noChangeShapeType="1"/>
            </p:cNvSpPr>
            <p:nvPr/>
          </p:nvSpPr>
          <p:spPr bwMode="auto">
            <a:xfrm>
              <a:off x="2744" y="2183"/>
              <a:ext cx="181" cy="1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30" name="Line 41"/>
            <p:cNvSpPr>
              <a:spLocks noChangeShapeType="1"/>
            </p:cNvSpPr>
            <p:nvPr/>
          </p:nvSpPr>
          <p:spPr bwMode="auto">
            <a:xfrm>
              <a:off x="2925" y="2183"/>
              <a:ext cx="1" cy="7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31" name="Line 42"/>
            <p:cNvSpPr>
              <a:spLocks noChangeShapeType="1"/>
            </p:cNvSpPr>
            <p:nvPr/>
          </p:nvSpPr>
          <p:spPr bwMode="auto">
            <a:xfrm flipH="1">
              <a:off x="2744" y="2256"/>
              <a:ext cx="181" cy="3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32" name="Line 43"/>
            <p:cNvSpPr>
              <a:spLocks noChangeShapeType="1"/>
            </p:cNvSpPr>
            <p:nvPr/>
          </p:nvSpPr>
          <p:spPr bwMode="auto">
            <a:xfrm>
              <a:off x="2744" y="2256"/>
              <a:ext cx="1" cy="76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33" name="Line 44"/>
            <p:cNvSpPr>
              <a:spLocks noChangeShapeType="1"/>
            </p:cNvSpPr>
            <p:nvPr/>
          </p:nvSpPr>
          <p:spPr bwMode="auto">
            <a:xfrm flipH="1">
              <a:off x="2744" y="2330"/>
              <a:ext cx="181" cy="1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34" name="Line 45"/>
            <p:cNvSpPr>
              <a:spLocks noChangeShapeType="1"/>
            </p:cNvSpPr>
            <p:nvPr/>
          </p:nvSpPr>
          <p:spPr bwMode="auto">
            <a:xfrm>
              <a:off x="2925" y="2330"/>
              <a:ext cx="1" cy="73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35" name="Line 46"/>
            <p:cNvSpPr>
              <a:spLocks noChangeShapeType="1"/>
            </p:cNvSpPr>
            <p:nvPr/>
          </p:nvSpPr>
          <p:spPr bwMode="auto">
            <a:xfrm flipH="1">
              <a:off x="2744" y="2403"/>
              <a:ext cx="181" cy="1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36" name="Line 47"/>
            <p:cNvSpPr>
              <a:spLocks noChangeShapeType="1"/>
            </p:cNvSpPr>
            <p:nvPr/>
          </p:nvSpPr>
          <p:spPr bwMode="auto">
            <a:xfrm>
              <a:off x="2744" y="2403"/>
              <a:ext cx="1" cy="74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37" name="Line 48"/>
            <p:cNvSpPr>
              <a:spLocks noChangeShapeType="1"/>
            </p:cNvSpPr>
            <p:nvPr/>
          </p:nvSpPr>
          <p:spPr bwMode="auto">
            <a:xfrm flipH="1">
              <a:off x="2744" y="2477"/>
              <a:ext cx="181" cy="1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</p:grpSp>
      <p:sp>
        <p:nvSpPr>
          <p:cNvPr id="38" name="AutoShape 49"/>
          <p:cNvSpPr>
            <a:spLocks noChangeArrowheads="1"/>
          </p:cNvSpPr>
          <p:nvPr/>
        </p:nvSpPr>
        <p:spPr bwMode="auto">
          <a:xfrm>
            <a:off x="5681581" y="2350817"/>
            <a:ext cx="2218554" cy="433655"/>
          </a:xfrm>
          <a:prstGeom prst="rightArrow">
            <a:avLst>
              <a:gd name="adj1" fmla="val 50000"/>
              <a:gd name="adj2" fmla="val 111232"/>
            </a:avLst>
          </a:prstGeom>
          <a:solidFill>
            <a:srgbClr val="339933"/>
          </a:solidFill>
          <a:ln w="63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39" name="Text Box 50"/>
          <p:cNvSpPr txBox="1">
            <a:spLocks noChangeArrowheads="1"/>
          </p:cNvSpPr>
          <p:nvPr/>
        </p:nvSpPr>
        <p:spPr bwMode="auto">
          <a:xfrm>
            <a:off x="5888036" y="2054147"/>
            <a:ext cx="1895767" cy="369332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標楷體" pitchFamily="65" charset="-120"/>
              </a:rPr>
              <a:t>Zinc diffusion</a:t>
            </a:r>
          </a:p>
        </p:txBody>
      </p:sp>
      <p:grpSp>
        <p:nvGrpSpPr>
          <p:cNvPr id="77844" name="Group 51"/>
          <p:cNvGrpSpPr>
            <a:grpSpLocks/>
          </p:cNvGrpSpPr>
          <p:nvPr/>
        </p:nvGrpSpPr>
        <p:grpSpPr bwMode="auto">
          <a:xfrm>
            <a:off x="7816435" y="1669840"/>
            <a:ext cx="554036" cy="1646633"/>
            <a:chOff x="4604" y="1117"/>
            <a:chExt cx="276" cy="2026"/>
          </a:xfrm>
        </p:grpSpPr>
        <p:pic>
          <p:nvPicPr>
            <p:cNvPr id="77860" name="Picture 52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4" y="1117"/>
              <a:ext cx="276" cy="1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7861" name="Picture 5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604" y="2069"/>
              <a:ext cx="276" cy="1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3" name="Text Box 54"/>
          <p:cNvSpPr txBox="1">
            <a:spLocks noChangeArrowheads="1"/>
          </p:cNvSpPr>
          <p:nvPr/>
        </p:nvSpPr>
        <p:spPr bwMode="auto">
          <a:xfrm>
            <a:off x="7713451" y="3271202"/>
            <a:ext cx="958917" cy="338554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標楷體" pitchFamily="65" charset="-120"/>
              </a:rPr>
              <a:t>Disorder</a:t>
            </a:r>
          </a:p>
        </p:txBody>
      </p:sp>
      <p:sp>
        <p:nvSpPr>
          <p:cNvPr id="44" name="Text Box 55"/>
          <p:cNvSpPr txBox="1">
            <a:spLocks noChangeArrowheads="1"/>
          </p:cNvSpPr>
          <p:nvPr/>
        </p:nvSpPr>
        <p:spPr bwMode="auto">
          <a:xfrm>
            <a:off x="4324584" y="1402657"/>
            <a:ext cx="3509698" cy="338554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標楷體" pitchFamily="65" charset="-120"/>
              </a:rPr>
              <a:t>Distributed Bragg Reflector</a:t>
            </a:r>
          </a:p>
        </p:txBody>
      </p:sp>
      <p:sp>
        <p:nvSpPr>
          <p:cNvPr id="77847" name="Rectangle 56"/>
          <p:cNvSpPr>
            <a:spLocks noChangeArrowheads="1"/>
          </p:cNvSpPr>
          <p:nvPr/>
        </p:nvSpPr>
        <p:spPr bwMode="auto">
          <a:xfrm>
            <a:off x="9223669" y="1847312"/>
            <a:ext cx="12287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en-US" altLang="zh-TW" sz="1400" dirty="0">
                <a:ea typeface="標楷體" panose="03000509000000000000" pitchFamily="65" charset="-120"/>
              </a:rPr>
              <a:t>(Reflectivity)</a:t>
            </a:r>
          </a:p>
        </p:txBody>
      </p:sp>
      <p:sp>
        <p:nvSpPr>
          <p:cNvPr id="77848" name="Text Box 57"/>
          <p:cNvSpPr txBox="1">
            <a:spLocks noChangeArrowheads="1"/>
          </p:cNvSpPr>
          <p:nvPr/>
        </p:nvSpPr>
        <p:spPr bwMode="auto">
          <a:xfrm>
            <a:off x="8999831" y="1780638"/>
            <a:ext cx="339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en-US" altLang="zh-TW" sz="2000">
                <a:ea typeface="標楷體" panose="03000509000000000000" pitchFamily="65" charset="-120"/>
              </a:rPr>
              <a:t>n</a:t>
            </a:r>
          </a:p>
        </p:txBody>
      </p:sp>
      <p:sp>
        <p:nvSpPr>
          <p:cNvPr id="47" name="Line 58"/>
          <p:cNvSpPr>
            <a:spLocks noChangeShapeType="1"/>
          </p:cNvSpPr>
          <p:nvPr/>
        </p:nvSpPr>
        <p:spPr bwMode="auto">
          <a:xfrm>
            <a:off x="10539705" y="1780638"/>
            <a:ext cx="0" cy="525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77850" name="Text Box 59"/>
          <p:cNvSpPr txBox="1">
            <a:spLocks noChangeArrowheads="1"/>
          </p:cNvSpPr>
          <p:nvPr/>
        </p:nvSpPr>
        <p:spPr bwMode="auto">
          <a:xfrm>
            <a:off x="8726780" y="2633125"/>
            <a:ext cx="22875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en-US" altLang="zh-TW" sz="1600" dirty="0">
                <a:ea typeface="標楷體" panose="03000509000000000000" pitchFamily="65" charset="-120"/>
              </a:rPr>
              <a:t>R ( series resistance) </a:t>
            </a:r>
          </a:p>
        </p:txBody>
      </p:sp>
      <p:sp>
        <p:nvSpPr>
          <p:cNvPr id="49" name="Line 60"/>
          <p:cNvSpPr>
            <a:spLocks noChangeShapeType="1"/>
          </p:cNvSpPr>
          <p:nvPr/>
        </p:nvSpPr>
        <p:spPr bwMode="auto">
          <a:xfrm>
            <a:off x="11125493" y="2502950"/>
            <a:ext cx="0" cy="525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</a:endParaRPr>
          </a:p>
        </p:txBody>
      </p:sp>
      <p:pic>
        <p:nvPicPr>
          <p:cNvPr id="77852" name="Picture 6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061" y="3698143"/>
            <a:ext cx="4016164" cy="2508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群組 6"/>
          <p:cNvGrpSpPr/>
          <p:nvPr/>
        </p:nvGrpSpPr>
        <p:grpSpPr>
          <a:xfrm>
            <a:off x="365909" y="1525168"/>
            <a:ext cx="3994373" cy="3044846"/>
            <a:chOff x="1595438" y="2232025"/>
            <a:chExt cx="3353423" cy="2556261"/>
          </a:xfrm>
        </p:grpSpPr>
        <p:sp>
          <p:nvSpPr>
            <p:cNvPr id="4" name="Rectangle 3" descr="深色水平線"/>
            <p:cNvSpPr>
              <a:spLocks noChangeArrowheads="1"/>
            </p:cNvSpPr>
            <p:nvPr/>
          </p:nvSpPr>
          <p:spPr bwMode="auto">
            <a:xfrm>
              <a:off x="1774826" y="3398839"/>
              <a:ext cx="3095625" cy="504825"/>
            </a:xfrm>
            <a:prstGeom prst="rect">
              <a:avLst/>
            </a:prstGeom>
            <a:pattFill prst="dkHorz">
              <a:fgClr>
                <a:schemeClr val="tx1"/>
              </a:fgClr>
              <a:bgClr>
                <a:srgbClr val="FFFFFF"/>
              </a:bgClr>
            </a:patt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1774826" y="3255964"/>
              <a:ext cx="3097213" cy="142875"/>
            </a:xfrm>
            <a:prstGeom prst="rect">
              <a:avLst/>
            </a:prstGeom>
            <a:solidFill>
              <a:srgbClr val="CC00CC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6" name="Rectangle 5" descr="深色水平線"/>
            <p:cNvSpPr>
              <a:spLocks noChangeArrowheads="1"/>
            </p:cNvSpPr>
            <p:nvPr/>
          </p:nvSpPr>
          <p:spPr bwMode="auto">
            <a:xfrm>
              <a:off x="1774826" y="2571751"/>
              <a:ext cx="3095625" cy="684213"/>
            </a:xfrm>
            <a:prstGeom prst="rect">
              <a:avLst/>
            </a:prstGeom>
            <a:pattFill prst="dkHorz">
              <a:fgClr>
                <a:schemeClr val="tx1"/>
              </a:fgClr>
              <a:bgClr>
                <a:srgbClr val="FFFFFF"/>
              </a:bgClr>
            </a:patt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8" name="AutoShape 9"/>
            <p:cNvSpPr>
              <a:spLocks noChangeArrowheads="1"/>
            </p:cNvSpPr>
            <p:nvPr/>
          </p:nvSpPr>
          <p:spPr bwMode="auto">
            <a:xfrm>
              <a:off x="1774826" y="3074989"/>
              <a:ext cx="936625" cy="71437"/>
            </a:xfrm>
            <a:prstGeom prst="homePlate">
              <a:avLst>
                <a:gd name="adj" fmla="val 327780"/>
              </a:avLst>
            </a:prstGeom>
            <a:pattFill prst="lgConfetti">
              <a:fgClr>
                <a:srgbClr val="FF0000"/>
              </a:fgClr>
              <a:bgClr>
                <a:schemeClr val="bg1"/>
              </a:bgClr>
            </a:patt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9" name="Line 10"/>
            <p:cNvSpPr>
              <a:spLocks noChangeShapeType="1"/>
            </p:cNvSpPr>
            <p:nvPr/>
          </p:nvSpPr>
          <p:spPr bwMode="auto">
            <a:xfrm>
              <a:off x="2711450" y="3111500"/>
              <a:ext cx="5845" cy="165773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lgDash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zh-TW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 flipH="1">
              <a:off x="3932847" y="3111500"/>
              <a:ext cx="2565" cy="165773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lgDash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zh-TW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11" name="AutoShape 12"/>
            <p:cNvSpPr>
              <a:spLocks noChangeArrowheads="1"/>
            </p:cNvSpPr>
            <p:nvPr/>
          </p:nvSpPr>
          <p:spPr bwMode="auto">
            <a:xfrm rot="10800000">
              <a:off x="3935414" y="3076575"/>
              <a:ext cx="936625" cy="71438"/>
            </a:xfrm>
            <a:prstGeom prst="homePlate">
              <a:avLst>
                <a:gd name="adj" fmla="val 327775"/>
              </a:avLst>
            </a:prstGeom>
            <a:pattFill prst="lgConfetti">
              <a:fgClr>
                <a:srgbClr val="FF0000"/>
              </a:fgClr>
              <a:bgClr>
                <a:schemeClr val="bg1"/>
              </a:bgClr>
            </a:patt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zh-TW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12" name="Line 13"/>
            <p:cNvSpPr>
              <a:spLocks noChangeShapeType="1"/>
            </p:cNvSpPr>
            <p:nvPr/>
          </p:nvSpPr>
          <p:spPr bwMode="auto">
            <a:xfrm>
              <a:off x="2711451" y="4778762"/>
              <a:ext cx="1223963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lg" len="lg"/>
              <a:tailEnd type="triangle" w="lg" len="lg"/>
            </a:ln>
            <a:effectLst/>
          </p:spPr>
          <p:txBody>
            <a:bodyPr/>
            <a:lstStyle/>
            <a:p>
              <a:pPr>
                <a:defRPr/>
              </a:pPr>
              <a:endParaRPr lang="zh-TW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13" name="Line 14"/>
            <p:cNvSpPr>
              <a:spLocks noChangeShapeType="1"/>
            </p:cNvSpPr>
            <p:nvPr/>
          </p:nvSpPr>
          <p:spPr bwMode="auto">
            <a:xfrm>
              <a:off x="2927350" y="2571751"/>
              <a:ext cx="2" cy="1816484"/>
            </a:xfrm>
            <a:prstGeom prst="line">
              <a:avLst/>
            </a:prstGeom>
            <a:noFill/>
            <a:ln w="19050">
              <a:solidFill>
                <a:srgbClr val="009900"/>
              </a:solidFill>
              <a:prstDash val="lgDash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zh-TW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14" name="Line 15"/>
            <p:cNvSpPr>
              <a:spLocks noChangeShapeType="1"/>
            </p:cNvSpPr>
            <p:nvPr/>
          </p:nvSpPr>
          <p:spPr bwMode="auto">
            <a:xfrm>
              <a:off x="3719511" y="2590801"/>
              <a:ext cx="3279" cy="1806423"/>
            </a:xfrm>
            <a:prstGeom prst="line">
              <a:avLst/>
            </a:prstGeom>
            <a:noFill/>
            <a:ln w="19050">
              <a:solidFill>
                <a:srgbClr val="009900"/>
              </a:solidFill>
              <a:prstDash val="lgDash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zh-TW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15" name="Line 16"/>
            <p:cNvSpPr>
              <a:spLocks noChangeShapeType="1"/>
            </p:cNvSpPr>
            <p:nvPr/>
          </p:nvSpPr>
          <p:spPr bwMode="auto">
            <a:xfrm>
              <a:off x="2927351" y="4388236"/>
              <a:ext cx="792163" cy="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 type="triangle" w="lg" len="lg"/>
              <a:tailEnd type="triangle" w="lg" len="lg"/>
            </a:ln>
            <a:effectLst/>
          </p:spPr>
          <p:txBody>
            <a:bodyPr/>
            <a:lstStyle/>
            <a:p>
              <a:pPr>
                <a:defRPr/>
              </a:pPr>
              <a:endParaRPr lang="zh-TW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77838" name="Text Box 17"/>
            <p:cNvSpPr txBox="1">
              <a:spLocks noChangeArrowheads="1"/>
            </p:cNvSpPr>
            <p:nvPr/>
          </p:nvSpPr>
          <p:spPr bwMode="auto">
            <a:xfrm>
              <a:off x="3048001" y="3956435"/>
              <a:ext cx="53022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/>
              <a:r>
                <a:rPr lang="en-US" altLang="zh-TW" sz="2000" dirty="0">
                  <a:solidFill>
                    <a:srgbClr val="009900"/>
                  </a:solidFill>
                  <a:ea typeface="標楷體" panose="03000509000000000000" pitchFamily="65" charset="-120"/>
                </a:rPr>
                <a:t>W</a:t>
              </a:r>
              <a:r>
                <a:rPr lang="en-US" altLang="zh-TW" sz="2000" baseline="-25000" dirty="0">
                  <a:solidFill>
                    <a:srgbClr val="009900"/>
                  </a:solidFill>
                  <a:ea typeface="標楷體" panose="03000509000000000000" pitchFamily="65" charset="-120"/>
                </a:rPr>
                <a:t>Z</a:t>
              </a:r>
            </a:p>
          </p:txBody>
        </p:sp>
        <p:sp>
          <p:nvSpPr>
            <p:cNvPr id="77839" name="Text Box 18"/>
            <p:cNvSpPr txBox="1">
              <a:spLocks noChangeArrowheads="1"/>
            </p:cNvSpPr>
            <p:nvPr/>
          </p:nvSpPr>
          <p:spPr bwMode="auto">
            <a:xfrm>
              <a:off x="3048000" y="4388236"/>
              <a:ext cx="5588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/>
              <a:r>
                <a:rPr lang="en-US" altLang="zh-TW" sz="2000" dirty="0">
                  <a:solidFill>
                    <a:srgbClr val="FF0000"/>
                  </a:solidFill>
                  <a:ea typeface="標楷體" panose="03000509000000000000" pitchFamily="65" charset="-120"/>
                </a:rPr>
                <a:t>W</a:t>
              </a:r>
              <a:r>
                <a:rPr lang="en-US" altLang="zh-TW" sz="2000" baseline="-25000" dirty="0">
                  <a:solidFill>
                    <a:srgbClr val="FF0000"/>
                  </a:solidFill>
                  <a:ea typeface="標楷體" panose="03000509000000000000" pitchFamily="65" charset="-120"/>
                </a:rPr>
                <a:t>O</a:t>
              </a:r>
            </a:p>
          </p:txBody>
        </p:sp>
        <p:sp>
          <p:nvSpPr>
            <p:cNvPr id="51" name="圓角化單一角落矩形 50"/>
            <p:cNvSpPr/>
            <p:nvPr/>
          </p:nvSpPr>
          <p:spPr bwMode="auto">
            <a:xfrm>
              <a:off x="3720000" y="2340000"/>
              <a:ext cx="1150714" cy="432000"/>
            </a:xfrm>
            <a:prstGeom prst="round1Rect">
              <a:avLst>
                <a:gd name="adj" fmla="val 50000"/>
              </a:avLst>
            </a:prstGeom>
            <a:solidFill>
              <a:srgbClr val="008000"/>
            </a:solidFill>
            <a:ln w="38100">
              <a:noFill/>
              <a:round/>
              <a:headEnd/>
              <a:tailEnd/>
            </a:ln>
            <a:scene3d>
              <a:camera prst="orthographicFront">
                <a:rot lat="0" lon="0" rev="10800000"/>
              </a:camera>
              <a:lightRig rig="threePt" dir="t"/>
            </a:scene3d>
          </p:spPr>
          <p:txBody>
            <a:bodyPr wrap="none" anchor="ctr"/>
            <a:lstStyle/>
            <a:p>
              <a:pPr algn="r">
                <a:defRPr/>
              </a:pPr>
              <a:endParaRPr lang="zh-TW" altLang="en-US" dirty="0"/>
            </a:p>
          </p:txBody>
        </p:sp>
        <p:sp>
          <p:nvSpPr>
            <p:cNvPr id="52" name="圓角化單一角落矩形 51"/>
            <p:cNvSpPr/>
            <p:nvPr/>
          </p:nvSpPr>
          <p:spPr bwMode="auto">
            <a:xfrm>
              <a:off x="1784794" y="2393580"/>
              <a:ext cx="1157079" cy="378419"/>
            </a:xfrm>
            <a:prstGeom prst="round1Rect">
              <a:avLst>
                <a:gd name="adj" fmla="val 50000"/>
              </a:avLst>
            </a:prstGeom>
            <a:solidFill>
              <a:srgbClr val="009900"/>
            </a:solidFill>
            <a:ln w="38100">
              <a:noFill/>
              <a:round/>
              <a:headEnd/>
              <a:tailEnd/>
            </a:ln>
            <a:scene3d>
              <a:camera prst="orthographicFront">
                <a:rot lat="0" lon="10799999" rev="10799999"/>
              </a:camera>
              <a:lightRig rig="threePt" dir="t"/>
            </a:scene3d>
          </p:spPr>
          <p:txBody>
            <a:bodyPr wrap="none" anchor="ctr"/>
            <a:lstStyle/>
            <a:p>
              <a:pPr algn="r">
                <a:defRPr/>
              </a:pPr>
              <a:endParaRPr lang="zh-TW" altLang="en-US" dirty="0"/>
            </a:p>
          </p:txBody>
        </p:sp>
        <p:sp>
          <p:nvSpPr>
            <p:cNvPr id="77855" name="矩形 102"/>
            <p:cNvSpPr>
              <a:spLocks noChangeArrowheads="1"/>
            </p:cNvSpPr>
            <p:nvPr/>
          </p:nvSpPr>
          <p:spPr bwMode="auto">
            <a:xfrm>
              <a:off x="1771650" y="2306638"/>
              <a:ext cx="3168650" cy="2587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/>
              <a:endParaRPr kumimoji="0" lang="zh-TW" altLang="en-US"/>
            </a:p>
          </p:txBody>
        </p:sp>
        <p:sp>
          <p:nvSpPr>
            <p:cNvPr id="77856" name="Text Box 20"/>
            <p:cNvSpPr txBox="1">
              <a:spLocks noChangeArrowheads="1"/>
            </p:cNvSpPr>
            <p:nvPr/>
          </p:nvSpPr>
          <p:spPr bwMode="auto">
            <a:xfrm>
              <a:off x="3088724" y="2233844"/>
              <a:ext cx="1860137" cy="284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/>
              <a:r>
                <a:rPr lang="en-US" altLang="zh-TW" sz="1600" dirty="0">
                  <a:solidFill>
                    <a:srgbClr val="339933"/>
                  </a:solidFill>
                  <a:ea typeface="標楷體" panose="03000509000000000000" pitchFamily="65" charset="-120"/>
                </a:rPr>
                <a:t>Zinc diffusion region</a:t>
              </a:r>
            </a:p>
          </p:txBody>
        </p:sp>
        <p:sp>
          <p:nvSpPr>
            <p:cNvPr id="55" name="Line 63"/>
            <p:cNvSpPr>
              <a:spLocks noChangeShapeType="1"/>
            </p:cNvSpPr>
            <p:nvPr/>
          </p:nvSpPr>
          <p:spPr bwMode="auto">
            <a:xfrm>
              <a:off x="2279650" y="2514601"/>
              <a:ext cx="0" cy="56197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zh-TW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77858" name="Text Box 22"/>
            <p:cNvSpPr txBox="1">
              <a:spLocks noChangeArrowheads="1"/>
            </p:cNvSpPr>
            <p:nvPr/>
          </p:nvSpPr>
          <p:spPr bwMode="auto">
            <a:xfrm>
              <a:off x="1595438" y="2232025"/>
              <a:ext cx="1427162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/>
              <a:r>
                <a:rPr lang="en-US" altLang="zh-TW" sz="1600" dirty="0">
                  <a:solidFill>
                    <a:srgbClr val="FF0000"/>
                  </a:solidFill>
                  <a:ea typeface="標楷體" panose="03000509000000000000" pitchFamily="65" charset="-120"/>
                </a:rPr>
                <a:t>Oxide region</a:t>
              </a:r>
            </a:p>
          </p:txBody>
        </p:sp>
      </p:grpSp>
      <p:sp>
        <p:nvSpPr>
          <p:cNvPr id="58" name="文字方塊 57"/>
          <p:cNvSpPr txBox="1"/>
          <p:nvPr/>
        </p:nvSpPr>
        <p:spPr>
          <a:xfrm>
            <a:off x="5681581" y="4246880"/>
            <a:ext cx="5633919" cy="1046440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altLang="zh-TW" sz="900" dirty="0">
              <a:solidFill>
                <a:srgbClr val="FF0000"/>
              </a:solidFill>
            </a:endParaRPr>
          </a:p>
          <a:p>
            <a:pPr algn="ctr"/>
            <a:r>
              <a:rPr lang="en-US" altLang="zh-TW" sz="4400" dirty="0">
                <a:solidFill>
                  <a:srgbClr val="FF0000"/>
                </a:solidFill>
              </a:rPr>
              <a:t>High quality Si3N4</a:t>
            </a:r>
          </a:p>
          <a:p>
            <a:pPr algn="ctr"/>
            <a:endParaRPr lang="zh-TW" altLang="en-US" sz="900" dirty="0">
              <a:solidFill>
                <a:srgbClr val="FF0000"/>
              </a:solidFill>
            </a:endParaRPr>
          </a:p>
        </p:txBody>
      </p:sp>
      <p:sp>
        <p:nvSpPr>
          <p:cNvPr id="73" name="文字方塊 72"/>
          <p:cNvSpPr txBox="1"/>
          <p:nvPr/>
        </p:nvSpPr>
        <p:spPr>
          <a:xfrm>
            <a:off x="2083185" y="5511624"/>
            <a:ext cx="216527" cy="432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TW" altLang="en-US" dirty="0"/>
          </a:p>
        </p:txBody>
      </p:sp>
      <p:grpSp>
        <p:nvGrpSpPr>
          <p:cNvPr id="19" name="群組 18"/>
          <p:cNvGrpSpPr/>
          <p:nvPr/>
        </p:nvGrpSpPr>
        <p:grpSpPr>
          <a:xfrm>
            <a:off x="365910" y="4829931"/>
            <a:ext cx="2117521" cy="1564882"/>
            <a:chOff x="365910" y="4829931"/>
            <a:chExt cx="2117521" cy="1564882"/>
          </a:xfrm>
        </p:grpSpPr>
        <p:pic>
          <p:nvPicPr>
            <p:cNvPr id="72" name="Picture 2" descr="C:\Users\Seven\Desktop\RTA20140625\Image0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910" y="4829931"/>
              <a:ext cx="2117521" cy="1564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" name="文字方塊 73"/>
            <p:cNvSpPr txBox="1"/>
            <p:nvPr/>
          </p:nvSpPr>
          <p:spPr>
            <a:xfrm>
              <a:off x="832913" y="5740115"/>
              <a:ext cx="1058203" cy="4329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P-DBR</a:t>
              </a:r>
              <a:endParaRPr lang="zh-TW" altLang="en-US" dirty="0"/>
            </a:p>
          </p:txBody>
        </p:sp>
      </p:grpSp>
      <p:sp>
        <p:nvSpPr>
          <p:cNvPr id="71" name="橢圓 70"/>
          <p:cNvSpPr/>
          <p:nvPr/>
        </p:nvSpPr>
        <p:spPr>
          <a:xfrm>
            <a:off x="231733" y="5126849"/>
            <a:ext cx="2443767" cy="4855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9" name="文字方塊 68"/>
          <p:cNvSpPr txBox="1"/>
          <p:nvPr/>
        </p:nvSpPr>
        <p:spPr>
          <a:xfrm>
            <a:off x="365909" y="4870875"/>
            <a:ext cx="16567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/>
              <a:t>Bad film</a:t>
            </a:r>
            <a:endParaRPr lang="zh-TW" altLang="en-US" sz="1400" b="1" dirty="0"/>
          </a:p>
        </p:txBody>
      </p:sp>
      <p:grpSp>
        <p:nvGrpSpPr>
          <p:cNvPr id="18" name="群組 17"/>
          <p:cNvGrpSpPr/>
          <p:nvPr/>
        </p:nvGrpSpPr>
        <p:grpSpPr>
          <a:xfrm>
            <a:off x="2675500" y="4829931"/>
            <a:ext cx="2281826" cy="1564882"/>
            <a:chOff x="2675500" y="4829931"/>
            <a:chExt cx="2281826" cy="1564882"/>
          </a:xfrm>
        </p:grpSpPr>
        <p:pic>
          <p:nvPicPr>
            <p:cNvPr id="42" name="圖片 41"/>
            <p:cNvPicPr>
              <a:picLocks noChangeAspect="1"/>
            </p:cNvPicPr>
            <p:nvPr/>
          </p:nvPicPr>
          <p:blipFill rotWithShape="1">
            <a:blip r:embed="rId6"/>
            <a:srcRect t="7937" r="29802" b="13790"/>
            <a:stretch/>
          </p:blipFill>
          <p:spPr>
            <a:xfrm>
              <a:off x="2675500" y="4829931"/>
              <a:ext cx="2281826" cy="1564882"/>
            </a:xfrm>
            <a:prstGeom prst="rect">
              <a:avLst/>
            </a:prstGeom>
          </p:spPr>
        </p:pic>
        <p:sp>
          <p:nvSpPr>
            <p:cNvPr id="75" name="文字方塊 74"/>
            <p:cNvSpPr txBox="1"/>
            <p:nvPr/>
          </p:nvSpPr>
          <p:spPr>
            <a:xfrm>
              <a:off x="3354057" y="5713377"/>
              <a:ext cx="1050199" cy="429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P-DBR</a:t>
              </a:r>
              <a:endParaRPr lang="zh-TW" altLang="en-US" dirty="0"/>
            </a:p>
          </p:txBody>
        </p:sp>
      </p:grpSp>
      <p:sp>
        <p:nvSpPr>
          <p:cNvPr id="76" name="橢圓 75"/>
          <p:cNvSpPr/>
          <p:nvPr/>
        </p:nvSpPr>
        <p:spPr>
          <a:xfrm>
            <a:off x="4027998" y="5238234"/>
            <a:ext cx="410210" cy="42074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7" name="文字方塊 76"/>
          <p:cNvSpPr txBox="1"/>
          <p:nvPr/>
        </p:nvSpPr>
        <p:spPr>
          <a:xfrm>
            <a:off x="2749351" y="4955880"/>
            <a:ext cx="1371452" cy="358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/>
              <a:t>Good film</a:t>
            </a:r>
            <a:endParaRPr lang="zh-TW" altLang="en-US" sz="1400" b="1" dirty="0"/>
          </a:p>
        </p:txBody>
      </p:sp>
      <p:sp>
        <p:nvSpPr>
          <p:cNvPr id="68" name="文字方塊 67"/>
          <p:cNvSpPr txBox="1"/>
          <p:nvPr/>
        </p:nvSpPr>
        <p:spPr>
          <a:xfrm>
            <a:off x="11564413" y="6452071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974BB828-6D48-4DE6-8BFE-96EFC0D1ACC2}" type="slidenum">
              <a:rPr lang="en-US" altLang="zh-TW" sz="2400" b="1" smtClean="0">
                <a:solidFill>
                  <a:schemeClr val="bg1"/>
                </a:solidFill>
              </a:rPr>
              <a:t>33</a:t>
            </a:fld>
            <a:endParaRPr lang="en-US" altLang="zh-TW" sz="2400" b="1" dirty="0">
              <a:solidFill>
                <a:schemeClr val="bg1"/>
              </a:solidFill>
            </a:endParaRPr>
          </a:p>
        </p:txBody>
      </p:sp>
      <p:grpSp>
        <p:nvGrpSpPr>
          <p:cNvPr id="70" name="群組 69"/>
          <p:cNvGrpSpPr>
            <a:grpSpLocks noChangeAspect="1"/>
          </p:cNvGrpSpPr>
          <p:nvPr/>
        </p:nvGrpSpPr>
        <p:grpSpPr>
          <a:xfrm>
            <a:off x="597444" y="2454894"/>
            <a:ext cx="1193686" cy="168480"/>
            <a:chOff x="6073136" y="3685524"/>
            <a:chExt cx="2040491" cy="288000"/>
          </a:xfrm>
        </p:grpSpPr>
        <p:sp>
          <p:nvSpPr>
            <p:cNvPr id="78" name="橢圓 77"/>
            <p:cNvSpPr/>
            <p:nvPr/>
          </p:nvSpPr>
          <p:spPr bwMode="auto">
            <a:xfrm>
              <a:off x="7537627" y="3685524"/>
              <a:ext cx="576000" cy="288000"/>
            </a:xfrm>
            <a:prstGeom prst="ellipse">
              <a:avLst/>
            </a:prstGeom>
            <a:pattFill prst="lgConfetti">
              <a:fgClr>
                <a:srgbClr val="FF0000"/>
              </a:fgClr>
              <a:bgClr>
                <a:schemeClr val="bg1"/>
              </a:bgClr>
            </a:pattFill>
            <a:ln w="38100">
              <a:noFill/>
              <a:miter lim="800000"/>
              <a:headEnd/>
              <a:tailEnd/>
            </a:ln>
          </p:spPr>
          <p:txBody>
            <a:bodyPr rtlCol="0" anchor="ctr">
              <a:sp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2000" dirty="0">
                <a:solidFill>
                  <a:srgbClr val="3232FF"/>
                </a:solidFill>
              </a:endParaRPr>
            </a:p>
          </p:txBody>
        </p:sp>
        <p:sp>
          <p:nvSpPr>
            <p:cNvPr id="79" name="矩形 78"/>
            <p:cNvSpPr/>
            <p:nvPr/>
          </p:nvSpPr>
          <p:spPr bwMode="auto">
            <a:xfrm>
              <a:off x="6073136" y="3685524"/>
              <a:ext cx="1836000" cy="288000"/>
            </a:xfrm>
            <a:prstGeom prst="rect">
              <a:avLst/>
            </a:prstGeom>
            <a:pattFill prst="lgConfetti">
              <a:fgClr>
                <a:srgbClr val="FF0000"/>
              </a:fgClr>
              <a:bgClr>
                <a:schemeClr val="bg1"/>
              </a:bgClr>
            </a:pattFill>
            <a:ln w="38100">
              <a:noFill/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2000" dirty="0">
                <a:solidFill>
                  <a:srgbClr val="3232FF"/>
                </a:solidFill>
              </a:endParaRPr>
            </a:p>
          </p:txBody>
        </p:sp>
      </p:grpSp>
      <p:grpSp>
        <p:nvGrpSpPr>
          <p:cNvPr id="80" name="群組 79"/>
          <p:cNvGrpSpPr>
            <a:grpSpLocks noChangeAspect="1"/>
          </p:cNvGrpSpPr>
          <p:nvPr/>
        </p:nvGrpSpPr>
        <p:grpSpPr>
          <a:xfrm>
            <a:off x="3095132" y="2461820"/>
            <a:ext cx="1158094" cy="168480"/>
            <a:chOff x="5821490" y="3685524"/>
            <a:chExt cx="1979646" cy="288000"/>
          </a:xfrm>
        </p:grpSpPr>
        <p:sp>
          <p:nvSpPr>
            <p:cNvPr id="81" name="橢圓 80"/>
            <p:cNvSpPr/>
            <p:nvPr/>
          </p:nvSpPr>
          <p:spPr bwMode="auto">
            <a:xfrm>
              <a:off x="5821490" y="3685524"/>
              <a:ext cx="576000" cy="288000"/>
            </a:xfrm>
            <a:prstGeom prst="ellipse">
              <a:avLst/>
            </a:prstGeom>
            <a:pattFill prst="lgConfetti">
              <a:fgClr>
                <a:srgbClr val="FF0000"/>
              </a:fgClr>
              <a:bgClr>
                <a:schemeClr val="bg1"/>
              </a:bgClr>
            </a:pattFill>
            <a:ln w="38100">
              <a:noFill/>
              <a:miter lim="800000"/>
              <a:headEnd/>
              <a:tailEnd/>
            </a:ln>
          </p:spPr>
          <p:txBody>
            <a:bodyPr rtlCol="0" anchor="ctr">
              <a:sp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2000" dirty="0">
                <a:solidFill>
                  <a:srgbClr val="3232FF"/>
                </a:solidFill>
              </a:endParaRPr>
            </a:p>
          </p:txBody>
        </p:sp>
        <p:sp>
          <p:nvSpPr>
            <p:cNvPr id="82" name="矩形 81"/>
            <p:cNvSpPr/>
            <p:nvPr/>
          </p:nvSpPr>
          <p:spPr bwMode="auto">
            <a:xfrm>
              <a:off x="6073136" y="3685524"/>
              <a:ext cx="1728000" cy="288000"/>
            </a:xfrm>
            <a:prstGeom prst="rect">
              <a:avLst/>
            </a:prstGeom>
            <a:pattFill prst="lgConfetti">
              <a:fgClr>
                <a:srgbClr val="FF0000"/>
              </a:fgClr>
              <a:bgClr>
                <a:schemeClr val="bg1"/>
              </a:bgClr>
            </a:pattFill>
            <a:ln w="38100">
              <a:noFill/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2000" dirty="0">
                <a:solidFill>
                  <a:srgbClr val="3232FF"/>
                </a:solidFill>
              </a:endParaRPr>
            </a:p>
          </p:txBody>
        </p:sp>
      </p:grpSp>
      <p:cxnSp>
        <p:nvCxnSpPr>
          <p:cNvPr id="56" name="直線單箭頭接點 55"/>
          <p:cNvCxnSpPr/>
          <p:nvPr/>
        </p:nvCxnSpPr>
        <p:spPr>
          <a:xfrm flipH="1" flipV="1">
            <a:off x="3949415" y="2079680"/>
            <a:ext cx="1305386" cy="192769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640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71" grpId="0" animBg="1"/>
      <p:bldP spid="69" grpId="0"/>
      <p:bldP spid="76" grpId="0" animBg="1"/>
      <p:bldP spid="7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400" dirty="0"/>
              <a:t>Reduction of resistance</a:t>
            </a:r>
            <a:endParaRPr lang="zh-TW" altLang="en-US" sz="4400" dirty="0"/>
          </a:p>
        </p:txBody>
      </p:sp>
      <p:grpSp>
        <p:nvGrpSpPr>
          <p:cNvPr id="17" name="群組 16"/>
          <p:cNvGrpSpPr/>
          <p:nvPr/>
        </p:nvGrpSpPr>
        <p:grpSpPr>
          <a:xfrm>
            <a:off x="861015" y="1199438"/>
            <a:ext cx="4623881" cy="4223445"/>
            <a:chOff x="1014693" y="1306071"/>
            <a:chExt cx="4673413" cy="4411046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4693" y="1306071"/>
              <a:ext cx="4673413" cy="4411046"/>
            </a:xfrm>
            <a:prstGeom prst="rect">
              <a:avLst/>
            </a:prstGeom>
          </p:spPr>
        </p:pic>
        <p:sp>
          <p:nvSpPr>
            <p:cNvPr id="22" name="文字方塊 21"/>
            <p:cNvSpPr txBox="1"/>
            <p:nvPr/>
          </p:nvSpPr>
          <p:spPr>
            <a:xfrm>
              <a:off x="3071400" y="3964982"/>
              <a:ext cx="1987671" cy="1012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b="1" dirty="0"/>
                <a:t>Wo:4.5~5</a:t>
              </a:r>
              <a:r>
                <a:rPr lang="el-GR" altLang="zh-TW" b="1" dirty="0"/>
                <a:t>μ</a:t>
              </a:r>
              <a:r>
                <a:rPr lang="en-US" altLang="zh-TW" b="1" dirty="0"/>
                <a:t>m</a:t>
              </a:r>
            </a:p>
            <a:p>
              <a:r>
                <a:rPr lang="en-US" altLang="zh-TW" b="1" dirty="0"/>
                <a:t>Ith:0.42mA</a:t>
              </a:r>
            </a:p>
            <a:p>
              <a:r>
                <a:rPr lang="en-US" altLang="zh-TW" b="1" dirty="0"/>
                <a:t>Pmax:4.46mW</a:t>
              </a:r>
              <a:endParaRPr lang="zh-TW" altLang="en-US" b="1" dirty="0"/>
            </a:p>
          </p:txBody>
        </p:sp>
      </p:grpSp>
      <p:sp>
        <p:nvSpPr>
          <p:cNvPr id="19" name="文字方塊 18"/>
          <p:cNvSpPr txBox="1"/>
          <p:nvPr/>
        </p:nvSpPr>
        <p:spPr>
          <a:xfrm>
            <a:off x="2379847" y="5261568"/>
            <a:ext cx="19271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b="1" dirty="0">
                <a:solidFill>
                  <a:srgbClr val="FF0000"/>
                </a:solidFill>
              </a:rPr>
              <a:t>R=140</a:t>
            </a:r>
            <a:r>
              <a:rPr lang="el-GR" altLang="zh-TW" sz="3600" b="1" dirty="0">
                <a:solidFill>
                  <a:srgbClr val="FF0000"/>
                </a:solidFill>
              </a:rPr>
              <a:t>Ω</a:t>
            </a:r>
            <a:endParaRPr lang="en-US" altLang="zh-TW" sz="3600" b="1" dirty="0">
              <a:solidFill>
                <a:srgbClr val="FF0000"/>
              </a:solidFill>
            </a:endParaRPr>
          </a:p>
          <a:p>
            <a:r>
              <a:rPr lang="en-US" altLang="zh-TW" sz="2000" b="1" dirty="0"/>
              <a:t>at 11.9mA</a:t>
            </a:r>
            <a:endParaRPr lang="zh-TW" altLang="en-US" sz="2000" b="1" dirty="0"/>
          </a:p>
        </p:txBody>
      </p:sp>
      <p:sp>
        <p:nvSpPr>
          <p:cNvPr id="30" name="文字方塊 29"/>
          <p:cNvSpPr txBox="1"/>
          <p:nvPr/>
        </p:nvSpPr>
        <p:spPr>
          <a:xfrm>
            <a:off x="7758057" y="5249931"/>
            <a:ext cx="16706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b="1" dirty="0">
                <a:solidFill>
                  <a:srgbClr val="FF0000"/>
                </a:solidFill>
              </a:rPr>
              <a:t>R=35</a:t>
            </a:r>
            <a:r>
              <a:rPr lang="el-GR" altLang="zh-TW" sz="3600" b="1" dirty="0">
                <a:solidFill>
                  <a:srgbClr val="FF0000"/>
                </a:solidFill>
              </a:rPr>
              <a:t>Ω</a:t>
            </a:r>
            <a:endParaRPr lang="en-US" altLang="zh-TW" sz="3600" b="1" dirty="0">
              <a:solidFill>
                <a:srgbClr val="FF0000"/>
              </a:solidFill>
            </a:endParaRPr>
          </a:p>
          <a:p>
            <a:r>
              <a:rPr lang="en-US" altLang="zh-TW" sz="2000" b="1" dirty="0"/>
              <a:t>at 10mA</a:t>
            </a:r>
            <a:endParaRPr lang="zh-TW" altLang="en-US" sz="2400" b="1" dirty="0"/>
          </a:p>
        </p:txBody>
      </p:sp>
      <p:sp>
        <p:nvSpPr>
          <p:cNvPr id="20" name="向右箭號 19"/>
          <p:cNvSpPr/>
          <p:nvPr/>
        </p:nvSpPr>
        <p:spPr bwMode="auto">
          <a:xfrm>
            <a:off x="5510252" y="5433475"/>
            <a:ext cx="928255" cy="492837"/>
          </a:xfrm>
          <a:prstGeom prst="rightArrow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2379847" y="6215675"/>
            <a:ext cx="81442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dirty="0"/>
              <a:t>P. Moser,</a:t>
            </a:r>
            <a:r>
              <a:rPr lang="zh-TW" altLang="en-US" sz="1400" dirty="0"/>
              <a:t> </a:t>
            </a:r>
            <a:r>
              <a:rPr lang="en-US" altLang="zh-TW" sz="1400" dirty="0"/>
              <a:t>et al., Error-free 46 </a:t>
            </a:r>
            <a:r>
              <a:rPr lang="en-US" altLang="zh-TW" sz="1400" dirty="0" err="1"/>
              <a:t>Gbit</a:t>
            </a:r>
            <a:r>
              <a:rPr lang="en-US" altLang="zh-TW" sz="1400" dirty="0"/>
              <a:t>/s operation of </a:t>
            </a:r>
            <a:r>
              <a:rPr lang="en-US" altLang="zh-TW" sz="1400" dirty="0" err="1"/>
              <a:t>oxideconfined</a:t>
            </a:r>
            <a:r>
              <a:rPr lang="en-US" altLang="zh-TW" sz="1400" dirty="0"/>
              <a:t> 980 nm VCSELs at 85°C, Sept., 2014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11564413" y="6452071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F053524D-9BEC-4C9E-9AA5-572CF1DB356B}" type="slidenum">
              <a:rPr lang="en-US" altLang="zh-TW" sz="2400" b="1" smtClean="0">
                <a:solidFill>
                  <a:schemeClr val="bg1"/>
                </a:solidFill>
              </a:rPr>
              <a:t>34</a:t>
            </a:fld>
            <a:endParaRPr lang="en-US" altLang="zh-TW" sz="2400" b="1" dirty="0">
              <a:solidFill>
                <a:schemeClr val="bg1"/>
              </a:solidFill>
            </a:endParaRPr>
          </a:p>
        </p:txBody>
      </p:sp>
      <p:grpSp>
        <p:nvGrpSpPr>
          <p:cNvPr id="13" name="群組 12"/>
          <p:cNvGrpSpPr/>
          <p:nvPr/>
        </p:nvGrpSpPr>
        <p:grpSpPr>
          <a:xfrm>
            <a:off x="5624582" y="891991"/>
            <a:ext cx="5939831" cy="4589656"/>
            <a:chOff x="5624582" y="891991"/>
            <a:chExt cx="5939831" cy="4589656"/>
          </a:xfrm>
        </p:grpSpPr>
        <p:graphicFrame>
          <p:nvGraphicFramePr>
            <p:cNvPr id="6" name="物件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15429935"/>
                </p:ext>
              </p:extLst>
            </p:nvPr>
          </p:nvGraphicFramePr>
          <p:xfrm>
            <a:off x="5624582" y="891991"/>
            <a:ext cx="5939831" cy="45896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065" name="Graph" r:id="rId5" imgW="4023360" imgH="3108960" progId="Origin50.Graph">
                    <p:embed/>
                  </p:oleObj>
                </mc:Choice>
                <mc:Fallback>
                  <p:oleObj name="Graph" r:id="rId5" imgW="4023360" imgH="3108960" progId="Origin50.Graph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624582" y="891991"/>
                          <a:ext cx="5939831" cy="458965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" name="群組 9"/>
            <p:cNvGrpSpPr/>
            <p:nvPr/>
          </p:nvGrpSpPr>
          <p:grpSpPr>
            <a:xfrm>
              <a:off x="6848847" y="1539762"/>
              <a:ext cx="3902336" cy="3145164"/>
              <a:chOff x="6848847" y="1539762"/>
              <a:chExt cx="3902336" cy="3145164"/>
            </a:xfrm>
          </p:grpSpPr>
          <p:grpSp>
            <p:nvGrpSpPr>
              <p:cNvPr id="18" name="群組 17"/>
              <p:cNvGrpSpPr/>
              <p:nvPr/>
            </p:nvGrpSpPr>
            <p:grpSpPr>
              <a:xfrm>
                <a:off x="6848847" y="1539762"/>
                <a:ext cx="3902336" cy="3145164"/>
                <a:chOff x="6977436" y="1674146"/>
                <a:chExt cx="3633557" cy="2928536"/>
              </a:xfrm>
            </p:grpSpPr>
            <p:sp>
              <p:nvSpPr>
                <p:cNvPr id="15" name="文字方塊 14"/>
                <p:cNvSpPr txBox="1"/>
                <p:nvPr/>
              </p:nvSpPr>
              <p:spPr>
                <a:xfrm>
                  <a:off x="6977436" y="1674146"/>
                  <a:ext cx="1322737" cy="4871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TW" sz="1400" dirty="0"/>
                    <a:t>25°C</a:t>
                  </a:r>
                </a:p>
                <a:p>
                  <a:r>
                    <a:rPr lang="en-US" altLang="zh-TW" sz="1400" dirty="0"/>
                    <a:t>940 nm VCSEL</a:t>
                  </a:r>
                  <a:endParaRPr lang="zh-TW" altLang="en-US" sz="1400" dirty="0"/>
                </a:p>
              </p:txBody>
            </p:sp>
            <p:sp>
              <p:nvSpPr>
                <p:cNvPr id="16" name="文字方塊 15"/>
                <p:cNvSpPr txBox="1"/>
                <p:nvPr/>
              </p:nvSpPr>
              <p:spPr>
                <a:xfrm>
                  <a:off x="7824022" y="3227107"/>
                  <a:ext cx="2786971" cy="13755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TW" b="1" dirty="0"/>
                    <a:t>Wo:5~6</a:t>
                  </a:r>
                  <a:r>
                    <a:rPr lang="el-GR" altLang="zh-TW" b="1" dirty="0"/>
                    <a:t>μ</a:t>
                  </a:r>
                  <a:r>
                    <a:rPr lang="en-US" altLang="zh-TW" b="1" dirty="0"/>
                    <a:t>m</a:t>
                  </a:r>
                </a:p>
                <a:p>
                  <a:r>
                    <a:rPr lang="en-US" altLang="zh-TW" b="1" dirty="0"/>
                    <a:t>Ith:0.4mA</a:t>
                  </a:r>
                </a:p>
                <a:p>
                  <a:r>
                    <a:rPr lang="en-US" altLang="zh-TW" b="1" dirty="0"/>
                    <a:t>Pmax:1.4mW</a:t>
                  </a:r>
                </a:p>
                <a:p>
                  <a:r>
                    <a:rPr lang="en-US" altLang="zh-TW" b="1" dirty="0">
                      <a:solidFill>
                        <a:srgbClr val="0033CC"/>
                      </a:solidFill>
                    </a:rPr>
                    <a:t>Current spreading:0.3</a:t>
                  </a:r>
                  <a:r>
                    <a:rPr lang="el-GR" altLang="zh-TW" b="1" dirty="0">
                      <a:solidFill>
                        <a:srgbClr val="0033CC"/>
                      </a:solidFill>
                    </a:rPr>
                    <a:t>μ</a:t>
                  </a:r>
                  <a:r>
                    <a:rPr lang="en-US" altLang="zh-TW" b="1" dirty="0">
                      <a:solidFill>
                        <a:srgbClr val="0033CC"/>
                      </a:solidFill>
                    </a:rPr>
                    <a:t>m</a:t>
                  </a:r>
                </a:p>
                <a:p>
                  <a:r>
                    <a:rPr lang="en-US" altLang="zh-TW" b="1" dirty="0">
                      <a:solidFill>
                        <a:srgbClr val="0033CC"/>
                      </a:solidFill>
                    </a:rPr>
                    <a:t>Zn diffusion:1</a:t>
                  </a:r>
                  <a:r>
                    <a:rPr lang="el-GR" altLang="zh-TW" b="1" dirty="0">
                      <a:solidFill>
                        <a:srgbClr val="0033CC"/>
                      </a:solidFill>
                    </a:rPr>
                    <a:t>μ</a:t>
                  </a:r>
                  <a:r>
                    <a:rPr lang="en-US" altLang="zh-TW" b="1" dirty="0">
                      <a:solidFill>
                        <a:srgbClr val="0033CC"/>
                      </a:solidFill>
                    </a:rPr>
                    <a:t>m</a:t>
                  </a:r>
                </a:p>
              </p:txBody>
            </p:sp>
          </p:grpSp>
          <p:grpSp>
            <p:nvGrpSpPr>
              <p:cNvPr id="8" name="群組 7"/>
              <p:cNvGrpSpPr/>
              <p:nvPr/>
            </p:nvGrpSpPr>
            <p:grpSpPr>
              <a:xfrm>
                <a:off x="9557359" y="1701940"/>
                <a:ext cx="485489" cy="483852"/>
                <a:chOff x="9557359" y="2159140"/>
                <a:chExt cx="485489" cy="483852"/>
              </a:xfrm>
            </p:grpSpPr>
            <p:sp>
              <p:nvSpPr>
                <p:cNvPr id="5" name="橢圓 4"/>
                <p:cNvSpPr/>
                <p:nvPr/>
              </p:nvSpPr>
              <p:spPr bwMode="auto">
                <a:xfrm>
                  <a:off x="9557359" y="2159140"/>
                  <a:ext cx="237994" cy="483852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tlCol="0" anchor="ctr">
                  <a:spAutoFit/>
                </a:bodyPr>
                <a:lstStyle/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zh-TW" altLang="en-US" sz="2000" dirty="0">
                    <a:solidFill>
                      <a:srgbClr val="3232FF"/>
                    </a:solidFill>
                  </a:endParaRPr>
                </a:p>
              </p:txBody>
            </p:sp>
            <p:cxnSp>
              <p:nvCxnSpPr>
                <p:cNvPr id="7" name="直線單箭頭接點 6"/>
                <p:cNvCxnSpPr/>
                <p:nvPr/>
              </p:nvCxnSpPr>
              <p:spPr bwMode="auto">
                <a:xfrm>
                  <a:off x="9670093" y="2173262"/>
                  <a:ext cx="372755" cy="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12" name="群組 11"/>
              <p:cNvGrpSpPr/>
              <p:nvPr/>
            </p:nvGrpSpPr>
            <p:grpSpPr>
              <a:xfrm>
                <a:off x="8640802" y="2270665"/>
                <a:ext cx="469510" cy="475989"/>
                <a:chOff x="9302956" y="1624276"/>
                <a:chExt cx="469510" cy="475989"/>
              </a:xfrm>
            </p:grpSpPr>
            <p:sp>
              <p:nvSpPr>
                <p:cNvPr id="9" name="橢圓 8"/>
                <p:cNvSpPr/>
                <p:nvPr/>
              </p:nvSpPr>
              <p:spPr bwMode="auto">
                <a:xfrm>
                  <a:off x="9534472" y="1624276"/>
                  <a:ext cx="237994" cy="475989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tlCol="0" anchor="ctr">
                  <a:spAutoFit/>
                </a:bodyPr>
                <a:lstStyle/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zh-TW" altLang="en-US" sz="2000" dirty="0">
                    <a:solidFill>
                      <a:srgbClr val="3232FF"/>
                    </a:solidFill>
                  </a:endParaRPr>
                </a:p>
              </p:txBody>
            </p:sp>
            <p:cxnSp>
              <p:nvCxnSpPr>
                <p:cNvPr id="11" name="直線單箭頭接點 10"/>
                <p:cNvCxnSpPr/>
                <p:nvPr/>
              </p:nvCxnSpPr>
              <p:spPr bwMode="auto">
                <a:xfrm flipH="1">
                  <a:off x="9302956" y="2097242"/>
                  <a:ext cx="375781" cy="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</p:grpSp>
      </p:grpSp>
      <p:sp>
        <p:nvSpPr>
          <p:cNvPr id="21" name="書卷 (水平) 20"/>
          <p:cNvSpPr/>
          <p:nvPr/>
        </p:nvSpPr>
        <p:spPr bwMode="auto">
          <a:xfrm>
            <a:off x="2126411" y="1679856"/>
            <a:ext cx="7871627" cy="3394531"/>
          </a:xfrm>
          <a:prstGeom prst="horizontalScroll">
            <a:avLst/>
          </a:prstGeom>
          <a:solidFill>
            <a:srgbClr val="FFFF00"/>
          </a:solidFill>
          <a:ln w="38100">
            <a:solidFill>
              <a:srgbClr val="92D05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>
              <a:spcBef>
                <a:spcPct val="0"/>
              </a:spcBef>
            </a:pPr>
            <a:endParaRPr lang="en-US" altLang="zh-TW" sz="3200" b="1" dirty="0"/>
          </a:p>
          <a:p>
            <a:pPr algn="ctr">
              <a:spcBef>
                <a:spcPct val="0"/>
              </a:spcBef>
            </a:pPr>
            <a:r>
              <a:rPr lang="en-US" altLang="zh-TW" sz="3200" b="1" dirty="0">
                <a:solidFill>
                  <a:srgbClr val="FF0000"/>
                </a:solidFill>
              </a:rPr>
              <a:t>Zn diffusion and adding current spreading layer </a:t>
            </a:r>
            <a:r>
              <a:rPr lang="en-US" altLang="zh-TW" sz="3200" b="1" dirty="0"/>
              <a:t>can efficiently decrease the resistance of VCSELs.</a:t>
            </a:r>
          </a:p>
          <a:p>
            <a:pPr algn="ctr">
              <a:spcBef>
                <a:spcPct val="0"/>
              </a:spcBef>
            </a:pPr>
            <a:endParaRPr lang="zh-TW" altLang="en-US" sz="3200" b="1" dirty="0"/>
          </a:p>
        </p:txBody>
      </p:sp>
      <p:sp>
        <p:nvSpPr>
          <p:cNvPr id="25" name="文字方塊 24"/>
          <p:cNvSpPr txBox="1"/>
          <p:nvPr/>
        </p:nvSpPr>
        <p:spPr>
          <a:xfrm>
            <a:off x="10524064" y="6051961"/>
            <a:ext cx="1568058" cy="400110"/>
          </a:xfrm>
          <a:prstGeom prst="rect">
            <a:avLst/>
          </a:prstGeom>
          <a:solidFill>
            <a:srgbClr val="E5F3F7"/>
          </a:solidFill>
          <a:ln w="38100"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sz="2000" b="1" dirty="0"/>
              <a:t>Our VCSEL</a:t>
            </a:r>
            <a:endParaRPr lang="zh-TW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65407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0" grpId="0"/>
      <p:bldP spid="20" grpId="0" animBg="1"/>
      <p:bldP spid="2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181462" y="546683"/>
            <a:ext cx="12784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3600" b="1" dirty="0">
                <a:solidFill>
                  <a:srgbClr val="FF3300"/>
                </a:solidFill>
                <a:latin typeface="+mj-lt"/>
                <a:ea typeface="+mj-ea"/>
                <a:cs typeface="+mj-cs"/>
              </a:rPr>
              <a:t>How to reduce parasitic capacitance ?</a:t>
            </a:r>
            <a:endParaRPr kumimoji="1" lang="zh-TW" altLang="en-US" sz="3600" b="1" dirty="0">
              <a:solidFill>
                <a:srgbClr val="FF3300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24" name="群組 23"/>
          <p:cNvGrpSpPr/>
          <p:nvPr/>
        </p:nvGrpSpPr>
        <p:grpSpPr>
          <a:xfrm>
            <a:off x="2027928" y="1960420"/>
            <a:ext cx="3926384" cy="2980468"/>
            <a:chOff x="2696998" y="1616001"/>
            <a:chExt cx="3744417" cy="1535202"/>
          </a:xfrm>
        </p:grpSpPr>
        <p:sp>
          <p:nvSpPr>
            <p:cNvPr id="25" name="Rectangle 3" descr="深色水平線"/>
            <p:cNvSpPr>
              <a:spLocks noChangeArrowheads="1"/>
            </p:cNvSpPr>
            <p:nvPr/>
          </p:nvSpPr>
          <p:spPr bwMode="auto">
            <a:xfrm>
              <a:off x="2696999" y="2569327"/>
              <a:ext cx="3742496" cy="581876"/>
            </a:xfrm>
            <a:prstGeom prst="rect">
              <a:avLst/>
            </a:prstGeom>
            <a:pattFill prst="dkHorz">
              <a:fgClr>
                <a:srgbClr val="000000"/>
              </a:fgClr>
              <a:bgClr>
                <a:srgbClr val="FFFFFF"/>
              </a:bgClr>
            </a:patt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 sz="2400" b="1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26" name="Rectangle 4"/>
            <p:cNvSpPr>
              <a:spLocks noChangeArrowheads="1"/>
            </p:cNvSpPr>
            <p:nvPr/>
          </p:nvSpPr>
          <p:spPr bwMode="auto">
            <a:xfrm>
              <a:off x="2696999" y="2404645"/>
              <a:ext cx="3744416" cy="164682"/>
            </a:xfrm>
            <a:prstGeom prst="rect">
              <a:avLst/>
            </a:prstGeom>
            <a:solidFill>
              <a:srgbClr val="CC00CC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 sz="2400" b="1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27" name="Rectangle 5" descr="深色水平線"/>
            <p:cNvSpPr>
              <a:spLocks noChangeArrowheads="1"/>
            </p:cNvSpPr>
            <p:nvPr/>
          </p:nvSpPr>
          <p:spPr bwMode="auto">
            <a:xfrm>
              <a:off x="2696999" y="1616001"/>
              <a:ext cx="3742496" cy="788644"/>
            </a:xfrm>
            <a:prstGeom prst="rect">
              <a:avLst/>
            </a:prstGeom>
            <a:pattFill prst="dkHorz">
              <a:fgClr>
                <a:srgbClr val="000000"/>
              </a:fgClr>
              <a:bgClr>
                <a:srgbClr val="FFFFFF"/>
              </a:bgClr>
            </a:patt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 sz="2400" b="1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28" name="AutoShape 7"/>
            <p:cNvSpPr>
              <a:spLocks noChangeArrowheads="1"/>
            </p:cNvSpPr>
            <p:nvPr/>
          </p:nvSpPr>
          <p:spPr bwMode="auto">
            <a:xfrm>
              <a:off x="2696998" y="1616001"/>
              <a:ext cx="1448808" cy="255328"/>
            </a:xfrm>
            <a:prstGeom prst="roundRect">
              <a:avLst>
                <a:gd name="adj" fmla="val 16667"/>
              </a:avLst>
            </a:prstGeom>
            <a:solidFill>
              <a:srgbClr val="339933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 sz="2400" b="1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29" name="AutoShape 8"/>
            <p:cNvSpPr>
              <a:spLocks noChangeArrowheads="1"/>
            </p:cNvSpPr>
            <p:nvPr/>
          </p:nvSpPr>
          <p:spPr bwMode="auto">
            <a:xfrm>
              <a:off x="4888991" y="1616002"/>
              <a:ext cx="1552424" cy="255327"/>
            </a:xfrm>
            <a:prstGeom prst="roundRect">
              <a:avLst>
                <a:gd name="adj" fmla="val 16667"/>
              </a:avLst>
            </a:prstGeom>
            <a:solidFill>
              <a:srgbClr val="339933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zh-TW" sz="2400" b="1" ker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30" name="AutoShape 9"/>
            <p:cNvSpPr>
              <a:spLocks noChangeArrowheads="1"/>
            </p:cNvSpPr>
            <p:nvPr/>
          </p:nvSpPr>
          <p:spPr bwMode="auto">
            <a:xfrm>
              <a:off x="2696999" y="2196048"/>
              <a:ext cx="1132345" cy="82340"/>
            </a:xfrm>
            <a:prstGeom prst="homePlate">
              <a:avLst>
                <a:gd name="adj" fmla="val 327780"/>
              </a:avLst>
            </a:prstGeom>
            <a:pattFill prst="lgConfetti">
              <a:fgClr>
                <a:srgbClr val="FF0000"/>
              </a:fgClr>
              <a:bgClr>
                <a:srgbClr val="FFFFFF"/>
              </a:bgClr>
            </a:patt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 sz="2400" b="1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31" name="AutoShape 12"/>
            <p:cNvSpPr>
              <a:spLocks noChangeArrowheads="1"/>
            </p:cNvSpPr>
            <p:nvPr/>
          </p:nvSpPr>
          <p:spPr bwMode="auto">
            <a:xfrm rot="10800000">
              <a:off x="5309070" y="2197877"/>
              <a:ext cx="1132345" cy="82342"/>
            </a:xfrm>
            <a:prstGeom prst="homePlate">
              <a:avLst>
                <a:gd name="adj" fmla="val 327775"/>
              </a:avLst>
            </a:prstGeom>
            <a:pattFill prst="lgConfetti">
              <a:fgClr>
                <a:srgbClr val="FF0000"/>
              </a:fgClr>
              <a:bgClr>
                <a:srgbClr val="FFFFFF"/>
              </a:bgClr>
            </a:patt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zh-TW" altLang="en-US" sz="2400" b="1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32" name="AutoShape 12"/>
            <p:cNvSpPr>
              <a:spLocks noChangeArrowheads="1"/>
            </p:cNvSpPr>
            <p:nvPr/>
          </p:nvSpPr>
          <p:spPr bwMode="auto">
            <a:xfrm rot="10800000">
              <a:off x="5098429" y="2197877"/>
              <a:ext cx="1342810" cy="85318"/>
            </a:xfrm>
            <a:prstGeom prst="homePlate">
              <a:avLst>
                <a:gd name="adj" fmla="val 327775"/>
              </a:avLst>
            </a:prstGeom>
            <a:pattFill prst="lgConfetti">
              <a:fgClr>
                <a:srgbClr val="FF0000"/>
              </a:fgClr>
              <a:bgClr>
                <a:srgbClr val="FFFFFF"/>
              </a:bgClr>
            </a:patt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zh-TW" altLang="en-US" sz="2400" b="1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33" name="AutoShape 9"/>
            <p:cNvSpPr>
              <a:spLocks noChangeArrowheads="1"/>
            </p:cNvSpPr>
            <p:nvPr/>
          </p:nvSpPr>
          <p:spPr bwMode="auto">
            <a:xfrm>
              <a:off x="2696999" y="2197877"/>
              <a:ext cx="1341299" cy="96538"/>
            </a:xfrm>
            <a:prstGeom prst="homePlate">
              <a:avLst>
                <a:gd name="adj" fmla="val 327780"/>
              </a:avLst>
            </a:prstGeom>
            <a:pattFill prst="lgConfetti">
              <a:fgClr>
                <a:srgbClr val="FF0000"/>
              </a:fgClr>
              <a:bgClr>
                <a:srgbClr val="FFFFFF"/>
              </a:bgClr>
            </a:patt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 sz="2400" b="1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</p:grpSp>
      <p:grpSp>
        <p:nvGrpSpPr>
          <p:cNvPr id="3" name="群組 2"/>
          <p:cNvGrpSpPr/>
          <p:nvPr/>
        </p:nvGrpSpPr>
        <p:grpSpPr>
          <a:xfrm>
            <a:off x="2014761" y="3068733"/>
            <a:ext cx="3942351" cy="236812"/>
            <a:chOff x="2014761" y="3058360"/>
            <a:chExt cx="3942351" cy="264766"/>
          </a:xfrm>
        </p:grpSpPr>
        <p:grpSp>
          <p:nvGrpSpPr>
            <p:cNvPr id="65" name="群組 64"/>
            <p:cNvGrpSpPr>
              <a:grpSpLocks/>
            </p:cNvGrpSpPr>
            <p:nvPr/>
          </p:nvGrpSpPr>
          <p:grpSpPr>
            <a:xfrm>
              <a:off x="2014761" y="3066634"/>
              <a:ext cx="1565267" cy="256492"/>
              <a:chOff x="6073136" y="3685524"/>
              <a:chExt cx="2040491" cy="288000"/>
            </a:xfrm>
          </p:grpSpPr>
          <p:sp>
            <p:nvSpPr>
              <p:cNvPr id="68" name="橢圓 67"/>
              <p:cNvSpPr/>
              <p:nvPr/>
            </p:nvSpPr>
            <p:spPr bwMode="auto">
              <a:xfrm>
                <a:off x="7537627" y="3685524"/>
                <a:ext cx="576000" cy="288000"/>
              </a:xfrm>
              <a:prstGeom prst="ellipse">
                <a:avLst/>
              </a:prstGeom>
              <a:pattFill prst="lgConfetti">
                <a:fgClr>
                  <a:srgbClr val="FF0000"/>
                </a:fgClr>
                <a:bgClr>
                  <a:schemeClr val="bg1"/>
                </a:bgClr>
              </a:pattFill>
              <a:ln w="38100">
                <a:noFill/>
                <a:miter lim="800000"/>
                <a:headEnd/>
                <a:tailEnd/>
              </a:ln>
            </p:spPr>
            <p:txBody>
              <a:bodyPr rtlCol="0" anchor="ctr">
                <a:spAutoFit/>
              </a:bodyPr>
              <a:lstStyle/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2000" dirty="0">
                  <a:solidFill>
                    <a:srgbClr val="3232FF"/>
                  </a:solidFill>
                </a:endParaRPr>
              </a:p>
            </p:txBody>
          </p:sp>
          <p:sp>
            <p:nvSpPr>
              <p:cNvPr id="69" name="矩形 68"/>
              <p:cNvSpPr/>
              <p:nvPr/>
            </p:nvSpPr>
            <p:spPr bwMode="auto">
              <a:xfrm>
                <a:off x="6073136" y="3685524"/>
                <a:ext cx="1836000" cy="288000"/>
              </a:xfrm>
              <a:prstGeom prst="rect">
                <a:avLst/>
              </a:prstGeom>
              <a:pattFill prst="lgConfetti">
                <a:fgClr>
                  <a:srgbClr val="FF0000"/>
                </a:fgClr>
                <a:bgClr>
                  <a:schemeClr val="bg1"/>
                </a:bgClr>
              </a:pattFill>
              <a:ln w="38100">
                <a:noFill/>
                <a:miter lim="800000"/>
                <a:headEnd/>
                <a:tailE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2000" dirty="0">
                  <a:solidFill>
                    <a:srgbClr val="3232FF"/>
                  </a:solidFill>
                </a:endParaRPr>
              </a:p>
            </p:txBody>
          </p:sp>
        </p:grpSp>
        <p:grpSp>
          <p:nvGrpSpPr>
            <p:cNvPr id="70" name="群組 69"/>
            <p:cNvGrpSpPr>
              <a:grpSpLocks/>
            </p:cNvGrpSpPr>
            <p:nvPr/>
          </p:nvGrpSpPr>
          <p:grpSpPr>
            <a:xfrm>
              <a:off x="4340054" y="3058360"/>
              <a:ext cx="1617058" cy="256494"/>
              <a:chOff x="5755990" y="3708950"/>
              <a:chExt cx="2045146" cy="288002"/>
            </a:xfrm>
          </p:grpSpPr>
          <p:sp>
            <p:nvSpPr>
              <p:cNvPr id="71" name="橢圓 70"/>
              <p:cNvSpPr/>
              <p:nvPr/>
            </p:nvSpPr>
            <p:spPr bwMode="auto">
              <a:xfrm>
                <a:off x="5755990" y="3708950"/>
                <a:ext cx="548526" cy="288000"/>
              </a:xfrm>
              <a:prstGeom prst="ellipse">
                <a:avLst/>
              </a:prstGeom>
              <a:pattFill prst="lgConfetti">
                <a:fgClr>
                  <a:srgbClr val="FF0000"/>
                </a:fgClr>
                <a:bgClr>
                  <a:schemeClr val="bg1"/>
                </a:bgClr>
              </a:pattFill>
              <a:ln w="38100">
                <a:noFill/>
                <a:miter lim="800000"/>
                <a:headEnd/>
                <a:tailEnd/>
              </a:ln>
            </p:spPr>
            <p:txBody>
              <a:bodyPr rtlCol="0" anchor="ctr">
                <a:spAutoFit/>
              </a:bodyPr>
              <a:lstStyle/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2000" dirty="0">
                  <a:solidFill>
                    <a:srgbClr val="3232FF"/>
                  </a:solidFill>
                </a:endParaRPr>
              </a:p>
            </p:txBody>
          </p:sp>
          <p:sp>
            <p:nvSpPr>
              <p:cNvPr id="72" name="矩形 71"/>
              <p:cNvSpPr/>
              <p:nvPr/>
            </p:nvSpPr>
            <p:spPr bwMode="auto">
              <a:xfrm>
                <a:off x="6073136" y="3708951"/>
                <a:ext cx="1728000" cy="288001"/>
              </a:xfrm>
              <a:prstGeom prst="rect">
                <a:avLst/>
              </a:prstGeom>
              <a:pattFill prst="lgConfetti">
                <a:fgClr>
                  <a:srgbClr val="FF0000"/>
                </a:fgClr>
                <a:bgClr>
                  <a:schemeClr val="bg1"/>
                </a:bgClr>
              </a:pattFill>
              <a:ln w="38100">
                <a:noFill/>
                <a:miter lim="800000"/>
                <a:headEnd/>
                <a:tailE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2000" dirty="0">
                  <a:solidFill>
                    <a:srgbClr val="3232FF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字方塊 42"/>
              <p:cNvSpPr txBox="1"/>
              <p:nvPr/>
            </p:nvSpPr>
            <p:spPr>
              <a:xfrm>
                <a:off x="1541842" y="4988219"/>
                <a:ext cx="4896544" cy="1142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800" i="1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altLang="zh-TW" sz="2800" i="1">
                              <a:latin typeface="Cambria Math"/>
                            </a:rPr>
                            <m:t>𝑅</m:t>
                          </m:r>
                        </m:sub>
                      </m:sSub>
                      <m:r>
                        <a:rPr lang="en-US" altLang="zh-TW" sz="2800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zh-TW" altLang="en-US" sz="2800" dirty="0"/>
                            <m:t>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28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sz="2800" i="1">
                                      <a:latin typeface="Cambria Math"/>
                                    </a:rPr>
                                    <m:t>𝛤</m:t>
                                  </m:r>
                                  <m:sSub>
                                    <m:sSubPr>
                                      <m:ctrlP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2800" i="1">
                                          <a:latin typeface="Cambria Math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altLang="zh-TW" sz="2800" i="1">
                                          <a:latin typeface="Cambria Math"/>
                                        </a:rPr>
                                        <m:t>𝑔</m:t>
                                      </m:r>
                                    </m:sub>
                                  </m:sSub>
                                  <m:r>
                                    <a:rPr lang="en-US" altLang="zh-TW" sz="2800" i="1">
                                      <a:latin typeface="Cambria Math"/>
                                    </a:rPr>
                                    <m:t>𝑎</m:t>
                                  </m:r>
                                </m:num>
                                <m:den>
                                  <m:r>
                                    <a:rPr lang="en-US" altLang="zh-TW" sz="2800" i="1">
                                      <a:latin typeface="Cambria Math"/>
                                    </a:rPr>
                                    <m:t>𝑞𝑉</m:t>
                                  </m:r>
                                </m:den>
                              </m:f>
                              <m:sSub>
                                <m:sSubPr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sz="2800" i="1">
                                      <a:latin typeface="Cambria Math"/>
                                    </a:rPr>
                                    <m:t>𝜂</m:t>
                                  </m:r>
                                </m:e>
                                <m:sub>
                                  <m:r>
                                    <a:rPr lang="en-US" altLang="zh-TW" sz="280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zh-TW" sz="2800" i="1"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 altLang="zh-TW" sz="2800" i="1">
                                  <a:latin typeface="Cambria Math"/>
                                </a:rPr>
                                <m:t>𝐼</m:t>
                              </m:r>
                              <m:r>
                                <a:rPr lang="en-US" altLang="zh-TW" sz="2800" i="1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800" i="1">
                                      <a:latin typeface="Cambria Math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altLang="zh-TW" sz="2800" i="1">
                                      <a:latin typeface="Cambria Math"/>
                                    </a:rPr>
                                    <m:t>𝑡h</m:t>
                                  </m:r>
                                </m:sub>
                              </m:sSub>
                              <m:r>
                                <a:rPr lang="en-US" altLang="zh-TW" sz="2800" i="1">
                                  <a:latin typeface="Cambria Math"/>
                                </a:rPr>
                                <m:t>)</m:t>
                              </m:r>
                            </m:e>
                          </m:d>
                        </m:e>
                        <m:sup>
                          <m:r>
                            <a:rPr lang="en-US" altLang="zh-TW" sz="2800" i="1">
                              <a:latin typeface="Cambria Math"/>
                            </a:rPr>
                            <m:t>0.5</m:t>
                          </m:r>
                        </m:sup>
                      </m:sSup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43" name="文字方塊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1842" y="4988219"/>
                <a:ext cx="4896544" cy="11424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直線單箭頭接點 44"/>
          <p:cNvCxnSpPr/>
          <p:nvPr/>
        </p:nvCxnSpPr>
        <p:spPr>
          <a:xfrm flipH="1">
            <a:off x="3359572" y="5462197"/>
            <a:ext cx="472728" cy="74547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直線單箭頭接點 45"/>
          <p:cNvCxnSpPr/>
          <p:nvPr/>
        </p:nvCxnSpPr>
        <p:spPr>
          <a:xfrm flipH="1">
            <a:off x="4931108" y="5314677"/>
            <a:ext cx="492937" cy="88948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直線單箭頭接點 56"/>
          <p:cNvCxnSpPr/>
          <p:nvPr/>
        </p:nvCxnSpPr>
        <p:spPr>
          <a:xfrm flipV="1">
            <a:off x="2927524" y="4983253"/>
            <a:ext cx="510842" cy="77616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直線單箭頭接點 58"/>
          <p:cNvCxnSpPr/>
          <p:nvPr/>
        </p:nvCxnSpPr>
        <p:spPr>
          <a:xfrm flipV="1">
            <a:off x="2063428" y="5215477"/>
            <a:ext cx="510842" cy="77616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" name="群組 6"/>
          <p:cNvGrpSpPr/>
          <p:nvPr/>
        </p:nvGrpSpPr>
        <p:grpSpPr>
          <a:xfrm>
            <a:off x="2034752" y="1969542"/>
            <a:ext cx="3917545" cy="2971346"/>
            <a:chOff x="581049" y="3115806"/>
            <a:chExt cx="3420001" cy="2520273"/>
          </a:xfrm>
        </p:grpSpPr>
        <p:grpSp>
          <p:nvGrpSpPr>
            <p:cNvPr id="34" name="群組 33"/>
            <p:cNvGrpSpPr/>
            <p:nvPr/>
          </p:nvGrpSpPr>
          <p:grpSpPr>
            <a:xfrm>
              <a:off x="581049" y="3115806"/>
              <a:ext cx="3420001" cy="2520273"/>
              <a:chOff x="2696998" y="1616004"/>
              <a:chExt cx="3744418" cy="1535205"/>
            </a:xfrm>
          </p:grpSpPr>
          <p:sp>
            <p:nvSpPr>
              <p:cNvPr id="35" name="Rectangle 3" descr="深色水平線"/>
              <p:cNvSpPr>
                <a:spLocks noChangeArrowheads="1"/>
              </p:cNvSpPr>
              <p:nvPr/>
            </p:nvSpPr>
            <p:spPr bwMode="auto">
              <a:xfrm>
                <a:off x="2696999" y="2569332"/>
                <a:ext cx="3742497" cy="581877"/>
              </a:xfrm>
              <a:prstGeom prst="rect">
                <a:avLst/>
              </a:prstGeom>
              <a:pattFill prst="dkHorz">
                <a:fgClr>
                  <a:srgbClr val="000000"/>
                </a:fgClr>
                <a:bgClr>
                  <a:srgbClr val="FFFFFF"/>
                </a:bgClr>
              </a:patt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 sz="2400" b="1" ker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標楷體" pitchFamily="65" charset="-120"/>
                </a:endParaRPr>
              </a:p>
            </p:txBody>
          </p:sp>
          <p:sp>
            <p:nvSpPr>
              <p:cNvPr id="36" name="Rectangle 4"/>
              <p:cNvSpPr>
                <a:spLocks noChangeArrowheads="1"/>
              </p:cNvSpPr>
              <p:nvPr/>
            </p:nvSpPr>
            <p:spPr bwMode="auto">
              <a:xfrm>
                <a:off x="2696999" y="2404649"/>
                <a:ext cx="3744417" cy="164682"/>
              </a:xfrm>
              <a:prstGeom prst="rect">
                <a:avLst/>
              </a:prstGeom>
              <a:solidFill>
                <a:srgbClr val="CC00CC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 sz="2400" b="1" ker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標楷體" pitchFamily="65" charset="-120"/>
                </a:endParaRPr>
              </a:p>
            </p:txBody>
          </p:sp>
          <p:sp>
            <p:nvSpPr>
              <p:cNvPr id="37" name="Rectangle 5" descr="深色水平線"/>
              <p:cNvSpPr>
                <a:spLocks noChangeArrowheads="1"/>
              </p:cNvSpPr>
              <p:nvPr/>
            </p:nvSpPr>
            <p:spPr bwMode="auto">
              <a:xfrm>
                <a:off x="2696999" y="1616004"/>
                <a:ext cx="3742497" cy="788646"/>
              </a:xfrm>
              <a:prstGeom prst="rect">
                <a:avLst/>
              </a:prstGeom>
              <a:pattFill prst="dkHorz">
                <a:fgClr>
                  <a:srgbClr val="000000"/>
                </a:fgClr>
                <a:bgClr>
                  <a:srgbClr val="FFFFFF"/>
                </a:bgClr>
              </a:patt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 sz="2400" b="1" ker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標楷體" pitchFamily="65" charset="-120"/>
                </a:endParaRPr>
              </a:p>
            </p:txBody>
          </p:sp>
          <p:sp>
            <p:nvSpPr>
              <p:cNvPr id="38" name="AutoShape 7"/>
              <p:cNvSpPr>
                <a:spLocks noChangeArrowheads="1"/>
              </p:cNvSpPr>
              <p:nvPr/>
            </p:nvSpPr>
            <p:spPr bwMode="auto">
              <a:xfrm>
                <a:off x="2696998" y="1616004"/>
                <a:ext cx="1448808" cy="255328"/>
              </a:xfrm>
              <a:prstGeom prst="roundRect">
                <a:avLst>
                  <a:gd name="adj" fmla="val 16667"/>
                </a:avLst>
              </a:prstGeom>
              <a:solidFill>
                <a:srgbClr val="339933"/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 sz="2400" b="1" ker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標楷體" pitchFamily="65" charset="-120"/>
                </a:endParaRPr>
              </a:p>
            </p:txBody>
          </p:sp>
          <p:sp>
            <p:nvSpPr>
              <p:cNvPr id="39" name="AutoShape 8"/>
              <p:cNvSpPr>
                <a:spLocks noChangeArrowheads="1"/>
              </p:cNvSpPr>
              <p:nvPr/>
            </p:nvSpPr>
            <p:spPr bwMode="auto">
              <a:xfrm>
                <a:off x="4888992" y="1616005"/>
                <a:ext cx="1552424" cy="255327"/>
              </a:xfrm>
              <a:prstGeom prst="roundRect">
                <a:avLst>
                  <a:gd name="adj" fmla="val 16667"/>
                </a:avLst>
              </a:prstGeom>
              <a:solidFill>
                <a:srgbClr val="339933"/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zh-TW" sz="2400" b="1" ker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ea typeface="標楷體" pitchFamily="65" charset="-120"/>
                </a:endParaRPr>
              </a:p>
            </p:txBody>
          </p:sp>
          <p:sp>
            <p:nvSpPr>
              <p:cNvPr id="40" name="AutoShape 12"/>
              <p:cNvSpPr>
                <a:spLocks noChangeArrowheads="1"/>
              </p:cNvSpPr>
              <p:nvPr/>
            </p:nvSpPr>
            <p:spPr bwMode="auto">
              <a:xfrm rot="10800000">
                <a:off x="5309070" y="2197882"/>
                <a:ext cx="1132345" cy="82342"/>
              </a:xfrm>
              <a:prstGeom prst="homePlate">
                <a:avLst>
                  <a:gd name="adj" fmla="val 327775"/>
                </a:avLst>
              </a:prstGeom>
              <a:pattFill prst="lgConfetti">
                <a:fgClr>
                  <a:srgbClr val="FF0000"/>
                </a:fgClr>
                <a:bgClr>
                  <a:srgbClr val="FFFFFF"/>
                </a:bgClr>
              </a:patt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pPr>
                  <a:defRPr/>
                </a:pPr>
                <a:endParaRPr lang="zh-TW" altLang="en-US" sz="2400" b="1" ker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標楷體" pitchFamily="65" charset="-120"/>
                </a:endParaRPr>
              </a:p>
            </p:txBody>
          </p:sp>
          <p:sp>
            <p:nvSpPr>
              <p:cNvPr id="41" name="AutoShape 12"/>
              <p:cNvSpPr>
                <a:spLocks noChangeArrowheads="1"/>
              </p:cNvSpPr>
              <p:nvPr/>
            </p:nvSpPr>
            <p:spPr bwMode="auto">
              <a:xfrm rot="10800000">
                <a:off x="4706967" y="2197879"/>
                <a:ext cx="1732528" cy="85318"/>
              </a:xfrm>
              <a:prstGeom prst="homePlate">
                <a:avLst>
                  <a:gd name="adj" fmla="val 327775"/>
                </a:avLst>
              </a:prstGeom>
              <a:pattFill prst="lgConfetti">
                <a:fgClr>
                  <a:srgbClr val="FF0000"/>
                </a:fgClr>
                <a:bgClr>
                  <a:srgbClr val="FFFFFF"/>
                </a:bgClr>
              </a:patt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pPr>
                  <a:defRPr/>
                </a:pPr>
                <a:endParaRPr lang="zh-TW" altLang="en-US" sz="2400" b="1" ker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標楷體" pitchFamily="65" charset="-120"/>
                </a:endParaRPr>
              </a:p>
            </p:txBody>
          </p:sp>
          <p:sp>
            <p:nvSpPr>
              <p:cNvPr id="42" name="AutoShape 9"/>
              <p:cNvSpPr>
                <a:spLocks noChangeArrowheads="1"/>
              </p:cNvSpPr>
              <p:nvPr/>
            </p:nvSpPr>
            <p:spPr bwMode="auto">
              <a:xfrm>
                <a:off x="2696998" y="2199340"/>
                <a:ext cx="1667775" cy="88441"/>
              </a:xfrm>
              <a:prstGeom prst="homePlate">
                <a:avLst>
                  <a:gd name="adj" fmla="val 327780"/>
                </a:avLst>
              </a:prstGeom>
              <a:pattFill prst="lgConfetti">
                <a:fgClr>
                  <a:srgbClr val="FF0000"/>
                </a:fgClr>
                <a:bgClr>
                  <a:srgbClr val="FFFFFF"/>
                </a:bgClr>
              </a:patt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 sz="2400" b="1" ker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標楷體" pitchFamily="65" charset="-120"/>
                </a:endParaRPr>
              </a:p>
            </p:txBody>
          </p:sp>
        </p:grpSp>
        <p:sp>
          <p:nvSpPr>
            <p:cNvPr id="106" name="向右箭號 105"/>
            <p:cNvSpPr/>
            <p:nvPr/>
          </p:nvSpPr>
          <p:spPr>
            <a:xfrm>
              <a:off x="1178506" y="3613355"/>
              <a:ext cx="715737" cy="289692"/>
            </a:xfrm>
            <a:prstGeom prst="rightArrow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00B0F0"/>
                </a:solidFill>
              </a:endParaRPr>
            </a:p>
          </p:txBody>
        </p:sp>
        <p:sp>
          <p:nvSpPr>
            <p:cNvPr id="111" name="向左箭號 110"/>
            <p:cNvSpPr/>
            <p:nvPr/>
          </p:nvSpPr>
          <p:spPr>
            <a:xfrm>
              <a:off x="2654602" y="3613356"/>
              <a:ext cx="669387" cy="289692"/>
            </a:xfrm>
            <a:prstGeom prst="leftArrow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00B0F0"/>
                </a:solidFill>
              </a:endParaRPr>
            </a:p>
          </p:txBody>
        </p:sp>
      </p:grpSp>
      <p:grpSp>
        <p:nvGrpSpPr>
          <p:cNvPr id="6" name="群組 5"/>
          <p:cNvGrpSpPr/>
          <p:nvPr/>
        </p:nvGrpSpPr>
        <p:grpSpPr>
          <a:xfrm>
            <a:off x="2030727" y="3077338"/>
            <a:ext cx="3926385" cy="247374"/>
            <a:chOff x="2030727" y="3057393"/>
            <a:chExt cx="3926385" cy="304641"/>
          </a:xfrm>
        </p:grpSpPr>
        <p:grpSp>
          <p:nvGrpSpPr>
            <p:cNvPr id="73" name="群組 72"/>
            <p:cNvGrpSpPr>
              <a:grpSpLocks/>
            </p:cNvGrpSpPr>
            <p:nvPr/>
          </p:nvGrpSpPr>
          <p:grpSpPr>
            <a:xfrm>
              <a:off x="2030727" y="3068899"/>
              <a:ext cx="1808485" cy="293135"/>
              <a:chOff x="6073136" y="3685524"/>
              <a:chExt cx="2040491" cy="288000"/>
            </a:xfrm>
          </p:grpSpPr>
          <p:sp>
            <p:nvSpPr>
              <p:cNvPr id="74" name="橢圓 73"/>
              <p:cNvSpPr/>
              <p:nvPr/>
            </p:nvSpPr>
            <p:spPr bwMode="auto">
              <a:xfrm>
                <a:off x="7537627" y="3685524"/>
                <a:ext cx="576000" cy="288000"/>
              </a:xfrm>
              <a:prstGeom prst="ellipse">
                <a:avLst/>
              </a:prstGeom>
              <a:pattFill prst="lgConfetti">
                <a:fgClr>
                  <a:srgbClr val="FF0000"/>
                </a:fgClr>
                <a:bgClr>
                  <a:schemeClr val="bg1"/>
                </a:bgClr>
              </a:pattFill>
              <a:ln w="38100">
                <a:noFill/>
                <a:miter lim="800000"/>
                <a:headEnd/>
                <a:tailEnd/>
              </a:ln>
            </p:spPr>
            <p:txBody>
              <a:bodyPr rtlCol="0" anchor="ctr">
                <a:spAutoFit/>
              </a:bodyPr>
              <a:lstStyle/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2000" dirty="0">
                  <a:solidFill>
                    <a:srgbClr val="3232FF"/>
                  </a:solidFill>
                </a:endParaRPr>
              </a:p>
            </p:txBody>
          </p:sp>
          <p:sp>
            <p:nvSpPr>
              <p:cNvPr id="75" name="矩形 74"/>
              <p:cNvSpPr/>
              <p:nvPr/>
            </p:nvSpPr>
            <p:spPr bwMode="auto">
              <a:xfrm>
                <a:off x="6073136" y="3685524"/>
                <a:ext cx="1836000" cy="288000"/>
              </a:xfrm>
              <a:prstGeom prst="rect">
                <a:avLst/>
              </a:prstGeom>
              <a:pattFill prst="lgConfetti">
                <a:fgClr>
                  <a:srgbClr val="FF0000"/>
                </a:fgClr>
                <a:bgClr>
                  <a:schemeClr val="bg1"/>
                </a:bgClr>
              </a:pattFill>
              <a:ln w="38100">
                <a:noFill/>
                <a:miter lim="800000"/>
                <a:headEnd/>
                <a:tailE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2000" dirty="0">
                  <a:solidFill>
                    <a:srgbClr val="3232FF"/>
                  </a:solidFill>
                </a:endParaRPr>
              </a:p>
            </p:txBody>
          </p:sp>
        </p:grpSp>
        <p:grpSp>
          <p:nvGrpSpPr>
            <p:cNvPr id="76" name="群組 75"/>
            <p:cNvGrpSpPr>
              <a:grpSpLocks/>
            </p:cNvGrpSpPr>
            <p:nvPr/>
          </p:nvGrpSpPr>
          <p:grpSpPr>
            <a:xfrm>
              <a:off x="4088789" y="3057393"/>
              <a:ext cx="1868323" cy="293136"/>
              <a:chOff x="5755990" y="3685523"/>
              <a:chExt cx="2045146" cy="288001"/>
            </a:xfrm>
          </p:grpSpPr>
          <p:sp>
            <p:nvSpPr>
              <p:cNvPr id="77" name="橢圓 76"/>
              <p:cNvSpPr/>
              <p:nvPr/>
            </p:nvSpPr>
            <p:spPr bwMode="auto">
              <a:xfrm>
                <a:off x="5755990" y="3685523"/>
                <a:ext cx="548526" cy="288000"/>
              </a:xfrm>
              <a:prstGeom prst="ellipse">
                <a:avLst/>
              </a:prstGeom>
              <a:pattFill prst="lgConfetti">
                <a:fgClr>
                  <a:srgbClr val="FF0000"/>
                </a:fgClr>
                <a:bgClr>
                  <a:schemeClr val="bg1"/>
                </a:bgClr>
              </a:pattFill>
              <a:ln w="38100">
                <a:noFill/>
                <a:miter lim="800000"/>
                <a:headEnd/>
                <a:tailEnd/>
              </a:ln>
            </p:spPr>
            <p:txBody>
              <a:bodyPr rtlCol="0" anchor="ctr">
                <a:spAutoFit/>
              </a:bodyPr>
              <a:lstStyle/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2000" dirty="0">
                  <a:solidFill>
                    <a:srgbClr val="3232FF"/>
                  </a:solidFill>
                </a:endParaRPr>
              </a:p>
            </p:txBody>
          </p:sp>
          <p:sp>
            <p:nvSpPr>
              <p:cNvPr id="78" name="矩形 77"/>
              <p:cNvSpPr/>
              <p:nvPr/>
            </p:nvSpPr>
            <p:spPr bwMode="auto">
              <a:xfrm>
                <a:off x="6073136" y="3685524"/>
                <a:ext cx="1728000" cy="288000"/>
              </a:xfrm>
              <a:prstGeom prst="rect">
                <a:avLst/>
              </a:prstGeom>
              <a:pattFill prst="lgConfetti">
                <a:fgClr>
                  <a:srgbClr val="FF0000"/>
                </a:fgClr>
                <a:bgClr>
                  <a:schemeClr val="bg1"/>
                </a:bgClr>
              </a:pattFill>
              <a:ln w="38100">
                <a:noFill/>
                <a:miter lim="800000"/>
                <a:headEnd/>
                <a:tailE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2000" dirty="0">
                  <a:solidFill>
                    <a:srgbClr val="3232FF"/>
                  </a:solidFill>
                </a:endParaRPr>
              </a:p>
            </p:txBody>
          </p:sp>
        </p:grpSp>
      </p:grpSp>
      <p:grpSp>
        <p:nvGrpSpPr>
          <p:cNvPr id="14" name="群組 13"/>
          <p:cNvGrpSpPr/>
          <p:nvPr/>
        </p:nvGrpSpPr>
        <p:grpSpPr>
          <a:xfrm>
            <a:off x="6908485" y="1682827"/>
            <a:ext cx="3638770" cy="664792"/>
            <a:chOff x="6991615" y="2290620"/>
            <a:chExt cx="3638770" cy="664792"/>
          </a:xfrm>
        </p:grpSpPr>
        <p:cxnSp>
          <p:nvCxnSpPr>
            <p:cNvPr id="4" name="直線單箭頭接點 3"/>
            <p:cNvCxnSpPr/>
            <p:nvPr/>
          </p:nvCxnSpPr>
          <p:spPr bwMode="auto">
            <a:xfrm flipV="1">
              <a:off x="10232384" y="2290620"/>
              <a:ext cx="398001" cy="612465"/>
            </a:xfrm>
            <a:prstGeom prst="straightConnector1">
              <a:avLst/>
            </a:prstGeom>
            <a:solidFill>
              <a:srgbClr val="FEDC12"/>
            </a:solidFill>
            <a:ln w="57150">
              <a:solidFill>
                <a:srgbClr val="FF0000"/>
              </a:solidFill>
              <a:headEnd type="arrow" w="med" len="med"/>
              <a:tailEnd type="none"/>
            </a:ln>
            <a:effectLst>
              <a:outerShdw blurRad="25400" dist="25400" dir="5400000" sx="95000" sy="95000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文字方塊 9"/>
            <p:cNvSpPr txBox="1"/>
            <p:nvPr/>
          </p:nvSpPr>
          <p:spPr>
            <a:xfrm>
              <a:off x="6991615" y="2370637"/>
              <a:ext cx="309892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3200" b="1" dirty="0"/>
                <a:t>Oxide-aperture</a:t>
              </a:r>
              <a:endParaRPr lang="zh-TW" altLang="en-US" sz="3200" b="1" dirty="0"/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7317062" y="2451017"/>
            <a:ext cx="3199170" cy="640896"/>
            <a:chOff x="7400192" y="3058810"/>
            <a:chExt cx="3199170" cy="640896"/>
          </a:xfrm>
        </p:grpSpPr>
        <p:sp>
          <p:nvSpPr>
            <p:cNvPr id="118" name="文字方塊 117"/>
            <p:cNvSpPr txBox="1"/>
            <p:nvPr/>
          </p:nvSpPr>
          <p:spPr>
            <a:xfrm>
              <a:off x="7400192" y="3114931"/>
              <a:ext cx="227818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3200" b="1" dirty="0"/>
                <a:t>Bandwidth</a:t>
              </a:r>
              <a:endParaRPr lang="zh-TW" altLang="en-US" sz="3200" b="1" dirty="0"/>
            </a:p>
          </p:txBody>
        </p:sp>
        <p:cxnSp>
          <p:nvCxnSpPr>
            <p:cNvPr id="121" name="直線單箭頭接點 120"/>
            <p:cNvCxnSpPr/>
            <p:nvPr/>
          </p:nvCxnSpPr>
          <p:spPr bwMode="auto">
            <a:xfrm flipV="1">
              <a:off x="10201361" y="3058810"/>
              <a:ext cx="398001" cy="612465"/>
            </a:xfrm>
            <a:prstGeom prst="straightConnector1">
              <a:avLst/>
            </a:prstGeom>
            <a:solidFill>
              <a:srgbClr val="FEDC12"/>
            </a:solidFill>
            <a:ln w="57150">
              <a:solidFill>
                <a:srgbClr val="FF0000"/>
              </a:solidFill>
              <a:headEnd type="none" w="med" len="med"/>
              <a:tailEnd type="arrow"/>
            </a:ln>
            <a:effectLst>
              <a:outerShdw blurRad="25400" dist="25400" dir="5400000" sx="95000" sy="95000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6" name="群組 15"/>
          <p:cNvGrpSpPr/>
          <p:nvPr/>
        </p:nvGrpSpPr>
        <p:grpSpPr>
          <a:xfrm>
            <a:off x="6849786" y="3228228"/>
            <a:ext cx="3667135" cy="612465"/>
            <a:chOff x="6932916" y="3836021"/>
            <a:chExt cx="3667135" cy="612465"/>
          </a:xfrm>
        </p:grpSpPr>
        <p:sp>
          <p:nvSpPr>
            <p:cNvPr id="119" name="文字方塊 118"/>
            <p:cNvSpPr txBox="1"/>
            <p:nvPr/>
          </p:nvSpPr>
          <p:spPr>
            <a:xfrm>
              <a:off x="6932916" y="3844272"/>
              <a:ext cx="321273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3200" b="1" dirty="0"/>
                <a:t>Current density</a:t>
              </a:r>
              <a:endParaRPr lang="zh-TW" altLang="en-US" sz="3200" b="1" dirty="0"/>
            </a:p>
          </p:txBody>
        </p:sp>
        <p:cxnSp>
          <p:nvCxnSpPr>
            <p:cNvPr id="122" name="直線單箭頭接點 121"/>
            <p:cNvCxnSpPr/>
            <p:nvPr/>
          </p:nvCxnSpPr>
          <p:spPr bwMode="auto">
            <a:xfrm flipV="1">
              <a:off x="10202050" y="3836021"/>
              <a:ext cx="398001" cy="612465"/>
            </a:xfrm>
            <a:prstGeom prst="straightConnector1">
              <a:avLst/>
            </a:prstGeom>
            <a:solidFill>
              <a:srgbClr val="FEDC12"/>
            </a:solidFill>
            <a:ln w="57150">
              <a:solidFill>
                <a:srgbClr val="FF0000"/>
              </a:solidFill>
              <a:headEnd type="none" w="med" len="med"/>
              <a:tailEnd type="arrow"/>
            </a:ln>
            <a:effectLst>
              <a:outerShdw blurRad="25400" dist="25400" dir="5400000" sx="95000" sy="95000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0" name="文字方塊 119"/>
          <p:cNvSpPr txBox="1"/>
          <p:nvPr/>
        </p:nvSpPr>
        <p:spPr>
          <a:xfrm>
            <a:off x="6780444" y="4388714"/>
            <a:ext cx="4280506" cy="1323439"/>
          </a:xfrm>
          <a:prstGeom prst="rect">
            <a:avLst/>
          </a:prstGeom>
          <a:solidFill>
            <a:srgbClr val="E5F3F7"/>
          </a:solidFill>
          <a:ln w="57150"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>
                <a:solidFill>
                  <a:srgbClr val="000099"/>
                </a:solidFill>
              </a:rPr>
              <a:t>Reliability may be a problem !!</a:t>
            </a:r>
            <a:endParaRPr lang="zh-TW" altLang="en-US" sz="4000" b="1" dirty="0">
              <a:solidFill>
                <a:srgbClr val="000099"/>
              </a:solidFill>
            </a:endParaRPr>
          </a:p>
        </p:txBody>
      </p:sp>
      <p:sp>
        <p:nvSpPr>
          <p:cNvPr id="103" name="文字方塊 102"/>
          <p:cNvSpPr txBox="1"/>
          <p:nvPr/>
        </p:nvSpPr>
        <p:spPr>
          <a:xfrm>
            <a:off x="11564413" y="6452071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3E0FEF-FBB5-49AB-B2F0-0DD2CAE4EBDA}" type="slidenum">
              <a:rPr lang="en-US" altLang="zh-TW" sz="2400" b="1" smtClean="0">
                <a:solidFill>
                  <a:schemeClr val="bg1"/>
                </a:solidFill>
              </a:rPr>
              <a:t>35</a:t>
            </a:fld>
            <a:endParaRPr lang="en-US" altLang="zh-TW" sz="2400" b="1" dirty="0">
              <a:solidFill>
                <a:schemeClr val="bg1"/>
              </a:solidFill>
            </a:endParaRPr>
          </a:p>
        </p:txBody>
      </p:sp>
      <p:cxnSp>
        <p:nvCxnSpPr>
          <p:cNvPr id="104" name="直線單箭頭接點 103"/>
          <p:cNvCxnSpPr/>
          <p:nvPr/>
        </p:nvCxnSpPr>
        <p:spPr bwMode="auto">
          <a:xfrm flipV="1">
            <a:off x="8346761" y="4306146"/>
            <a:ext cx="536929" cy="813422"/>
          </a:xfrm>
          <a:prstGeom prst="straightConnector1">
            <a:avLst/>
          </a:prstGeom>
          <a:solidFill>
            <a:srgbClr val="FEDC12"/>
          </a:solidFill>
          <a:ln w="57150">
            <a:solidFill>
              <a:srgbClr val="FF0000"/>
            </a:solidFill>
            <a:headEnd type="none" w="med" len="med"/>
            <a:tailEnd type="arrow"/>
          </a:ln>
          <a:effectLst>
            <a:outerShdw blurRad="25400" dist="25400" dir="5400000" sx="95000" sy="95000" rotWithShape="0">
              <a:srgbClr val="000000">
                <a:alpha val="40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7" name="橢圓 20"/>
          <p:cNvSpPr>
            <a:spLocks noChangeArrowheads="1"/>
          </p:cNvSpPr>
          <p:nvPr/>
        </p:nvSpPr>
        <p:spPr bwMode="auto">
          <a:xfrm>
            <a:off x="100305" y="4195961"/>
            <a:ext cx="6614365" cy="2079920"/>
          </a:xfrm>
          <a:prstGeom prst="ellipse">
            <a:avLst/>
          </a:prstGeom>
          <a:solidFill>
            <a:srgbClr val="FFFF00"/>
          </a:solidFill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TW" sz="2000" b="1" dirty="0"/>
              <a:t>Due to the fact that</a:t>
            </a:r>
            <a:r>
              <a:rPr lang="en-US" altLang="zh-TW" sz="2000" b="1" dirty="0">
                <a:solidFill>
                  <a:srgbClr val="FF0000"/>
                </a:solidFill>
              </a:rPr>
              <a:t> the refractive index of air </a:t>
            </a:r>
          </a:p>
          <a:p>
            <a:pPr algn="ctr"/>
            <a:r>
              <a:rPr lang="en-US" altLang="zh-TW" sz="2000" b="1" dirty="0">
                <a:solidFill>
                  <a:srgbClr val="FF0000"/>
                </a:solidFill>
              </a:rPr>
              <a:t>is much smaller than that of the AlxO</a:t>
            </a:r>
            <a:r>
              <a:rPr lang="en-US" altLang="zh-TW" sz="1600" b="1" dirty="0">
                <a:solidFill>
                  <a:srgbClr val="FF0000"/>
                </a:solidFill>
              </a:rPr>
              <a:t>1−</a:t>
            </a:r>
            <a:r>
              <a:rPr lang="en-US" altLang="zh-TW" sz="2000" b="1" dirty="0">
                <a:solidFill>
                  <a:srgbClr val="FF0000"/>
                </a:solidFill>
              </a:rPr>
              <a:t>x layer</a:t>
            </a:r>
            <a:r>
              <a:rPr lang="en-US" altLang="zh-TW" sz="2000" b="1" dirty="0"/>
              <a:t>,</a:t>
            </a:r>
          </a:p>
          <a:p>
            <a:pPr algn="ctr"/>
            <a:r>
              <a:rPr lang="en-US" altLang="zh-TW" sz="2000" b="1" dirty="0"/>
              <a:t> there is a further reduction in the parasitic </a:t>
            </a:r>
          </a:p>
          <a:p>
            <a:pPr algn="ctr"/>
            <a:r>
              <a:rPr lang="en-US" altLang="zh-TW" sz="2000" b="1" dirty="0"/>
              <a:t>capacitance of the oxide-relief device.</a:t>
            </a:r>
            <a:endParaRPr lang="zh-TW" altLang="zh-TW" sz="2000" b="1" dirty="0"/>
          </a:p>
        </p:txBody>
      </p:sp>
      <p:sp>
        <p:nvSpPr>
          <p:cNvPr id="47" name="手繪多邊形 46"/>
          <p:cNvSpPr>
            <a:spLocks/>
          </p:cNvSpPr>
          <p:nvPr/>
        </p:nvSpPr>
        <p:spPr bwMode="auto">
          <a:xfrm>
            <a:off x="2279997" y="2838634"/>
            <a:ext cx="166688" cy="252412"/>
          </a:xfrm>
          <a:custGeom>
            <a:avLst/>
            <a:gdLst>
              <a:gd name="T0" fmla="*/ 0 w 166688"/>
              <a:gd name="T1" fmla="*/ 252412 h 252412"/>
              <a:gd name="T2" fmla="*/ 19050 w 166688"/>
              <a:gd name="T3" fmla="*/ 228600 h 252412"/>
              <a:gd name="T4" fmla="*/ 33338 w 166688"/>
              <a:gd name="T5" fmla="*/ 219075 h 252412"/>
              <a:gd name="T6" fmla="*/ 47625 w 166688"/>
              <a:gd name="T7" fmla="*/ 204787 h 252412"/>
              <a:gd name="T8" fmla="*/ 47625 w 166688"/>
              <a:gd name="T9" fmla="*/ 123825 h 252412"/>
              <a:gd name="T10" fmla="*/ 57150 w 166688"/>
              <a:gd name="T11" fmla="*/ 109537 h 252412"/>
              <a:gd name="T12" fmla="*/ 71438 w 166688"/>
              <a:gd name="T13" fmla="*/ 104775 h 252412"/>
              <a:gd name="T14" fmla="*/ 85725 w 166688"/>
              <a:gd name="T15" fmla="*/ 95250 h 252412"/>
              <a:gd name="T16" fmla="*/ 119063 w 166688"/>
              <a:gd name="T17" fmla="*/ 85725 h 252412"/>
              <a:gd name="T18" fmla="*/ 123825 w 166688"/>
              <a:gd name="T19" fmla="*/ 19050 h 252412"/>
              <a:gd name="T20" fmla="*/ 138113 w 166688"/>
              <a:gd name="T21" fmla="*/ 9525 h 252412"/>
              <a:gd name="T22" fmla="*/ 166688 w 166688"/>
              <a:gd name="T23" fmla="*/ 0 h 25241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66688" h="252412">
                <a:moveTo>
                  <a:pt x="0" y="252412"/>
                </a:moveTo>
                <a:cubicBezTo>
                  <a:pt x="6350" y="244475"/>
                  <a:pt x="11862" y="235788"/>
                  <a:pt x="19050" y="228600"/>
                </a:cubicBezTo>
                <a:cubicBezTo>
                  <a:pt x="23098" y="224553"/>
                  <a:pt x="28941" y="222739"/>
                  <a:pt x="33338" y="219075"/>
                </a:cubicBezTo>
                <a:cubicBezTo>
                  <a:pt x="38512" y="214763"/>
                  <a:pt x="42863" y="209550"/>
                  <a:pt x="47625" y="204787"/>
                </a:cubicBezTo>
                <a:cubicBezTo>
                  <a:pt x="43371" y="170753"/>
                  <a:pt x="38877" y="158820"/>
                  <a:pt x="47625" y="123825"/>
                </a:cubicBezTo>
                <a:cubicBezTo>
                  <a:pt x="49013" y="118272"/>
                  <a:pt x="52680" y="113113"/>
                  <a:pt x="57150" y="109537"/>
                </a:cubicBezTo>
                <a:cubicBezTo>
                  <a:pt x="61070" y="106401"/>
                  <a:pt x="66675" y="106362"/>
                  <a:pt x="71438" y="104775"/>
                </a:cubicBezTo>
                <a:cubicBezTo>
                  <a:pt x="76200" y="101600"/>
                  <a:pt x="80606" y="97810"/>
                  <a:pt x="85725" y="95250"/>
                </a:cubicBezTo>
                <a:cubicBezTo>
                  <a:pt x="92560" y="91832"/>
                  <a:pt x="112955" y="87252"/>
                  <a:pt x="119063" y="85725"/>
                </a:cubicBezTo>
                <a:cubicBezTo>
                  <a:pt x="120650" y="63500"/>
                  <a:pt x="118421" y="40666"/>
                  <a:pt x="123825" y="19050"/>
                </a:cubicBezTo>
                <a:cubicBezTo>
                  <a:pt x="125213" y="13497"/>
                  <a:pt x="132882" y="11850"/>
                  <a:pt x="138113" y="9525"/>
                </a:cubicBezTo>
                <a:cubicBezTo>
                  <a:pt x="147288" y="5447"/>
                  <a:pt x="166688" y="0"/>
                  <a:pt x="166688" y="0"/>
                </a:cubicBezTo>
              </a:path>
            </a:pathLst>
          </a:cu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zh-TW" altLang="en-US"/>
          </a:p>
        </p:txBody>
      </p:sp>
      <p:sp>
        <p:nvSpPr>
          <p:cNvPr id="48" name="手繪多邊形 47"/>
          <p:cNvSpPr>
            <a:spLocks/>
          </p:cNvSpPr>
          <p:nvPr/>
        </p:nvSpPr>
        <p:spPr bwMode="auto">
          <a:xfrm>
            <a:off x="2727672" y="2848159"/>
            <a:ext cx="92075" cy="261937"/>
          </a:xfrm>
          <a:custGeom>
            <a:avLst/>
            <a:gdLst>
              <a:gd name="T0" fmla="*/ 0 w 92283"/>
              <a:gd name="T1" fmla="*/ 261937 h 261937"/>
              <a:gd name="T2" fmla="*/ 37250 w 92283"/>
              <a:gd name="T3" fmla="*/ 233362 h 261937"/>
              <a:gd name="T4" fmla="*/ 46563 w 92283"/>
              <a:gd name="T5" fmla="*/ 204787 h 261937"/>
              <a:gd name="T6" fmla="*/ 51219 w 92283"/>
              <a:gd name="T7" fmla="*/ 190500 h 261937"/>
              <a:gd name="T8" fmla="*/ 32594 w 92283"/>
              <a:gd name="T9" fmla="*/ 152400 h 261937"/>
              <a:gd name="T10" fmla="*/ 27938 w 92283"/>
              <a:gd name="T11" fmla="*/ 138112 h 261937"/>
              <a:gd name="T12" fmla="*/ 18625 w 92283"/>
              <a:gd name="T13" fmla="*/ 123825 h 261937"/>
              <a:gd name="T14" fmla="*/ 23281 w 92283"/>
              <a:gd name="T15" fmla="*/ 95250 h 261937"/>
              <a:gd name="T16" fmla="*/ 37250 w 92283"/>
              <a:gd name="T17" fmla="*/ 85725 h 261937"/>
              <a:gd name="T18" fmla="*/ 51219 w 92283"/>
              <a:gd name="T19" fmla="*/ 71437 h 261937"/>
              <a:gd name="T20" fmla="*/ 79157 w 92283"/>
              <a:gd name="T21" fmla="*/ 57150 h 261937"/>
              <a:gd name="T22" fmla="*/ 88469 w 92283"/>
              <a:gd name="T23" fmla="*/ 0 h 26193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92283" h="261937">
                <a:moveTo>
                  <a:pt x="0" y="261937"/>
                </a:moveTo>
                <a:cubicBezTo>
                  <a:pt x="10503" y="255636"/>
                  <a:pt x="31155" y="245864"/>
                  <a:pt x="38100" y="233362"/>
                </a:cubicBezTo>
                <a:cubicBezTo>
                  <a:pt x="42976" y="224585"/>
                  <a:pt x="44450" y="214312"/>
                  <a:pt x="47625" y="204787"/>
                </a:cubicBezTo>
                <a:lnTo>
                  <a:pt x="52388" y="190500"/>
                </a:lnTo>
                <a:cubicBezTo>
                  <a:pt x="42868" y="142903"/>
                  <a:pt x="56208" y="186705"/>
                  <a:pt x="33338" y="152400"/>
                </a:cubicBezTo>
                <a:cubicBezTo>
                  <a:pt x="30553" y="148223"/>
                  <a:pt x="30820" y="142602"/>
                  <a:pt x="28575" y="138112"/>
                </a:cubicBezTo>
                <a:cubicBezTo>
                  <a:pt x="26015" y="132993"/>
                  <a:pt x="22225" y="128587"/>
                  <a:pt x="19050" y="123825"/>
                </a:cubicBezTo>
                <a:cubicBezTo>
                  <a:pt x="20638" y="114300"/>
                  <a:pt x="19495" y="103887"/>
                  <a:pt x="23813" y="95250"/>
                </a:cubicBezTo>
                <a:cubicBezTo>
                  <a:pt x="26373" y="90131"/>
                  <a:pt x="33703" y="89389"/>
                  <a:pt x="38100" y="85725"/>
                </a:cubicBezTo>
                <a:cubicBezTo>
                  <a:pt x="43274" y="81413"/>
                  <a:pt x="47214" y="75749"/>
                  <a:pt x="52388" y="71437"/>
                </a:cubicBezTo>
                <a:cubicBezTo>
                  <a:pt x="64698" y="61178"/>
                  <a:pt x="66642" y="61923"/>
                  <a:pt x="80963" y="57150"/>
                </a:cubicBezTo>
                <a:cubicBezTo>
                  <a:pt x="98413" y="30974"/>
                  <a:pt x="90488" y="48586"/>
                  <a:pt x="90488" y="0"/>
                </a:cubicBezTo>
              </a:path>
            </a:pathLst>
          </a:cu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zh-TW" altLang="en-US"/>
          </a:p>
        </p:txBody>
      </p:sp>
      <p:sp>
        <p:nvSpPr>
          <p:cNvPr id="49" name="手繪多邊形 48"/>
          <p:cNvSpPr>
            <a:spLocks/>
          </p:cNvSpPr>
          <p:nvPr/>
        </p:nvSpPr>
        <p:spPr bwMode="auto">
          <a:xfrm>
            <a:off x="3108672" y="2862446"/>
            <a:ext cx="57150" cy="238125"/>
          </a:xfrm>
          <a:custGeom>
            <a:avLst/>
            <a:gdLst>
              <a:gd name="T0" fmla="*/ 41651 w 57314"/>
              <a:gd name="T1" fmla="*/ 238125 h 238125"/>
              <a:gd name="T2" fmla="*/ 23140 w 57314"/>
              <a:gd name="T3" fmla="*/ 200025 h 238125"/>
              <a:gd name="T4" fmla="*/ 18512 w 57314"/>
              <a:gd name="T5" fmla="*/ 180975 h 238125"/>
              <a:gd name="T6" fmla="*/ 13884 w 57314"/>
              <a:gd name="T7" fmla="*/ 166688 h 238125"/>
              <a:gd name="T8" fmla="*/ 18512 w 57314"/>
              <a:gd name="T9" fmla="*/ 152400 h 238125"/>
              <a:gd name="T10" fmla="*/ 0 w 57314"/>
              <a:gd name="T11" fmla="*/ 119063 h 238125"/>
              <a:gd name="T12" fmla="*/ 32396 w 57314"/>
              <a:gd name="T13" fmla="*/ 95250 h 238125"/>
              <a:gd name="T14" fmla="*/ 46280 w 57314"/>
              <a:gd name="T15" fmla="*/ 90488 h 238125"/>
              <a:gd name="T16" fmla="*/ 55535 w 57314"/>
              <a:gd name="T17" fmla="*/ 76200 h 238125"/>
              <a:gd name="T18" fmla="*/ 41651 w 57314"/>
              <a:gd name="T19" fmla="*/ 71438 h 238125"/>
              <a:gd name="T20" fmla="*/ 23140 w 57314"/>
              <a:gd name="T21" fmla="*/ 66675 h 238125"/>
              <a:gd name="T22" fmla="*/ 9255 w 57314"/>
              <a:gd name="T23" fmla="*/ 61913 h 238125"/>
              <a:gd name="T24" fmla="*/ 9255 w 57314"/>
              <a:gd name="T25" fmla="*/ 0 h 23812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7314" h="238125">
                <a:moveTo>
                  <a:pt x="42863" y="238125"/>
                </a:moveTo>
                <a:cubicBezTo>
                  <a:pt x="31228" y="179959"/>
                  <a:pt x="48442" y="243126"/>
                  <a:pt x="23813" y="200025"/>
                </a:cubicBezTo>
                <a:cubicBezTo>
                  <a:pt x="20566" y="194342"/>
                  <a:pt x="20848" y="187269"/>
                  <a:pt x="19050" y="180975"/>
                </a:cubicBezTo>
                <a:cubicBezTo>
                  <a:pt x="17671" y="176148"/>
                  <a:pt x="15875" y="171450"/>
                  <a:pt x="14288" y="166688"/>
                </a:cubicBezTo>
                <a:cubicBezTo>
                  <a:pt x="15875" y="161925"/>
                  <a:pt x="19050" y="157420"/>
                  <a:pt x="19050" y="152400"/>
                </a:cubicBezTo>
                <a:cubicBezTo>
                  <a:pt x="19050" y="133211"/>
                  <a:pt x="12336" y="131398"/>
                  <a:pt x="0" y="119063"/>
                </a:cubicBezTo>
                <a:cubicBezTo>
                  <a:pt x="7938" y="95250"/>
                  <a:pt x="0" y="106362"/>
                  <a:pt x="33338" y="95250"/>
                </a:cubicBezTo>
                <a:lnTo>
                  <a:pt x="47625" y="90488"/>
                </a:lnTo>
                <a:cubicBezTo>
                  <a:pt x="50800" y="85725"/>
                  <a:pt x="58538" y="81753"/>
                  <a:pt x="57150" y="76200"/>
                </a:cubicBezTo>
                <a:cubicBezTo>
                  <a:pt x="55933" y="71330"/>
                  <a:pt x="47690" y="72817"/>
                  <a:pt x="42863" y="71438"/>
                </a:cubicBezTo>
                <a:cubicBezTo>
                  <a:pt x="36569" y="69640"/>
                  <a:pt x="30107" y="68473"/>
                  <a:pt x="23813" y="66675"/>
                </a:cubicBezTo>
                <a:cubicBezTo>
                  <a:pt x="18986" y="65296"/>
                  <a:pt x="10577" y="66822"/>
                  <a:pt x="9525" y="61913"/>
                </a:cubicBezTo>
                <a:cubicBezTo>
                  <a:pt x="5201" y="41733"/>
                  <a:pt x="9525" y="20638"/>
                  <a:pt x="9525" y="0"/>
                </a:cubicBezTo>
              </a:path>
            </a:pathLst>
          </a:cu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zh-TW" altLang="en-US"/>
          </a:p>
        </p:txBody>
      </p:sp>
      <p:sp>
        <p:nvSpPr>
          <p:cNvPr id="50" name="手繪多邊形 49"/>
          <p:cNvSpPr>
            <a:spLocks/>
          </p:cNvSpPr>
          <p:nvPr/>
        </p:nvSpPr>
        <p:spPr bwMode="auto">
          <a:xfrm>
            <a:off x="3456335" y="3281371"/>
            <a:ext cx="161925" cy="109538"/>
          </a:xfrm>
          <a:custGeom>
            <a:avLst/>
            <a:gdLst>
              <a:gd name="T0" fmla="*/ 0 w 161925"/>
              <a:gd name="T1" fmla="*/ 0 h 109538"/>
              <a:gd name="T2" fmla="*/ 38100 w 161925"/>
              <a:gd name="T3" fmla="*/ 66675 h 109538"/>
              <a:gd name="T4" fmla="*/ 57150 w 161925"/>
              <a:gd name="T5" fmla="*/ 71438 h 109538"/>
              <a:gd name="T6" fmla="*/ 123825 w 161925"/>
              <a:gd name="T7" fmla="*/ 76200 h 109538"/>
              <a:gd name="T8" fmla="*/ 152400 w 161925"/>
              <a:gd name="T9" fmla="*/ 95250 h 109538"/>
              <a:gd name="T10" fmla="*/ 161925 w 161925"/>
              <a:gd name="T11" fmla="*/ 109538 h 1095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1925" h="109538">
                <a:moveTo>
                  <a:pt x="0" y="0"/>
                </a:moveTo>
                <a:cubicBezTo>
                  <a:pt x="59045" y="19682"/>
                  <a:pt x="3558" y="-8168"/>
                  <a:pt x="38100" y="66675"/>
                </a:cubicBezTo>
                <a:cubicBezTo>
                  <a:pt x="40843" y="72618"/>
                  <a:pt x="50645" y="70715"/>
                  <a:pt x="57150" y="71438"/>
                </a:cubicBezTo>
                <a:cubicBezTo>
                  <a:pt x="79295" y="73899"/>
                  <a:pt x="101600" y="74613"/>
                  <a:pt x="123825" y="76200"/>
                </a:cubicBezTo>
                <a:cubicBezTo>
                  <a:pt x="141432" y="82070"/>
                  <a:pt x="138680" y="78786"/>
                  <a:pt x="152400" y="95250"/>
                </a:cubicBezTo>
                <a:cubicBezTo>
                  <a:pt x="156064" y="99647"/>
                  <a:pt x="161925" y="109538"/>
                  <a:pt x="161925" y="109538"/>
                </a:cubicBezTo>
              </a:path>
            </a:pathLst>
          </a:cu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zh-TW" altLang="en-US"/>
          </a:p>
        </p:txBody>
      </p:sp>
      <p:sp>
        <p:nvSpPr>
          <p:cNvPr id="51" name="手繪多邊形 50"/>
          <p:cNvSpPr>
            <a:spLocks/>
          </p:cNvSpPr>
          <p:nvPr/>
        </p:nvSpPr>
        <p:spPr bwMode="auto">
          <a:xfrm>
            <a:off x="2984847" y="3286134"/>
            <a:ext cx="119063" cy="138112"/>
          </a:xfrm>
          <a:custGeom>
            <a:avLst/>
            <a:gdLst>
              <a:gd name="T0" fmla="*/ 0 w 119063"/>
              <a:gd name="T1" fmla="*/ 0 h 138242"/>
              <a:gd name="T2" fmla="*/ 14288 w 119063"/>
              <a:gd name="T3" fmla="*/ 23592 h 138242"/>
              <a:gd name="T4" fmla="*/ 23813 w 119063"/>
              <a:gd name="T5" fmla="*/ 108511 h 138242"/>
              <a:gd name="T6" fmla="*/ 38100 w 119063"/>
              <a:gd name="T7" fmla="*/ 113230 h 138242"/>
              <a:gd name="T8" fmla="*/ 76200 w 119063"/>
              <a:gd name="T9" fmla="*/ 127383 h 138242"/>
              <a:gd name="T10" fmla="*/ 90488 w 119063"/>
              <a:gd name="T11" fmla="*/ 136818 h 138242"/>
              <a:gd name="T12" fmla="*/ 119063 w 119063"/>
              <a:gd name="T13" fmla="*/ 132102 h 1382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9063" h="138242">
                <a:moveTo>
                  <a:pt x="0" y="0"/>
                </a:moveTo>
                <a:cubicBezTo>
                  <a:pt x="4763" y="7937"/>
                  <a:pt x="10148" y="15533"/>
                  <a:pt x="14288" y="23812"/>
                </a:cubicBezTo>
                <a:cubicBezTo>
                  <a:pt x="26335" y="47907"/>
                  <a:pt x="19954" y="94101"/>
                  <a:pt x="23813" y="109537"/>
                </a:cubicBezTo>
                <a:cubicBezTo>
                  <a:pt x="25031" y="114407"/>
                  <a:pt x="33486" y="112322"/>
                  <a:pt x="38100" y="114300"/>
                </a:cubicBezTo>
                <a:cubicBezTo>
                  <a:pt x="72960" y="129241"/>
                  <a:pt x="41083" y="119809"/>
                  <a:pt x="76200" y="128587"/>
                </a:cubicBezTo>
                <a:cubicBezTo>
                  <a:pt x="80963" y="131762"/>
                  <a:pt x="84799" y="137480"/>
                  <a:pt x="90488" y="138112"/>
                </a:cubicBezTo>
                <a:cubicBezTo>
                  <a:pt x="100085" y="139178"/>
                  <a:pt x="119063" y="133350"/>
                  <a:pt x="119063" y="133350"/>
                </a:cubicBezTo>
              </a:path>
            </a:pathLst>
          </a:cu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zh-TW" altLang="en-US"/>
          </a:p>
        </p:txBody>
      </p:sp>
      <p:sp>
        <p:nvSpPr>
          <p:cNvPr id="52" name="手繪多邊形 51"/>
          <p:cNvSpPr>
            <a:spLocks/>
          </p:cNvSpPr>
          <p:nvPr/>
        </p:nvSpPr>
        <p:spPr bwMode="auto">
          <a:xfrm>
            <a:off x="2527647" y="3300421"/>
            <a:ext cx="142875" cy="71438"/>
          </a:xfrm>
          <a:custGeom>
            <a:avLst/>
            <a:gdLst>
              <a:gd name="T0" fmla="*/ 0 w 142875"/>
              <a:gd name="T1" fmla="*/ 0 h 71539"/>
              <a:gd name="T2" fmla="*/ 42863 w 142875"/>
              <a:gd name="T3" fmla="*/ 9395 h 71539"/>
              <a:gd name="T4" fmla="*/ 61913 w 142875"/>
              <a:gd name="T5" fmla="*/ 42262 h 71539"/>
              <a:gd name="T6" fmla="*/ 76200 w 142875"/>
              <a:gd name="T7" fmla="*/ 46957 h 71539"/>
              <a:gd name="T8" fmla="*/ 100013 w 142875"/>
              <a:gd name="T9" fmla="*/ 51653 h 71539"/>
              <a:gd name="T10" fmla="*/ 142875 w 142875"/>
              <a:gd name="T11" fmla="*/ 70435 h 7153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42875" h="71539">
                <a:moveTo>
                  <a:pt x="0" y="0"/>
                </a:moveTo>
                <a:cubicBezTo>
                  <a:pt x="521" y="104"/>
                  <a:pt x="39983" y="7605"/>
                  <a:pt x="42863" y="9525"/>
                </a:cubicBezTo>
                <a:cubicBezTo>
                  <a:pt x="51896" y="15547"/>
                  <a:pt x="55322" y="36272"/>
                  <a:pt x="61913" y="42863"/>
                </a:cubicBezTo>
                <a:cubicBezTo>
                  <a:pt x="65463" y="46413"/>
                  <a:pt x="71330" y="46407"/>
                  <a:pt x="76200" y="47625"/>
                </a:cubicBezTo>
                <a:cubicBezTo>
                  <a:pt x="84053" y="49588"/>
                  <a:pt x="92075" y="50800"/>
                  <a:pt x="100013" y="52388"/>
                </a:cubicBezTo>
                <a:cubicBezTo>
                  <a:pt x="132551" y="74080"/>
                  <a:pt x="117140" y="71438"/>
                  <a:pt x="142875" y="71438"/>
                </a:cubicBezTo>
              </a:path>
            </a:pathLst>
          </a:cu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zh-TW" altLang="en-US"/>
          </a:p>
        </p:txBody>
      </p:sp>
      <p:sp>
        <p:nvSpPr>
          <p:cNvPr id="53" name="手繪多邊形 52"/>
          <p:cNvSpPr>
            <a:spLocks/>
          </p:cNvSpPr>
          <p:nvPr/>
        </p:nvSpPr>
        <p:spPr bwMode="auto">
          <a:xfrm>
            <a:off x="4538251" y="2846894"/>
            <a:ext cx="123825" cy="214312"/>
          </a:xfrm>
          <a:custGeom>
            <a:avLst/>
            <a:gdLst>
              <a:gd name="T0" fmla="*/ 0 w 124406"/>
              <a:gd name="T1" fmla="*/ 214312 h 214312"/>
              <a:gd name="T2" fmla="*/ 22722 w 124406"/>
              <a:gd name="T3" fmla="*/ 171450 h 214312"/>
              <a:gd name="T4" fmla="*/ 36358 w 124406"/>
              <a:gd name="T5" fmla="*/ 166687 h 214312"/>
              <a:gd name="T6" fmla="*/ 77259 w 124406"/>
              <a:gd name="T7" fmla="*/ 152400 h 214312"/>
              <a:gd name="T8" fmla="*/ 81805 w 124406"/>
              <a:gd name="T9" fmla="*/ 123825 h 214312"/>
              <a:gd name="T10" fmla="*/ 90893 w 124406"/>
              <a:gd name="T11" fmla="*/ 95250 h 214312"/>
              <a:gd name="T12" fmla="*/ 95438 w 124406"/>
              <a:gd name="T13" fmla="*/ 80962 h 214312"/>
              <a:gd name="T14" fmla="*/ 99984 w 124406"/>
              <a:gd name="T15" fmla="*/ 61912 h 214312"/>
              <a:gd name="T16" fmla="*/ 109073 w 124406"/>
              <a:gd name="T17" fmla="*/ 33337 h 214312"/>
              <a:gd name="T18" fmla="*/ 118162 w 124406"/>
              <a:gd name="T19" fmla="*/ 14287 h 214312"/>
              <a:gd name="T20" fmla="*/ 118162 w 124406"/>
              <a:gd name="T21" fmla="*/ 0 h 21431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24406" h="214312">
                <a:moveTo>
                  <a:pt x="0" y="214312"/>
                </a:moveTo>
                <a:cubicBezTo>
                  <a:pt x="100" y="214113"/>
                  <a:pt x="17381" y="176595"/>
                  <a:pt x="23812" y="171450"/>
                </a:cubicBezTo>
                <a:cubicBezTo>
                  <a:pt x="27732" y="168314"/>
                  <a:pt x="33610" y="168932"/>
                  <a:pt x="38100" y="166687"/>
                </a:cubicBezTo>
                <a:cubicBezTo>
                  <a:pt x="71581" y="149946"/>
                  <a:pt x="27913" y="161241"/>
                  <a:pt x="80962" y="152400"/>
                </a:cubicBezTo>
                <a:cubicBezTo>
                  <a:pt x="82550" y="142875"/>
                  <a:pt x="83383" y="133193"/>
                  <a:pt x="85725" y="123825"/>
                </a:cubicBezTo>
                <a:cubicBezTo>
                  <a:pt x="88160" y="114085"/>
                  <a:pt x="92075" y="104775"/>
                  <a:pt x="95250" y="95250"/>
                </a:cubicBezTo>
                <a:cubicBezTo>
                  <a:pt x="96837" y="90487"/>
                  <a:pt x="98794" y="85832"/>
                  <a:pt x="100012" y="80962"/>
                </a:cubicBezTo>
                <a:cubicBezTo>
                  <a:pt x="101600" y="74612"/>
                  <a:pt x="102894" y="68181"/>
                  <a:pt x="104775" y="61912"/>
                </a:cubicBezTo>
                <a:cubicBezTo>
                  <a:pt x="107660" y="52295"/>
                  <a:pt x="109810" y="42317"/>
                  <a:pt x="114300" y="33337"/>
                </a:cubicBezTo>
                <a:cubicBezTo>
                  <a:pt x="117475" y="26987"/>
                  <a:pt x="121875" y="21113"/>
                  <a:pt x="123825" y="14287"/>
                </a:cubicBezTo>
                <a:cubicBezTo>
                  <a:pt x="125133" y="9708"/>
                  <a:pt x="123825" y="4762"/>
                  <a:pt x="123825" y="0"/>
                </a:cubicBezTo>
              </a:path>
            </a:pathLst>
          </a:cu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zh-TW" altLang="en-US"/>
          </a:p>
        </p:txBody>
      </p:sp>
      <p:sp>
        <p:nvSpPr>
          <p:cNvPr id="54" name="手繪多邊形 53"/>
          <p:cNvSpPr>
            <a:spLocks/>
          </p:cNvSpPr>
          <p:nvPr/>
        </p:nvSpPr>
        <p:spPr bwMode="auto">
          <a:xfrm>
            <a:off x="4962113" y="2875469"/>
            <a:ext cx="204788" cy="171450"/>
          </a:xfrm>
          <a:custGeom>
            <a:avLst/>
            <a:gdLst>
              <a:gd name="T0" fmla="*/ 0 w 204788"/>
              <a:gd name="T1" fmla="*/ 0 h 171450"/>
              <a:gd name="T2" fmla="*/ 66675 w 204788"/>
              <a:gd name="T3" fmla="*/ 14287 h 171450"/>
              <a:gd name="T4" fmla="*/ 80963 w 204788"/>
              <a:gd name="T5" fmla="*/ 28575 h 171450"/>
              <a:gd name="T6" fmla="*/ 90488 w 204788"/>
              <a:gd name="T7" fmla="*/ 57150 h 171450"/>
              <a:gd name="T8" fmla="*/ 100013 w 204788"/>
              <a:gd name="T9" fmla="*/ 128587 h 171450"/>
              <a:gd name="T10" fmla="*/ 123825 w 204788"/>
              <a:gd name="T11" fmla="*/ 133350 h 171450"/>
              <a:gd name="T12" fmla="*/ 142875 w 204788"/>
              <a:gd name="T13" fmla="*/ 138112 h 171450"/>
              <a:gd name="T14" fmla="*/ 157163 w 204788"/>
              <a:gd name="T15" fmla="*/ 147637 h 171450"/>
              <a:gd name="T16" fmla="*/ 176213 w 204788"/>
              <a:gd name="T17" fmla="*/ 152400 h 171450"/>
              <a:gd name="T18" fmla="*/ 190500 w 204788"/>
              <a:gd name="T19" fmla="*/ 157162 h 171450"/>
              <a:gd name="T20" fmla="*/ 204788 w 204788"/>
              <a:gd name="T21" fmla="*/ 171450 h 17145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04788" h="171450">
                <a:moveTo>
                  <a:pt x="0" y="0"/>
                </a:moveTo>
                <a:cubicBezTo>
                  <a:pt x="38230" y="3475"/>
                  <a:pt x="44280" y="-4376"/>
                  <a:pt x="66675" y="14287"/>
                </a:cubicBezTo>
                <a:cubicBezTo>
                  <a:pt x="71849" y="18599"/>
                  <a:pt x="76200" y="23812"/>
                  <a:pt x="80963" y="28575"/>
                </a:cubicBezTo>
                <a:cubicBezTo>
                  <a:pt x="84138" y="38100"/>
                  <a:pt x="89161" y="47198"/>
                  <a:pt x="90488" y="57150"/>
                </a:cubicBezTo>
                <a:cubicBezTo>
                  <a:pt x="93663" y="80962"/>
                  <a:pt x="90384" y="106578"/>
                  <a:pt x="100013" y="128587"/>
                </a:cubicBezTo>
                <a:cubicBezTo>
                  <a:pt x="103257" y="136003"/>
                  <a:pt x="115923" y="131594"/>
                  <a:pt x="123825" y="133350"/>
                </a:cubicBezTo>
                <a:cubicBezTo>
                  <a:pt x="130215" y="134770"/>
                  <a:pt x="136525" y="136525"/>
                  <a:pt x="142875" y="138112"/>
                </a:cubicBezTo>
                <a:cubicBezTo>
                  <a:pt x="147638" y="141287"/>
                  <a:pt x="151902" y="145382"/>
                  <a:pt x="157163" y="147637"/>
                </a:cubicBezTo>
                <a:cubicBezTo>
                  <a:pt x="163179" y="150215"/>
                  <a:pt x="169919" y="150602"/>
                  <a:pt x="176213" y="152400"/>
                </a:cubicBezTo>
                <a:cubicBezTo>
                  <a:pt x="181040" y="153779"/>
                  <a:pt x="185738" y="155575"/>
                  <a:pt x="190500" y="157162"/>
                </a:cubicBezTo>
                <a:lnTo>
                  <a:pt x="204788" y="171450"/>
                </a:lnTo>
              </a:path>
            </a:pathLst>
          </a:cu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zh-TW" altLang="en-US"/>
          </a:p>
        </p:txBody>
      </p:sp>
      <p:sp>
        <p:nvSpPr>
          <p:cNvPr id="55" name="手繪多邊形 54"/>
          <p:cNvSpPr>
            <a:spLocks/>
          </p:cNvSpPr>
          <p:nvPr/>
        </p:nvSpPr>
        <p:spPr bwMode="auto">
          <a:xfrm>
            <a:off x="5471701" y="2884994"/>
            <a:ext cx="100012" cy="190500"/>
          </a:xfrm>
          <a:custGeom>
            <a:avLst/>
            <a:gdLst>
              <a:gd name="T0" fmla="*/ 0 w 100012"/>
              <a:gd name="T1" fmla="*/ 0 h 190500"/>
              <a:gd name="T2" fmla="*/ 19050 w 100012"/>
              <a:gd name="T3" fmla="*/ 90487 h 190500"/>
              <a:gd name="T4" fmla="*/ 42862 w 100012"/>
              <a:gd name="T5" fmla="*/ 114300 h 190500"/>
              <a:gd name="T6" fmla="*/ 80962 w 100012"/>
              <a:gd name="T7" fmla="*/ 157162 h 190500"/>
              <a:gd name="T8" fmla="*/ 85725 w 100012"/>
              <a:gd name="T9" fmla="*/ 171450 h 190500"/>
              <a:gd name="T10" fmla="*/ 100012 w 100012"/>
              <a:gd name="T11" fmla="*/ 190500 h 1905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12" h="190500">
                <a:moveTo>
                  <a:pt x="0" y="0"/>
                </a:moveTo>
                <a:cubicBezTo>
                  <a:pt x="30443" y="50739"/>
                  <a:pt x="2332" y="-4247"/>
                  <a:pt x="19050" y="90487"/>
                </a:cubicBezTo>
                <a:cubicBezTo>
                  <a:pt x="21561" y="104713"/>
                  <a:pt x="34001" y="106424"/>
                  <a:pt x="42862" y="114300"/>
                </a:cubicBezTo>
                <a:cubicBezTo>
                  <a:pt x="54220" y="124397"/>
                  <a:pt x="73000" y="141238"/>
                  <a:pt x="80962" y="157162"/>
                </a:cubicBezTo>
                <a:cubicBezTo>
                  <a:pt x="83207" y="161652"/>
                  <a:pt x="83480" y="166960"/>
                  <a:pt x="85725" y="171450"/>
                </a:cubicBezTo>
                <a:cubicBezTo>
                  <a:pt x="91109" y="182217"/>
                  <a:pt x="93316" y="183803"/>
                  <a:pt x="100012" y="190500"/>
                </a:cubicBezTo>
              </a:path>
            </a:pathLst>
          </a:cu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zh-TW" altLang="en-US"/>
          </a:p>
        </p:txBody>
      </p:sp>
      <p:sp>
        <p:nvSpPr>
          <p:cNvPr id="56" name="手繪多邊形 55"/>
          <p:cNvSpPr>
            <a:spLocks/>
          </p:cNvSpPr>
          <p:nvPr/>
        </p:nvSpPr>
        <p:spPr bwMode="auto">
          <a:xfrm>
            <a:off x="5747926" y="3246769"/>
            <a:ext cx="109537" cy="157162"/>
          </a:xfrm>
          <a:custGeom>
            <a:avLst/>
            <a:gdLst>
              <a:gd name="T0" fmla="*/ 109537 w 109537"/>
              <a:gd name="T1" fmla="*/ 0 h 157162"/>
              <a:gd name="T2" fmla="*/ 66675 w 109537"/>
              <a:gd name="T3" fmla="*/ 23812 h 157162"/>
              <a:gd name="T4" fmla="*/ 61912 w 109537"/>
              <a:gd name="T5" fmla="*/ 38100 h 157162"/>
              <a:gd name="T6" fmla="*/ 61912 w 109537"/>
              <a:gd name="T7" fmla="*/ 114300 h 157162"/>
              <a:gd name="T8" fmla="*/ 19050 w 109537"/>
              <a:gd name="T9" fmla="*/ 152400 h 157162"/>
              <a:gd name="T10" fmla="*/ 0 w 109537"/>
              <a:gd name="T11" fmla="*/ 157162 h 15716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9537" h="157162">
                <a:moveTo>
                  <a:pt x="109537" y="0"/>
                </a:moveTo>
                <a:cubicBezTo>
                  <a:pt x="94040" y="6199"/>
                  <a:pt x="78001" y="10221"/>
                  <a:pt x="66675" y="23812"/>
                </a:cubicBezTo>
                <a:cubicBezTo>
                  <a:pt x="63461" y="27669"/>
                  <a:pt x="63500" y="33337"/>
                  <a:pt x="61912" y="38100"/>
                </a:cubicBezTo>
                <a:cubicBezTo>
                  <a:pt x="63172" y="50694"/>
                  <a:pt x="72000" y="97006"/>
                  <a:pt x="61912" y="114300"/>
                </a:cubicBezTo>
                <a:cubicBezTo>
                  <a:pt x="58526" y="120105"/>
                  <a:pt x="32122" y="146798"/>
                  <a:pt x="19050" y="152400"/>
                </a:cubicBezTo>
                <a:cubicBezTo>
                  <a:pt x="13034" y="154978"/>
                  <a:pt x="0" y="157162"/>
                  <a:pt x="0" y="157162"/>
                </a:cubicBezTo>
              </a:path>
            </a:pathLst>
          </a:cu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zh-TW" altLang="en-US"/>
          </a:p>
        </p:txBody>
      </p:sp>
      <p:sp>
        <p:nvSpPr>
          <p:cNvPr id="58" name="手繪多邊形 57"/>
          <p:cNvSpPr>
            <a:spLocks/>
          </p:cNvSpPr>
          <p:nvPr/>
        </p:nvSpPr>
        <p:spPr bwMode="auto">
          <a:xfrm>
            <a:off x="5228813" y="3237244"/>
            <a:ext cx="123825" cy="185737"/>
          </a:xfrm>
          <a:custGeom>
            <a:avLst/>
            <a:gdLst>
              <a:gd name="T0" fmla="*/ 123825 w 123825"/>
              <a:gd name="T1" fmla="*/ 0 h 185737"/>
              <a:gd name="T2" fmla="*/ 100013 w 123825"/>
              <a:gd name="T3" fmla="*/ 14287 h 185737"/>
              <a:gd name="T4" fmla="*/ 80963 w 123825"/>
              <a:gd name="T5" fmla="*/ 19050 h 185737"/>
              <a:gd name="T6" fmla="*/ 61913 w 123825"/>
              <a:gd name="T7" fmla="*/ 28575 h 185737"/>
              <a:gd name="T8" fmla="*/ 19050 w 123825"/>
              <a:gd name="T9" fmla="*/ 47625 h 185737"/>
              <a:gd name="T10" fmla="*/ 33338 w 123825"/>
              <a:gd name="T11" fmla="*/ 90487 h 185737"/>
              <a:gd name="T12" fmla="*/ 42863 w 123825"/>
              <a:gd name="T13" fmla="*/ 104775 h 185737"/>
              <a:gd name="T14" fmla="*/ 38100 w 123825"/>
              <a:gd name="T15" fmla="*/ 171450 h 185737"/>
              <a:gd name="T16" fmla="*/ 9525 w 123825"/>
              <a:gd name="T17" fmla="*/ 180975 h 185737"/>
              <a:gd name="T18" fmla="*/ 0 w 123825"/>
              <a:gd name="T19" fmla="*/ 185737 h 18573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23825" h="185737">
                <a:moveTo>
                  <a:pt x="123825" y="0"/>
                </a:moveTo>
                <a:cubicBezTo>
                  <a:pt x="115888" y="4762"/>
                  <a:pt x="108472" y="10528"/>
                  <a:pt x="100013" y="14287"/>
                </a:cubicBezTo>
                <a:cubicBezTo>
                  <a:pt x="94032" y="16945"/>
                  <a:pt x="87092" y="16752"/>
                  <a:pt x="80963" y="19050"/>
                </a:cubicBezTo>
                <a:cubicBezTo>
                  <a:pt x="74316" y="21543"/>
                  <a:pt x="68505" y="25938"/>
                  <a:pt x="61913" y="28575"/>
                </a:cubicBezTo>
                <a:cubicBezTo>
                  <a:pt x="19406" y="45578"/>
                  <a:pt x="46539" y="29300"/>
                  <a:pt x="19050" y="47625"/>
                </a:cubicBezTo>
                <a:cubicBezTo>
                  <a:pt x="10668" y="72772"/>
                  <a:pt x="11504" y="57735"/>
                  <a:pt x="33338" y="90487"/>
                </a:cubicBezTo>
                <a:lnTo>
                  <a:pt x="42863" y="104775"/>
                </a:lnTo>
                <a:cubicBezTo>
                  <a:pt x="41275" y="127000"/>
                  <a:pt x="47031" y="151037"/>
                  <a:pt x="38100" y="171450"/>
                </a:cubicBezTo>
                <a:cubicBezTo>
                  <a:pt x="34076" y="180648"/>
                  <a:pt x="18505" y="176485"/>
                  <a:pt x="9525" y="180975"/>
                </a:cubicBezTo>
                <a:lnTo>
                  <a:pt x="0" y="185737"/>
                </a:lnTo>
              </a:path>
            </a:pathLst>
          </a:cu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zh-TW" altLang="en-US"/>
          </a:p>
        </p:txBody>
      </p:sp>
      <p:sp>
        <p:nvSpPr>
          <p:cNvPr id="60" name="手繪多邊形 59"/>
          <p:cNvSpPr>
            <a:spLocks/>
          </p:cNvSpPr>
          <p:nvPr/>
        </p:nvSpPr>
        <p:spPr bwMode="auto">
          <a:xfrm>
            <a:off x="4738276" y="3251531"/>
            <a:ext cx="147637" cy="133350"/>
          </a:xfrm>
          <a:custGeom>
            <a:avLst/>
            <a:gdLst>
              <a:gd name="T0" fmla="*/ 147637 w 147637"/>
              <a:gd name="T1" fmla="*/ 0 h 133362"/>
              <a:gd name="T2" fmla="*/ 104775 w 147637"/>
              <a:gd name="T3" fmla="*/ 9515 h 133362"/>
              <a:gd name="T4" fmla="*/ 85725 w 147637"/>
              <a:gd name="T5" fmla="*/ 19030 h 133362"/>
              <a:gd name="T6" fmla="*/ 80962 w 147637"/>
              <a:gd name="T7" fmla="*/ 33308 h 133362"/>
              <a:gd name="T8" fmla="*/ 95250 w 147637"/>
              <a:gd name="T9" fmla="*/ 80893 h 133362"/>
              <a:gd name="T10" fmla="*/ 90487 w 147637"/>
              <a:gd name="T11" fmla="*/ 99923 h 133362"/>
              <a:gd name="T12" fmla="*/ 52387 w 147637"/>
              <a:gd name="T13" fmla="*/ 114200 h 133362"/>
              <a:gd name="T14" fmla="*/ 19050 w 147637"/>
              <a:gd name="T15" fmla="*/ 128468 h 133362"/>
              <a:gd name="T16" fmla="*/ 0 w 147637"/>
              <a:gd name="T17" fmla="*/ 133230 h 13336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47637" h="133362">
                <a:moveTo>
                  <a:pt x="147637" y="0"/>
                </a:moveTo>
                <a:cubicBezTo>
                  <a:pt x="141179" y="1292"/>
                  <a:pt x="112455" y="6645"/>
                  <a:pt x="104775" y="9525"/>
                </a:cubicBezTo>
                <a:cubicBezTo>
                  <a:pt x="98127" y="12018"/>
                  <a:pt x="92075" y="15875"/>
                  <a:pt x="85725" y="19050"/>
                </a:cubicBezTo>
                <a:cubicBezTo>
                  <a:pt x="84137" y="23813"/>
                  <a:pt x="80962" y="28318"/>
                  <a:pt x="80962" y="33338"/>
                </a:cubicBezTo>
                <a:cubicBezTo>
                  <a:pt x="80962" y="63982"/>
                  <a:pt x="82340" y="61597"/>
                  <a:pt x="95250" y="80963"/>
                </a:cubicBezTo>
                <a:cubicBezTo>
                  <a:pt x="93662" y="87313"/>
                  <a:pt x="94677" y="94985"/>
                  <a:pt x="90487" y="100013"/>
                </a:cubicBezTo>
                <a:cubicBezTo>
                  <a:pt x="83933" y="107878"/>
                  <a:pt x="61407" y="112045"/>
                  <a:pt x="52387" y="114300"/>
                </a:cubicBezTo>
                <a:cubicBezTo>
                  <a:pt x="30639" y="128799"/>
                  <a:pt x="45957" y="120900"/>
                  <a:pt x="19050" y="128588"/>
                </a:cubicBezTo>
                <a:cubicBezTo>
                  <a:pt x="626" y="133852"/>
                  <a:pt x="10614" y="133350"/>
                  <a:pt x="0" y="133350"/>
                </a:cubicBezTo>
              </a:path>
            </a:pathLst>
          </a:cu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zh-TW" altLang="en-US"/>
          </a:p>
        </p:txBody>
      </p:sp>
      <p:sp>
        <p:nvSpPr>
          <p:cNvPr id="61" name="Text Box 20"/>
          <p:cNvSpPr txBox="1">
            <a:spLocks noChangeArrowheads="1"/>
          </p:cNvSpPr>
          <p:nvPr/>
        </p:nvSpPr>
        <p:spPr bwMode="auto">
          <a:xfrm>
            <a:off x="225381" y="1460248"/>
            <a:ext cx="2198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4"/>
              </a:buBlip>
              <a:defRPr kumimoji="1" sz="3200" b="1">
                <a:solidFill>
                  <a:srgbClr val="003366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4"/>
              </a:buBlip>
              <a:defRPr kumimoji="1" sz="2800" b="1">
                <a:solidFill>
                  <a:srgbClr val="006699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4"/>
              </a:buBlip>
              <a:defRPr kumimoji="1" sz="2400" b="1">
                <a:solidFill>
                  <a:srgbClr val="33CCCC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4"/>
              </a:buBlip>
              <a:defRPr kumimoji="1" sz="2000" b="1">
                <a:solidFill>
                  <a:srgbClr val="66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4"/>
              </a:buBlip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 dirty="0">
                <a:solidFill>
                  <a:srgbClr val="05671C"/>
                </a:solidFill>
                <a:ea typeface="標楷體" panose="03000509000000000000" pitchFamily="65" charset="-120"/>
              </a:rPr>
              <a:t>Zinc diffusion</a:t>
            </a:r>
          </a:p>
        </p:txBody>
      </p:sp>
      <p:sp>
        <p:nvSpPr>
          <p:cNvPr id="63" name="Text Box 22"/>
          <p:cNvSpPr txBox="1">
            <a:spLocks noChangeArrowheads="1"/>
          </p:cNvSpPr>
          <p:nvPr/>
        </p:nvSpPr>
        <p:spPr bwMode="auto">
          <a:xfrm>
            <a:off x="1102491" y="3502504"/>
            <a:ext cx="838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4"/>
              </a:buBlip>
              <a:defRPr kumimoji="1" sz="3200" b="1">
                <a:solidFill>
                  <a:srgbClr val="003366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4"/>
              </a:buBlip>
              <a:defRPr kumimoji="1" sz="2800" b="1">
                <a:solidFill>
                  <a:srgbClr val="006699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4"/>
              </a:buBlip>
              <a:defRPr kumimoji="1" sz="2400" b="1">
                <a:solidFill>
                  <a:srgbClr val="33CCCC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4"/>
              </a:buBlip>
              <a:defRPr kumimoji="1" sz="2000" b="1">
                <a:solidFill>
                  <a:srgbClr val="66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4"/>
              </a:buBlip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FF"/>
                </a:solidFill>
                <a:ea typeface="標楷體" panose="03000509000000000000" pitchFamily="65" charset="-120"/>
              </a:rPr>
              <a:t>MQW</a:t>
            </a:r>
            <a:endParaRPr lang="en-US" altLang="zh-TW" sz="2400" dirty="0">
              <a:solidFill>
                <a:srgbClr val="FF00FF"/>
              </a:solidFill>
              <a:ea typeface="標楷體" panose="03000509000000000000" pitchFamily="65" charset="-12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7807519" y="4949126"/>
                <a:ext cx="3292696" cy="7847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4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4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𝒏</m:t>
                        </m:r>
                      </m:e>
                      <m:sup>
                        <m:r>
                          <a:rPr lang="en-US" altLang="zh-TW" sz="4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altLang="zh-TW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 </m:t>
                    </m:r>
                    <m:r>
                      <a:rPr lang="el-GR" altLang="zh-TW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𝜺</m:t>
                    </m:r>
                    <m:r>
                      <a:rPr lang="en-US" altLang="zh-TW" sz="4400" b="1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𝒓</m:t>
                    </m:r>
                    <m:r>
                      <a:rPr lang="en-US" altLang="zh-TW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∝</m:t>
                    </m:r>
                  </m:oMath>
                </a14:m>
                <a:r>
                  <a:rPr lang="zh-TW" altLang="en-US" sz="4400" b="1" i="1" dirty="0"/>
                  <a:t> </a:t>
                </a:r>
                <a:r>
                  <a:rPr lang="en-US" altLang="zh-TW" sz="44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C</a:t>
                </a:r>
                <a:endParaRPr lang="zh-TW" altLang="en-US" sz="4400" b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7519" y="4949126"/>
                <a:ext cx="3292696" cy="784767"/>
              </a:xfrm>
              <a:prstGeom prst="rect">
                <a:avLst/>
              </a:prstGeom>
              <a:blipFill>
                <a:blip r:embed="rId5"/>
                <a:stretch>
                  <a:fillRect t="-13953" r="-6852" b="-3643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4" name="直線單箭頭接點 63"/>
          <p:cNvCxnSpPr/>
          <p:nvPr/>
        </p:nvCxnSpPr>
        <p:spPr bwMode="auto">
          <a:xfrm flipV="1">
            <a:off x="7805453" y="4821806"/>
            <a:ext cx="720000" cy="1044000"/>
          </a:xfrm>
          <a:prstGeom prst="straightConnector1">
            <a:avLst/>
          </a:prstGeom>
          <a:solidFill>
            <a:srgbClr val="FEDC12"/>
          </a:solidFill>
          <a:ln w="47625">
            <a:solidFill>
              <a:srgbClr val="FF0000"/>
            </a:solidFill>
            <a:headEnd type="arrow" w="med" len="med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7" name="直線單箭頭接點 66"/>
          <p:cNvCxnSpPr/>
          <p:nvPr/>
        </p:nvCxnSpPr>
        <p:spPr bwMode="auto">
          <a:xfrm flipV="1">
            <a:off x="10509979" y="4826916"/>
            <a:ext cx="720000" cy="1044000"/>
          </a:xfrm>
          <a:prstGeom prst="straightConnector1">
            <a:avLst/>
          </a:prstGeom>
          <a:solidFill>
            <a:srgbClr val="FEDC12"/>
          </a:solidFill>
          <a:ln w="47625">
            <a:solidFill>
              <a:srgbClr val="FF0000"/>
            </a:solidFill>
            <a:headEnd type="arrow" w="med" len="med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80" name="群組 79"/>
          <p:cNvGrpSpPr>
            <a:grpSpLocks/>
          </p:cNvGrpSpPr>
          <p:nvPr/>
        </p:nvGrpSpPr>
        <p:grpSpPr>
          <a:xfrm>
            <a:off x="387273" y="3059863"/>
            <a:ext cx="1808485" cy="252000"/>
            <a:chOff x="6073136" y="3685524"/>
            <a:chExt cx="2040491" cy="288000"/>
          </a:xfrm>
          <a:solidFill>
            <a:schemeClr val="bg1"/>
          </a:solidFill>
        </p:grpSpPr>
        <p:sp>
          <p:nvSpPr>
            <p:cNvPr id="84" name="橢圓 83"/>
            <p:cNvSpPr/>
            <p:nvPr/>
          </p:nvSpPr>
          <p:spPr bwMode="auto">
            <a:xfrm>
              <a:off x="7537627" y="3685524"/>
              <a:ext cx="576000" cy="288000"/>
            </a:xfrm>
            <a:prstGeom prst="ellipse">
              <a:avLst/>
            </a:prstGeom>
            <a:grpFill/>
            <a:ln w="38100">
              <a:noFill/>
              <a:miter lim="800000"/>
              <a:headEnd/>
              <a:tailEnd/>
            </a:ln>
          </p:spPr>
          <p:txBody>
            <a:bodyPr rtlCol="0" anchor="ctr">
              <a:sp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2000" dirty="0">
                <a:solidFill>
                  <a:srgbClr val="3232FF"/>
                </a:solidFill>
              </a:endParaRPr>
            </a:p>
          </p:txBody>
        </p:sp>
        <p:sp>
          <p:nvSpPr>
            <p:cNvPr id="85" name="矩形 84"/>
            <p:cNvSpPr/>
            <p:nvPr/>
          </p:nvSpPr>
          <p:spPr bwMode="auto">
            <a:xfrm>
              <a:off x="6073136" y="3685524"/>
              <a:ext cx="1836000" cy="288000"/>
            </a:xfrm>
            <a:prstGeom prst="rect">
              <a:avLst/>
            </a:prstGeom>
            <a:grpFill/>
            <a:ln w="38100">
              <a:noFill/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2000" dirty="0">
                <a:solidFill>
                  <a:srgbClr val="3232FF"/>
                </a:solidFill>
              </a:endParaRPr>
            </a:p>
          </p:txBody>
        </p:sp>
      </p:grpSp>
      <p:grpSp>
        <p:nvGrpSpPr>
          <p:cNvPr id="81" name="群組 80"/>
          <p:cNvGrpSpPr>
            <a:grpSpLocks/>
          </p:cNvGrpSpPr>
          <p:nvPr/>
        </p:nvGrpSpPr>
        <p:grpSpPr>
          <a:xfrm>
            <a:off x="5637753" y="3046903"/>
            <a:ext cx="1868323" cy="252000"/>
            <a:chOff x="5755990" y="3685523"/>
            <a:chExt cx="2045146" cy="288001"/>
          </a:xfrm>
          <a:solidFill>
            <a:schemeClr val="bg1"/>
          </a:solidFill>
        </p:grpSpPr>
        <p:sp>
          <p:nvSpPr>
            <p:cNvPr id="82" name="橢圓 81"/>
            <p:cNvSpPr/>
            <p:nvPr/>
          </p:nvSpPr>
          <p:spPr bwMode="auto">
            <a:xfrm>
              <a:off x="5755990" y="3685523"/>
              <a:ext cx="548526" cy="288000"/>
            </a:xfrm>
            <a:prstGeom prst="ellipse">
              <a:avLst/>
            </a:prstGeom>
            <a:grpFill/>
            <a:ln w="38100">
              <a:noFill/>
              <a:miter lim="800000"/>
              <a:headEnd/>
              <a:tailEnd/>
            </a:ln>
          </p:spPr>
          <p:txBody>
            <a:bodyPr rtlCol="0" anchor="ctr">
              <a:sp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2000" dirty="0">
                <a:solidFill>
                  <a:srgbClr val="3232FF"/>
                </a:solidFill>
              </a:endParaRPr>
            </a:p>
          </p:txBody>
        </p:sp>
        <p:sp>
          <p:nvSpPr>
            <p:cNvPr id="83" name="矩形 82"/>
            <p:cNvSpPr/>
            <p:nvPr/>
          </p:nvSpPr>
          <p:spPr bwMode="auto">
            <a:xfrm>
              <a:off x="6073136" y="3685524"/>
              <a:ext cx="1728000" cy="288000"/>
            </a:xfrm>
            <a:prstGeom prst="rect">
              <a:avLst/>
            </a:prstGeom>
            <a:grpFill/>
            <a:ln w="38100">
              <a:noFill/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2000" dirty="0">
                <a:solidFill>
                  <a:srgbClr val="3232FF"/>
                </a:solidFill>
              </a:endParaRPr>
            </a:p>
          </p:txBody>
        </p:sp>
      </p:grpSp>
      <p:sp>
        <p:nvSpPr>
          <p:cNvPr id="66" name="Text Box 22"/>
          <p:cNvSpPr txBox="1">
            <a:spLocks noChangeArrowheads="1"/>
          </p:cNvSpPr>
          <p:nvPr/>
        </p:nvSpPr>
        <p:spPr bwMode="auto">
          <a:xfrm>
            <a:off x="119182" y="2918244"/>
            <a:ext cx="1844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4"/>
              </a:buBlip>
              <a:defRPr kumimoji="1" sz="3200" b="1">
                <a:solidFill>
                  <a:srgbClr val="003366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4"/>
              </a:buBlip>
              <a:defRPr kumimoji="1" sz="2800" b="1">
                <a:solidFill>
                  <a:srgbClr val="006699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4"/>
              </a:buBlip>
              <a:defRPr kumimoji="1" sz="2400" b="1">
                <a:solidFill>
                  <a:srgbClr val="33CCCC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4"/>
              </a:buBlip>
              <a:defRPr kumimoji="1" sz="2000" b="1">
                <a:solidFill>
                  <a:srgbClr val="66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4"/>
              </a:buBlip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 dirty="0">
                <a:solidFill>
                  <a:srgbClr val="FF0000"/>
                </a:solidFill>
                <a:ea typeface="標楷體" panose="03000509000000000000" pitchFamily="65" charset="-120"/>
              </a:rPr>
              <a:t>Oxide layer</a:t>
            </a:r>
          </a:p>
        </p:txBody>
      </p:sp>
      <p:sp>
        <p:nvSpPr>
          <p:cNvPr id="105" name="AutoShape 85"/>
          <p:cNvSpPr>
            <a:spLocks noChangeArrowheads="1"/>
          </p:cNvSpPr>
          <p:nvPr/>
        </p:nvSpPr>
        <p:spPr bwMode="auto">
          <a:xfrm>
            <a:off x="5924863" y="909645"/>
            <a:ext cx="5990659" cy="3759086"/>
          </a:xfrm>
          <a:prstGeom prst="irregularSeal1">
            <a:avLst/>
          </a:prstGeom>
          <a:solidFill>
            <a:srgbClr val="FFFF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altLang="zh-TW" sz="3600" b="1" dirty="0">
                <a:solidFill>
                  <a:srgbClr val="FF0000"/>
                </a:solidFill>
              </a:rPr>
              <a:t>Oxide relief</a:t>
            </a:r>
          </a:p>
        </p:txBody>
      </p:sp>
    </p:spTree>
    <p:extLst>
      <p:ext uri="{BB962C8B-B14F-4D97-AF65-F5344CB8AC3E}">
        <p14:creationId xmlns:p14="http://schemas.microsoft.com/office/powerpoint/2010/main" val="248176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85185E-6 L 0.13424 0.00093 " pathEditMode="relative" rAng="0" ptsTypes="AA">
                                      <p:cBhvr>
                                        <p:cTn id="101" dur="1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6" y="46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0 L -0.12695 0.00255 " pathEditMode="relative" rAng="0" ptsTypes="AA">
                                      <p:cBhvr>
                                        <p:cTn id="103" dur="1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54" y="116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750"/>
                            </p:stCondLst>
                            <p:childTnLst>
                              <p:par>
                                <p:cTn id="1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7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4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  <p:bldP spid="120" grpId="1" animBg="1"/>
      <p:bldP spid="120" grpId="2" animBg="1"/>
      <p:bldP spid="107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8" grpId="0" animBg="1"/>
      <p:bldP spid="60" grpId="0" animBg="1"/>
      <p:bldP spid="5" grpId="0"/>
      <p:bldP spid="10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標題 2"/>
          <p:cNvSpPr>
            <a:spLocks noGrp="1"/>
          </p:cNvSpPr>
          <p:nvPr>
            <p:ph type="title"/>
          </p:nvPr>
        </p:nvSpPr>
        <p:spPr bwMode="auto">
          <a:xfrm>
            <a:off x="609600" y="432436"/>
            <a:ext cx="10972800" cy="61150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kumimoji="0" lang="en-US" altLang="zh-TW"/>
              <a:t>Our Approach: </a:t>
            </a:r>
            <a:r>
              <a:rPr lang="en-US" altLang="zh-TW"/>
              <a:t>Oxide-relief</a:t>
            </a:r>
            <a:endParaRPr lang="zh-TW" altLang="en-US"/>
          </a:p>
        </p:txBody>
      </p:sp>
      <p:sp>
        <p:nvSpPr>
          <p:cNvPr id="79875" name="投影片編號版面配置區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9C4703A9-1A4B-4097-8AA3-0DE91F8D93D3}" type="slidenum">
              <a:rPr lang="en-US" altLang="zh-TW"/>
              <a:pPr/>
              <a:t>36</a:t>
            </a:fld>
            <a:endParaRPr lang="en-US" altLang="zh-TW"/>
          </a:p>
        </p:txBody>
      </p:sp>
      <p:pic>
        <p:nvPicPr>
          <p:cNvPr id="7987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591" y="1165860"/>
            <a:ext cx="6480810" cy="3362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7" name="文字方塊 9"/>
          <p:cNvSpPr txBox="1">
            <a:spLocks noChangeArrowheads="1"/>
          </p:cNvSpPr>
          <p:nvPr/>
        </p:nvSpPr>
        <p:spPr bwMode="auto">
          <a:xfrm>
            <a:off x="739140" y="2160271"/>
            <a:ext cx="3342582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zh-TW" sz="2880"/>
              <a:t>Without oxide-relief</a:t>
            </a:r>
            <a:endParaRPr lang="zh-TW" altLang="en-US" sz="2880"/>
          </a:p>
        </p:txBody>
      </p:sp>
      <p:sp>
        <p:nvSpPr>
          <p:cNvPr id="79878" name="文字方塊 7"/>
          <p:cNvSpPr txBox="1">
            <a:spLocks noChangeArrowheads="1"/>
          </p:cNvSpPr>
          <p:nvPr/>
        </p:nvSpPr>
        <p:spPr bwMode="auto">
          <a:xfrm>
            <a:off x="1301116" y="1295401"/>
            <a:ext cx="282962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zh-TW" sz="2880">
                <a:solidFill>
                  <a:srgbClr val="FF0000"/>
                </a:solidFill>
              </a:rPr>
              <a:t>With oxide-relief</a:t>
            </a:r>
            <a:endParaRPr lang="zh-TW" altLang="en-US" sz="2880">
              <a:solidFill>
                <a:srgbClr val="FF0000"/>
              </a:solidFill>
            </a:endParaRPr>
          </a:p>
        </p:txBody>
      </p:sp>
      <p:sp>
        <p:nvSpPr>
          <p:cNvPr id="34" name="Line 58"/>
          <p:cNvSpPr>
            <a:spLocks noChangeShapeType="1"/>
          </p:cNvSpPr>
          <p:nvPr/>
        </p:nvSpPr>
        <p:spPr bwMode="auto">
          <a:xfrm>
            <a:off x="2552700" y="2634616"/>
            <a:ext cx="0" cy="43243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 sz="288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35" name="Line 58"/>
          <p:cNvSpPr>
            <a:spLocks noChangeShapeType="1"/>
          </p:cNvSpPr>
          <p:nvPr/>
        </p:nvSpPr>
        <p:spPr bwMode="auto">
          <a:xfrm flipH="1">
            <a:off x="4583430" y="1554480"/>
            <a:ext cx="432436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lg" len="lg"/>
            <a:tailEnd type="none" w="lg" len="lg"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 sz="288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</a:endParaRPr>
          </a:p>
        </p:txBody>
      </p:sp>
      <p:pic>
        <p:nvPicPr>
          <p:cNvPr id="7988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110866"/>
            <a:ext cx="6480810" cy="3360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橢圓 13"/>
          <p:cNvSpPr>
            <a:spLocks noChangeArrowheads="1"/>
          </p:cNvSpPr>
          <p:nvPr/>
        </p:nvSpPr>
        <p:spPr bwMode="auto">
          <a:xfrm rot="-2760000">
            <a:off x="3418523" y="2246948"/>
            <a:ext cx="2158366" cy="4751070"/>
          </a:xfrm>
          <a:prstGeom prst="ellips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zh-TW" altLang="en-US" sz="2160"/>
          </a:p>
        </p:txBody>
      </p:sp>
      <p:sp>
        <p:nvSpPr>
          <p:cNvPr id="38" name="橢圓 37"/>
          <p:cNvSpPr>
            <a:spLocks noChangeArrowheads="1"/>
          </p:cNvSpPr>
          <p:nvPr/>
        </p:nvSpPr>
        <p:spPr bwMode="auto">
          <a:xfrm>
            <a:off x="6699886" y="2548890"/>
            <a:ext cx="3457574" cy="691516"/>
          </a:xfrm>
          <a:prstGeom prst="ellips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zh-TW" altLang="en-US" sz="2160"/>
          </a:p>
        </p:txBody>
      </p:sp>
      <p:sp>
        <p:nvSpPr>
          <p:cNvPr id="39" name="書卷 (水平) 38"/>
          <p:cNvSpPr>
            <a:spLocks noChangeArrowheads="1"/>
          </p:cNvSpPr>
          <p:nvPr/>
        </p:nvSpPr>
        <p:spPr bwMode="auto">
          <a:xfrm>
            <a:off x="6139816" y="3252925"/>
            <a:ext cx="5398770" cy="1889486"/>
          </a:xfrm>
          <a:prstGeom prst="horizontalScroll">
            <a:avLst>
              <a:gd name="adj" fmla="val 12500"/>
            </a:avLst>
          </a:prstGeom>
          <a:solidFill>
            <a:srgbClr val="FFFF00"/>
          </a:solidFill>
          <a:ln w="38100">
            <a:solidFill>
              <a:srgbClr val="92D05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 kumimoji="1" sz="27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7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7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7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7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2880"/>
              <a:t>AlO</a:t>
            </a:r>
            <a:r>
              <a:rPr lang="en-US" altLang="zh-TW" sz="2880" baseline="-25000"/>
              <a:t>x</a:t>
            </a:r>
            <a:r>
              <a:rPr lang="en-US" altLang="zh-TW" sz="2880"/>
              <a:t> has been </a:t>
            </a:r>
            <a:r>
              <a:rPr lang="en-US" altLang="zh-TW" sz="2880">
                <a:solidFill>
                  <a:srgbClr val="FF0000"/>
                </a:solidFill>
              </a:rPr>
              <a:t>removed</a:t>
            </a:r>
            <a:r>
              <a:rPr lang="en-US" altLang="zh-TW" sz="2880"/>
              <a:t>.</a:t>
            </a:r>
          </a:p>
          <a:p>
            <a:r>
              <a:rPr lang="en-US" altLang="zh-TW" sz="2880"/>
              <a:t>Reliability will </a:t>
            </a:r>
            <a:r>
              <a:rPr lang="en-US" altLang="zh-TW" sz="2880">
                <a:solidFill>
                  <a:srgbClr val="FF0000"/>
                </a:solidFill>
              </a:rPr>
              <a:t>increase</a:t>
            </a:r>
            <a:r>
              <a:rPr lang="en-US" altLang="zh-TW" sz="2880"/>
              <a:t>.</a:t>
            </a:r>
          </a:p>
          <a:p>
            <a:r>
              <a:rPr lang="en-US" altLang="zh-TW" sz="2880"/>
              <a:t>Speed will </a:t>
            </a:r>
            <a:r>
              <a:rPr lang="en-US" altLang="zh-TW" sz="2880">
                <a:solidFill>
                  <a:srgbClr val="FF0000"/>
                </a:solidFill>
              </a:rPr>
              <a:t>increase</a:t>
            </a:r>
            <a:r>
              <a:rPr lang="en-US" altLang="zh-TW" sz="2880"/>
              <a:t>.</a:t>
            </a:r>
            <a:endParaRPr lang="zh-TW" altLang="en-US" sz="2880"/>
          </a:p>
        </p:txBody>
      </p:sp>
      <p:cxnSp>
        <p:nvCxnSpPr>
          <p:cNvPr id="41" name="直線單箭頭接點 40"/>
          <p:cNvCxnSpPr/>
          <p:nvPr/>
        </p:nvCxnSpPr>
        <p:spPr bwMode="auto">
          <a:xfrm>
            <a:off x="11193780" y="4017646"/>
            <a:ext cx="0" cy="432434"/>
          </a:xfrm>
          <a:prstGeom prst="straightConnector1">
            <a:avLst/>
          </a:prstGeom>
          <a:ln w="63500">
            <a:solidFill>
              <a:srgbClr val="FF0000"/>
            </a:solidFill>
            <a:headEnd type="triangle" w="med" len="med"/>
            <a:tailEnd type="non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3" name="直線單箭頭接點 42"/>
          <p:cNvCxnSpPr/>
          <p:nvPr/>
        </p:nvCxnSpPr>
        <p:spPr bwMode="auto">
          <a:xfrm>
            <a:off x="10890886" y="4450080"/>
            <a:ext cx="0" cy="432436"/>
          </a:xfrm>
          <a:prstGeom prst="straightConnector1">
            <a:avLst/>
          </a:prstGeom>
          <a:ln w="63500">
            <a:solidFill>
              <a:srgbClr val="FF0000"/>
            </a:solidFill>
            <a:headEnd type="triangle" w="med" len="med"/>
            <a:tailEnd type="non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79887" name="文字方塊 14"/>
          <p:cNvSpPr txBox="1">
            <a:spLocks noChangeArrowheads="1"/>
          </p:cNvSpPr>
          <p:nvPr/>
        </p:nvSpPr>
        <p:spPr bwMode="auto">
          <a:xfrm>
            <a:off x="609600" y="3110865"/>
            <a:ext cx="1047082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3360">
                <a:solidFill>
                  <a:srgbClr val="FF0000"/>
                </a:solidFill>
              </a:rPr>
              <a:t>AlO</a:t>
            </a:r>
            <a:r>
              <a:rPr lang="en-US" altLang="zh-TW" sz="3360" baseline="-25000">
                <a:solidFill>
                  <a:srgbClr val="FF0000"/>
                </a:solidFill>
              </a:rPr>
              <a:t>x</a:t>
            </a:r>
            <a:endParaRPr lang="zh-TW" altLang="en-US" sz="3360" baseline="-25000">
              <a:solidFill>
                <a:srgbClr val="FF0000"/>
              </a:solidFill>
            </a:endParaRPr>
          </a:p>
        </p:txBody>
      </p:sp>
      <p:sp>
        <p:nvSpPr>
          <p:cNvPr id="79888" name="文字方塊 15"/>
          <p:cNvSpPr txBox="1">
            <a:spLocks noChangeArrowheads="1"/>
          </p:cNvSpPr>
          <p:nvPr/>
        </p:nvSpPr>
        <p:spPr bwMode="auto">
          <a:xfrm>
            <a:off x="611506" y="5831205"/>
            <a:ext cx="1643399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3360">
                <a:solidFill>
                  <a:srgbClr val="0000FF"/>
                </a:solidFill>
              </a:rPr>
              <a:t>AlGaAs</a:t>
            </a:r>
            <a:endParaRPr lang="zh-TW" altLang="en-US" sz="3360" baseline="-25000">
              <a:solidFill>
                <a:srgbClr val="0000FF"/>
              </a:solidFill>
            </a:endParaRPr>
          </a:p>
        </p:txBody>
      </p:sp>
      <p:cxnSp>
        <p:nvCxnSpPr>
          <p:cNvPr id="17" name="直線單箭頭接點 16"/>
          <p:cNvCxnSpPr/>
          <p:nvPr/>
        </p:nvCxnSpPr>
        <p:spPr>
          <a:xfrm>
            <a:off x="1645920" y="3356610"/>
            <a:ext cx="561976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/>
          <p:cNvCxnSpPr/>
          <p:nvPr/>
        </p:nvCxnSpPr>
        <p:spPr>
          <a:xfrm>
            <a:off x="1733551" y="3520440"/>
            <a:ext cx="56007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/>
          <p:cNvCxnSpPr/>
          <p:nvPr/>
        </p:nvCxnSpPr>
        <p:spPr>
          <a:xfrm>
            <a:off x="1083946" y="3672840"/>
            <a:ext cx="0" cy="112204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481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10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repeatCount="1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8" grpId="0" animBg="1"/>
      <p:bldP spid="38" grpId="1" animBg="1"/>
      <p:bldP spid="3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標題 2"/>
          <p:cNvSpPr>
            <a:spLocks noGrp="1"/>
          </p:cNvSpPr>
          <p:nvPr>
            <p:ph type="title"/>
          </p:nvPr>
        </p:nvSpPr>
        <p:spPr bwMode="auto">
          <a:xfrm>
            <a:off x="609600" y="432436"/>
            <a:ext cx="10972800" cy="61150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TW"/>
              <a:t>With vs. without oxide-relief</a:t>
            </a:r>
            <a:endParaRPr lang="zh-TW" altLang="en-US"/>
          </a:p>
        </p:txBody>
      </p:sp>
      <p:sp>
        <p:nvSpPr>
          <p:cNvPr id="80899" name="投影片編號版面配置區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F61A9423-F6B6-4A6C-8264-0F27A631A083}" type="slidenum">
              <a:rPr lang="en-US" altLang="zh-TW"/>
              <a:pPr/>
              <a:t>37</a:t>
            </a:fld>
            <a:endParaRPr lang="en-US" altLang="zh-TW"/>
          </a:p>
        </p:txBody>
      </p:sp>
      <p:graphicFrame>
        <p:nvGraphicFramePr>
          <p:cNvPr id="80900" name="物件 4"/>
          <p:cNvGraphicFramePr>
            <a:graphicFrameLocks noChangeAspect="1"/>
          </p:cNvGraphicFramePr>
          <p:nvPr/>
        </p:nvGraphicFramePr>
        <p:xfrm>
          <a:off x="394335" y="864870"/>
          <a:ext cx="6414136" cy="453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66" name="Graph" r:id="rId3" imgW="4276954" imgH="3022397" progId="Origin50.Graph">
                  <p:embed/>
                </p:oleObj>
              </mc:Choice>
              <mc:Fallback>
                <p:oleObj name="Graph" r:id="rId3" imgW="4276954" imgH="3022397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335" y="864870"/>
                        <a:ext cx="6414136" cy="453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901" name="文字方塊 5"/>
          <p:cNvSpPr txBox="1">
            <a:spLocks noChangeArrowheads="1"/>
          </p:cNvSpPr>
          <p:nvPr/>
        </p:nvSpPr>
        <p:spPr bwMode="auto">
          <a:xfrm>
            <a:off x="609601" y="6048376"/>
            <a:ext cx="3491661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zh-TW" sz="2160"/>
              <a:t>W</a:t>
            </a:r>
            <a:r>
              <a:rPr lang="en-US" altLang="zh-TW" sz="2160" baseline="-25000"/>
              <a:t>Z</a:t>
            </a:r>
            <a:r>
              <a:rPr lang="en-US" altLang="zh-TW" sz="2160"/>
              <a:t> /W</a:t>
            </a:r>
            <a:r>
              <a:rPr lang="en-US" altLang="zh-TW" sz="2160" baseline="-25000"/>
              <a:t>O </a:t>
            </a:r>
            <a:r>
              <a:rPr lang="en-US" altLang="zh-TW" sz="2160"/>
              <a:t>/d = 5.0/5.5/1.0 μm</a:t>
            </a:r>
            <a:endParaRPr lang="zh-TW" altLang="en-US" sz="2160"/>
          </a:p>
        </p:txBody>
      </p:sp>
      <p:pic>
        <p:nvPicPr>
          <p:cNvPr id="80902" name="Picture 8" descr="C:\Users\user\Desktop\Doctoral Dissertation\20170801\Chapter 1\IQ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7530" y="5875021"/>
            <a:ext cx="862966" cy="605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3" name="文字方塊 7"/>
          <p:cNvSpPr txBox="1">
            <a:spLocks noChangeArrowheads="1"/>
          </p:cNvSpPr>
          <p:nvPr/>
        </p:nvSpPr>
        <p:spPr bwMode="auto">
          <a:xfrm>
            <a:off x="6657976" y="1209676"/>
            <a:ext cx="492442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zh-TW" sz="2400"/>
              <a:t>O</a:t>
            </a:r>
            <a:r>
              <a:rPr lang="zh-TW" altLang="zh-TW" sz="2400"/>
              <a:t>xide-relief structure usually has slightly better L-I and V-I performance</a:t>
            </a:r>
            <a:r>
              <a:rPr lang="en-US" altLang="zh-TW" sz="2400"/>
              <a:t> </a:t>
            </a:r>
            <a:r>
              <a:rPr lang="zh-TW" altLang="zh-TW" sz="2400"/>
              <a:t>than without oxide-relief structure.</a:t>
            </a:r>
            <a:endParaRPr lang="zh-TW" altLang="en-US" sz="2400"/>
          </a:p>
        </p:txBody>
      </p:sp>
      <p:sp>
        <p:nvSpPr>
          <p:cNvPr id="9" name="橢圓 8"/>
          <p:cNvSpPr>
            <a:spLocks noChangeArrowheads="1"/>
          </p:cNvSpPr>
          <p:nvPr/>
        </p:nvSpPr>
        <p:spPr bwMode="auto">
          <a:xfrm>
            <a:off x="1430656" y="4276726"/>
            <a:ext cx="691514" cy="344804"/>
          </a:xfrm>
          <a:prstGeom prst="ellipse">
            <a:avLst/>
          </a:prstGeom>
          <a:noFill/>
          <a:ln w="38100">
            <a:solidFill>
              <a:srgbClr val="3232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zh-TW" altLang="en-US" sz="2160"/>
          </a:p>
        </p:txBody>
      </p:sp>
      <p:sp>
        <p:nvSpPr>
          <p:cNvPr id="10" name="文字方塊 9"/>
          <p:cNvSpPr txBox="1">
            <a:spLocks noChangeArrowheads="1"/>
          </p:cNvSpPr>
          <p:nvPr/>
        </p:nvSpPr>
        <p:spPr bwMode="auto">
          <a:xfrm>
            <a:off x="6657976" y="2807971"/>
            <a:ext cx="492442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zh-TW" sz="2400">
                <a:solidFill>
                  <a:srgbClr val="3232FF"/>
                </a:solidFill>
              </a:rPr>
              <a:t>Both of them exhibits similar threshold current and </a:t>
            </a:r>
            <a:r>
              <a:rPr lang="en-US" altLang="zh-TW" sz="2400">
                <a:solidFill>
                  <a:srgbClr val="FF64FF"/>
                </a:solidFill>
              </a:rPr>
              <a:t>maximum output power.</a:t>
            </a:r>
            <a:endParaRPr lang="zh-TW" altLang="en-US" sz="2400">
              <a:solidFill>
                <a:srgbClr val="FF64FF"/>
              </a:solidFill>
            </a:endParaRPr>
          </a:p>
        </p:txBody>
      </p:sp>
      <p:sp>
        <p:nvSpPr>
          <p:cNvPr id="11" name="橢圓 10"/>
          <p:cNvSpPr>
            <a:spLocks noChangeArrowheads="1"/>
          </p:cNvSpPr>
          <p:nvPr/>
        </p:nvSpPr>
        <p:spPr bwMode="auto">
          <a:xfrm>
            <a:off x="4453890" y="1424940"/>
            <a:ext cx="1297306" cy="432436"/>
          </a:xfrm>
          <a:prstGeom prst="ellipse">
            <a:avLst/>
          </a:prstGeom>
          <a:noFill/>
          <a:ln w="38100">
            <a:solidFill>
              <a:srgbClr val="FF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zh-TW" altLang="en-US" sz="2160"/>
          </a:p>
        </p:txBody>
      </p:sp>
    </p:spTree>
    <p:extLst>
      <p:ext uri="{BB962C8B-B14F-4D97-AF65-F5344CB8AC3E}">
        <p14:creationId xmlns:p14="http://schemas.microsoft.com/office/powerpoint/2010/main" val="3720455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標題 2"/>
          <p:cNvSpPr>
            <a:spLocks noGrp="1"/>
          </p:cNvSpPr>
          <p:nvPr>
            <p:ph type="title"/>
          </p:nvPr>
        </p:nvSpPr>
        <p:spPr bwMode="auto">
          <a:xfrm>
            <a:off x="609600" y="432436"/>
            <a:ext cx="10972800" cy="61150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TW"/>
              <a:t>With vs. Without Oxide-relief</a:t>
            </a:r>
            <a:endParaRPr lang="zh-TW" altLang="en-US"/>
          </a:p>
        </p:txBody>
      </p:sp>
      <p:sp>
        <p:nvSpPr>
          <p:cNvPr id="81923" name="投影片編號版面配置區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BD49F125-05A5-4427-9C08-DED0A93A3542}" type="slidenum">
              <a:rPr lang="en-US" altLang="zh-TW"/>
              <a:pPr/>
              <a:t>38</a:t>
            </a:fld>
            <a:endParaRPr lang="en-US" altLang="zh-TW"/>
          </a:p>
        </p:txBody>
      </p:sp>
      <p:sp>
        <p:nvSpPr>
          <p:cNvPr id="81924" name="文字方塊 4"/>
          <p:cNvSpPr txBox="1">
            <a:spLocks noChangeArrowheads="1"/>
          </p:cNvSpPr>
          <p:nvPr/>
        </p:nvSpPr>
        <p:spPr bwMode="auto">
          <a:xfrm>
            <a:off x="609601" y="6048376"/>
            <a:ext cx="3491661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zh-TW" sz="2160"/>
              <a:t>W</a:t>
            </a:r>
            <a:r>
              <a:rPr lang="en-US" altLang="zh-TW" sz="2160" baseline="-25000"/>
              <a:t>Z</a:t>
            </a:r>
            <a:r>
              <a:rPr lang="en-US" altLang="zh-TW" sz="2160"/>
              <a:t> /W</a:t>
            </a:r>
            <a:r>
              <a:rPr lang="en-US" altLang="zh-TW" sz="2160" baseline="-25000"/>
              <a:t>O </a:t>
            </a:r>
            <a:r>
              <a:rPr lang="en-US" altLang="zh-TW" sz="2160"/>
              <a:t>/d = 5.0/5.5/1.0 μm</a:t>
            </a:r>
            <a:endParaRPr lang="zh-TW" altLang="en-US" sz="2160"/>
          </a:p>
        </p:txBody>
      </p:sp>
      <p:pic>
        <p:nvPicPr>
          <p:cNvPr id="81925" name="Picture 8" descr="C:\Users\user\Desktop\Doctoral Dissertation\20170801\Chapter 1\IQ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7530" y="5875021"/>
            <a:ext cx="862966" cy="605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1926" name="物件 6"/>
          <p:cNvGraphicFramePr>
            <a:graphicFrameLocks noChangeAspect="1"/>
          </p:cNvGraphicFramePr>
          <p:nvPr/>
        </p:nvGraphicFramePr>
        <p:xfrm>
          <a:off x="609601" y="1080136"/>
          <a:ext cx="5132070" cy="3627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78" name="Graph" r:id="rId4" imgW="4276954" imgH="3022397" progId="Origin50.Graph">
                  <p:embed/>
                </p:oleObj>
              </mc:Choice>
              <mc:Fallback>
                <p:oleObj name="Graph" r:id="rId4" imgW="4276954" imgH="3022397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1" y="1080136"/>
                        <a:ext cx="5132070" cy="36271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27" name="物件 7"/>
          <p:cNvGraphicFramePr>
            <a:graphicFrameLocks noChangeAspect="1"/>
          </p:cNvGraphicFramePr>
          <p:nvPr/>
        </p:nvGraphicFramePr>
        <p:xfrm>
          <a:off x="4627246" y="1080136"/>
          <a:ext cx="5132070" cy="3627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79" name="Graph" r:id="rId6" imgW="4276954" imgH="3022397" progId="Origin50.Graph">
                  <p:embed/>
                </p:oleObj>
              </mc:Choice>
              <mc:Fallback>
                <p:oleObj name="Graph" r:id="rId6" imgW="4276954" imgH="3022397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7246" y="1080136"/>
                        <a:ext cx="5132070" cy="36271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28" name="文字方塊 8"/>
          <p:cNvSpPr txBox="1">
            <a:spLocks noChangeArrowheads="1"/>
          </p:cNvSpPr>
          <p:nvPr/>
        </p:nvSpPr>
        <p:spPr bwMode="auto">
          <a:xfrm>
            <a:off x="609600" y="4968241"/>
            <a:ext cx="10972800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zh-TW" sz="2880"/>
              <a:t>Bandwidth improvement effect can be attributed to </a:t>
            </a:r>
            <a:r>
              <a:rPr lang="en-US" altLang="zh-TW" sz="2880">
                <a:solidFill>
                  <a:srgbClr val="FF0000"/>
                </a:solidFill>
              </a:rPr>
              <a:t>reduction of the parasitic capacitance. </a:t>
            </a:r>
            <a:endParaRPr lang="zh-TW" altLang="en-US" sz="2880">
              <a:solidFill>
                <a:srgbClr val="FF0000"/>
              </a:solidFill>
            </a:endParaRPr>
          </a:p>
        </p:txBody>
      </p:sp>
      <p:sp>
        <p:nvSpPr>
          <p:cNvPr id="10" name="書卷 (水平) 9"/>
          <p:cNvSpPr>
            <a:spLocks noChangeArrowheads="1"/>
          </p:cNvSpPr>
          <p:nvPr/>
        </p:nvSpPr>
        <p:spPr bwMode="auto">
          <a:xfrm>
            <a:off x="695326" y="1740022"/>
            <a:ext cx="10801350" cy="3263658"/>
          </a:xfrm>
          <a:prstGeom prst="horizontalScroll">
            <a:avLst>
              <a:gd name="adj" fmla="val 12500"/>
            </a:avLst>
          </a:prstGeom>
          <a:solidFill>
            <a:srgbClr val="FFFF00"/>
          </a:solidFill>
          <a:ln w="38100">
            <a:solidFill>
              <a:srgbClr val="92D05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 kumimoji="1" sz="27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7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7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7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7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l"/>
            <a:r>
              <a:rPr lang="en-US" altLang="zh-TW" sz="3840"/>
              <a:t>Oxide-relief process will not degrade the DC characteristics, and can further </a:t>
            </a:r>
            <a:r>
              <a:rPr lang="en-US" altLang="zh-TW" sz="3840">
                <a:solidFill>
                  <a:srgbClr val="FF0000"/>
                </a:solidFill>
              </a:rPr>
              <a:t>improve the speed performance</a:t>
            </a:r>
            <a:r>
              <a:rPr lang="en-US" altLang="zh-TW" sz="3840"/>
              <a:t> of the devices significantly.</a:t>
            </a:r>
            <a:endParaRPr lang="en-US" altLang="zh-TW" sz="384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03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內容版面配置區 1"/>
          <p:cNvSpPr>
            <a:spLocks noGrp="1"/>
          </p:cNvSpPr>
          <p:nvPr>
            <p:ph idx="1"/>
          </p:nvPr>
        </p:nvSpPr>
        <p:spPr bwMode="auto">
          <a:xfrm>
            <a:off x="609600" y="1188721"/>
            <a:ext cx="10972800" cy="529209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TW" dirty="0"/>
              <a:t>Under 125°C and 10 mA operation. </a:t>
            </a:r>
            <a:endParaRPr lang="zh-TW" altLang="en-US" dirty="0"/>
          </a:p>
        </p:txBody>
      </p:sp>
      <p:sp>
        <p:nvSpPr>
          <p:cNvPr id="82947" name="標題 2"/>
          <p:cNvSpPr>
            <a:spLocks noGrp="1"/>
          </p:cNvSpPr>
          <p:nvPr>
            <p:ph type="title"/>
          </p:nvPr>
        </p:nvSpPr>
        <p:spPr bwMode="auto">
          <a:xfrm>
            <a:off x="609600" y="432436"/>
            <a:ext cx="10972800" cy="61150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TW" dirty="0"/>
              <a:t>Reliability Improvements</a:t>
            </a:r>
            <a:endParaRPr lang="zh-TW" altLang="en-US" dirty="0"/>
          </a:p>
        </p:txBody>
      </p:sp>
      <p:sp>
        <p:nvSpPr>
          <p:cNvPr id="82948" name="投影片編號版面配置區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2F7B1BBC-FA71-4410-ADB7-4FC4BDD0A3A9}" type="slidenum">
              <a:rPr lang="en-US" altLang="zh-TW"/>
              <a:pPr/>
              <a:t>39</a:t>
            </a:fld>
            <a:endParaRPr lang="en-US" altLang="zh-TW"/>
          </a:p>
        </p:txBody>
      </p:sp>
      <p:sp>
        <p:nvSpPr>
          <p:cNvPr id="82950" name="文字方塊 9"/>
          <p:cNvSpPr txBox="1">
            <a:spLocks noChangeArrowheads="1"/>
          </p:cNvSpPr>
          <p:nvPr/>
        </p:nvSpPr>
        <p:spPr bwMode="auto">
          <a:xfrm>
            <a:off x="1905000" y="1727836"/>
            <a:ext cx="3342582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zh-TW" sz="2880"/>
              <a:t>Without oxide-relief</a:t>
            </a:r>
            <a:endParaRPr lang="zh-TW" altLang="en-US" sz="2880"/>
          </a:p>
        </p:txBody>
      </p:sp>
      <p:sp>
        <p:nvSpPr>
          <p:cNvPr id="82953" name="文字方塊 7"/>
          <p:cNvSpPr txBox="1">
            <a:spLocks noChangeArrowheads="1"/>
          </p:cNvSpPr>
          <p:nvPr/>
        </p:nvSpPr>
        <p:spPr bwMode="auto">
          <a:xfrm>
            <a:off x="6831331" y="1727836"/>
            <a:ext cx="282962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zh-TW" sz="2880"/>
              <a:t>With oxide-relief</a:t>
            </a:r>
            <a:endParaRPr lang="zh-TW" altLang="en-US" sz="288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20" y="2339663"/>
            <a:ext cx="5474451" cy="4104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35739"/>
            <a:ext cx="6013315" cy="331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572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 txBox="1">
            <a:spLocks noChangeArrowheads="1"/>
          </p:cNvSpPr>
          <p:nvPr/>
        </p:nvSpPr>
        <p:spPr>
          <a:xfrm>
            <a:off x="1837303" y="248778"/>
            <a:ext cx="8229600" cy="490538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5400" kern="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1171775" y="1328052"/>
            <a:ext cx="1054916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TW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VCSEL for Short-Reach ?</a:t>
            </a:r>
          </a:p>
          <a:p>
            <a:pPr marL="571500" indent="-571500"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TW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Progress in High-Speed VCSEL</a:t>
            </a:r>
          </a:p>
          <a:p>
            <a:pPr marL="571500" indent="-571500"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TW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High-Brightness/High-Speed VCSEL for 3-D sensing ?</a:t>
            </a:r>
          </a:p>
          <a:p>
            <a:pPr marL="571500" indent="-571500"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TW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Unique Device Structure and Achievements</a:t>
            </a:r>
          </a:p>
          <a:p>
            <a:pPr marL="571500" indent="-571500"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TW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zh-TW" altLang="en-US" sz="3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1720945" y="645789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FB6208C-2062-4915-BF15-2BB03DC837E5}" type="slidenum">
              <a:rPr lang="en-US" altLang="zh-TW" sz="2400" b="1" smtClean="0">
                <a:solidFill>
                  <a:schemeClr val="bg1"/>
                </a:solidFill>
              </a:rPr>
              <a:t>4</a:t>
            </a:fld>
            <a:endParaRPr lang="en-US" altLang="zh-TW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6859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群組 124"/>
          <p:cNvGrpSpPr/>
          <p:nvPr/>
        </p:nvGrpSpPr>
        <p:grpSpPr>
          <a:xfrm>
            <a:off x="-163579" y="1268668"/>
            <a:ext cx="9417131" cy="4299622"/>
            <a:chOff x="1190936" y="1175871"/>
            <a:chExt cx="7418303" cy="3387008"/>
          </a:xfrm>
        </p:grpSpPr>
        <p:sp>
          <p:nvSpPr>
            <p:cNvPr id="109" name="圓角矩形 108"/>
            <p:cNvSpPr/>
            <p:nvPr/>
          </p:nvSpPr>
          <p:spPr bwMode="auto">
            <a:xfrm>
              <a:off x="1669558" y="1543179"/>
              <a:ext cx="1303588" cy="1699989"/>
            </a:xfrm>
            <a:prstGeom prst="roundRect">
              <a:avLst/>
            </a:prstGeom>
            <a:solidFill>
              <a:srgbClr val="FFFF00"/>
            </a:solidFill>
            <a:ln w="38100">
              <a:noFill/>
              <a:miter lim="800000"/>
              <a:headEnd/>
              <a:tailEnd/>
            </a:ln>
          </p:spPr>
          <p:txBody>
            <a:bodyPr rtlCol="0" anchor="ctr">
              <a:sp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2000" dirty="0">
                <a:solidFill>
                  <a:srgbClr val="3232FF"/>
                </a:solidFill>
              </a:endParaRPr>
            </a:p>
          </p:txBody>
        </p:sp>
        <p:sp>
          <p:nvSpPr>
            <p:cNvPr id="108" name="圓角矩形 107"/>
            <p:cNvSpPr/>
            <p:nvPr/>
          </p:nvSpPr>
          <p:spPr bwMode="auto">
            <a:xfrm>
              <a:off x="4388820" y="1519683"/>
              <a:ext cx="1303588" cy="1699989"/>
            </a:xfrm>
            <a:prstGeom prst="roundRect">
              <a:avLst/>
            </a:prstGeom>
            <a:solidFill>
              <a:srgbClr val="FFFF00"/>
            </a:solidFill>
            <a:ln w="38100">
              <a:noFill/>
              <a:miter lim="800000"/>
              <a:headEnd/>
              <a:tailEnd/>
            </a:ln>
          </p:spPr>
          <p:txBody>
            <a:bodyPr rtlCol="0" anchor="ctr">
              <a:sp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2000" dirty="0">
                <a:solidFill>
                  <a:srgbClr val="3232FF"/>
                </a:solidFill>
              </a:endParaRPr>
            </a:p>
          </p:txBody>
        </p:sp>
        <p:sp>
          <p:nvSpPr>
            <p:cNvPr id="107" name="圓角矩形 106"/>
            <p:cNvSpPr/>
            <p:nvPr/>
          </p:nvSpPr>
          <p:spPr bwMode="auto">
            <a:xfrm>
              <a:off x="4698569" y="1677342"/>
              <a:ext cx="1357822" cy="2669104"/>
            </a:xfrm>
            <a:prstGeom prst="roundRect">
              <a:avLst/>
            </a:prstGeom>
            <a:solidFill>
              <a:srgbClr val="7030A0"/>
            </a:solidFill>
            <a:ln w="38100">
              <a:noFill/>
              <a:miter lim="800000"/>
              <a:headEnd/>
              <a:tailEnd/>
            </a:ln>
          </p:spPr>
          <p:txBody>
            <a:bodyPr rtlCol="0" anchor="ctr">
              <a:sp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2000" dirty="0">
                <a:solidFill>
                  <a:srgbClr val="3232FF"/>
                </a:solidFill>
              </a:endParaRPr>
            </a:p>
          </p:txBody>
        </p:sp>
        <p:sp>
          <p:nvSpPr>
            <p:cNvPr id="97" name="圓角矩形 96"/>
            <p:cNvSpPr/>
            <p:nvPr/>
          </p:nvSpPr>
          <p:spPr bwMode="auto">
            <a:xfrm>
              <a:off x="1531130" y="1688211"/>
              <a:ext cx="1328913" cy="2669104"/>
            </a:xfrm>
            <a:prstGeom prst="roundRect">
              <a:avLst/>
            </a:prstGeom>
            <a:solidFill>
              <a:srgbClr val="7030A0"/>
            </a:solidFill>
            <a:ln w="38100">
              <a:noFill/>
              <a:miter lim="800000"/>
              <a:headEnd/>
              <a:tailEnd/>
            </a:ln>
          </p:spPr>
          <p:txBody>
            <a:bodyPr rtlCol="0" anchor="ctr">
              <a:sp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2000" dirty="0">
                <a:solidFill>
                  <a:srgbClr val="3232FF"/>
                </a:solidFill>
              </a:endParaRPr>
            </a:p>
          </p:txBody>
        </p:sp>
        <p:grpSp>
          <p:nvGrpSpPr>
            <p:cNvPr id="96" name="群組 95"/>
            <p:cNvGrpSpPr/>
            <p:nvPr/>
          </p:nvGrpSpPr>
          <p:grpSpPr>
            <a:xfrm>
              <a:off x="1368114" y="1175871"/>
              <a:ext cx="7241125" cy="3387008"/>
              <a:chOff x="1070439" y="1537572"/>
              <a:chExt cx="9529468" cy="4457371"/>
            </a:xfrm>
          </p:grpSpPr>
          <p:grpSp>
            <p:nvGrpSpPr>
              <p:cNvPr id="4" name="群組 184"/>
              <p:cNvGrpSpPr>
                <a:grpSpLocks noChangeAspect="1"/>
              </p:cNvGrpSpPr>
              <p:nvPr/>
            </p:nvGrpSpPr>
            <p:grpSpPr bwMode="auto">
              <a:xfrm>
                <a:off x="1070439" y="1537572"/>
                <a:ext cx="9529468" cy="4457371"/>
                <a:chOff x="-136191" y="1772816"/>
                <a:chExt cx="6883580" cy="3220384"/>
              </a:xfrm>
            </p:grpSpPr>
            <p:grpSp>
              <p:nvGrpSpPr>
                <p:cNvPr id="5" name="群組 183"/>
                <p:cNvGrpSpPr>
                  <a:grpSpLocks noChangeAspect="1"/>
                </p:cNvGrpSpPr>
                <p:nvPr/>
              </p:nvGrpSpPr>
              <p:grpSpPr bwMode="auto">
                <a:xfrm>
                  <a:off x="-136191" y="1772816"/>
                  <a:ext cx="6883580" cy="3220384"/>
                  <a:chOff x="-136191" y="1772816"/>
                  <a:chExt cx="6883580" cy="3220384"/>
                </a:xfrm>
              </p:grpSpPr>
              <p:grpSp>
                <p:nvGrpSpPr>
                  <p:cNvPr id="7" name="群組 17"/>
                  <p:cNvGrpSpPr>
                    <a:grpSpLocks/>
                  </p:cNvGrpSpPr>
                  <p:nvPr/>
                </p:nvGrpSpPr>
                <p:grpSpPr bwMode="auto">
                  <a:xfrm>
                    <a:off x="-136191" y="1772816"/>
                    <a:ext cx="6883580" cy="2213700"/>
                    <a:chOff x="402915" y="2898300"/>
                    <a:chExt cx="6883580" cy="2213700"/>
                  </a:xfrm>
                </p:grpSpPr>
                <p:sp>
                  <p:nvSpPr>
                    <p:cNvPr id="12" name="Rectangle 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20000" y="3600000"/>
                      <a:ext cx="1440227" cy="1080000"/>
                    </a:xfrm>
                    <a:prstGeom prst="rect">
                      <a:avLst/>
                    </a:pr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algn="ctr" eaLnBrk="1" hangingPunct="1"/>
                      <a:endParaRPr lang="zh-TW" altLang="zh-TW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13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2449794" y="3600741"/>
                      <a:ext cx="610645" cy="35896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136"/>
                        </a:cxn>
                        <a:cxn ang="0">
                          <a:pos x="45" y="544"/>
                        </a:cxn>
                        <a:cxn ang="0">
                          <a:pos x="136" y="907"/>
                        </a:cxn>
                        <a:cxn ang="0">
                          <a:pos x="227" y="1179"/>
                        </a:cxn>
                        <a:cxn ang="0">
                          <a:pos x="317" y="1361"/>
                        </a:cxn>
                        <a:cxn ang="0">
                          <a:pos x="453" y="1588"/>
                        </a:cxn>
                        <a:cxn ang="0">
                          <a:pos x="544" y="1724"/>
                        </a:cxn>
                        <a:cxn ang="0">
                          <a:pos x="1905" y="1724"/>
                        </a:cxn>
                        <a:cxn ang="0">
                          <a:pos x="1905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1905" h="1724">
                          <a:moveTo>
                            <a:pt x="0" y="0"/>
                          </a:moveTo>
                          <a:lnTo>
                            <a:pt x="0" y="136"/>
                          </a:lnTo>
                          <a:lnTo>
                            <a:pt x="45" y="544"/>
                          </a:lnTo>
                          <a:lnTo>
                            <a:pt x="136" y="907"/>
                          </a:lnTo>
                          <a:lnTo>
                            <a:pt x="227" y="1179"/>
                          </a:lnTo>
                          <a:lnTo>
                            <a:pt x="317" y="1361"/>
                          </a:lnTo>
                          <a:lnTo>
                            <a:pt x="453" y="1588"/>
                          </a:lnTo>
                          <a:lnTo>
                            <a:pt x="544" y="1724"/>
                          </a:lnTo>
                          <a:lnTo>
                            <a:pt x="1905" y="1724"/>
                          </a:lnTo>
                          <a:lnTo>
                            <a:pt x="1905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00FF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>
                      <a:defPPr>
                        <a:defRPr lang="zh-TW"/>
                      </a:defPPr>
                      <a:lvl1pPr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1pPr>
                      <a:lvl2pPr marL="4572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2pPr>
                      <a:lvl3pPr marL="9144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3pPr>
                      <a:lvl4pPr marL="13716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4pPr>
                      <a:lvl5pPr marL="18288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zh-TW" altLang="en-US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ea typeface="新細明體" pitchFamily="18" charset="-120"/>
                      </a:endParaRPr>
                    </a:p>
                  </p:txBody>
                </p:sp>
                <p:sp>
                  <p:nvSpPr>
                    <p:cNvPr id="14" name="Freeform 27"/>
                    <p:cNvSpPr>
                      <a:spLocks/>
                    </p:cNvSpPr>
                    <p:nvPr/>
                  </p:nvSpPr>
                  <p:spPr bwMode="auto">
                    <a:xfrm flipH="1">
                      <a:off x="1620968" y="3600741"/>
                      <a:ext cx="611937" cy="35896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136"/>
                        </a:cxn>
                        <a:cxn ang="0">
                          <a:pos x="45" y="544"/>
                        </a:cxn>
                        <a:cxn ang="0">
                          <a:pos x="136" y="907"/>
                        </a:cxn>
                        <a:cxn ang="0">
                          <a:pos x="227" y="1179"/>
                        </a:cxn>
                        <a:cxn ang="0">
                          <a:pos x="317" y="1361"/>
                        </a:cxn>
                        <a:cxn ang="0">
                          <a:pos x="453" y="1588"/>
                        </a:cxn>
                        <a:cxn ang="0">
                          <a:pos x="544" y="1724"/>
                        </a:cxn>
                        <a:cxn ang="0">
                          <a:pos x="1905" y="1724"/>
                        </a:cxn>
                        <a:cxn ang="0">
                          <a:pos x="1905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1905" h="1724">
                          <a:moveTo>
                            <a:pt x="0" y="0"/>
                          </a:moveTo>
                          <a:lnTo>
                            <a:pt x="0" y="136"/>
                          </a:lnTo>
                          <a:lnTo>
                            <a:pt x="45" y="544"/>
                          </a:lnTo>
                          <a:lnTo>
                            <a:pt x="136" y="907"/>
                          </a:lnTo>
                          <a:lnTo>
                            <a:pt x="227" y="1179"/>
                          </a:lnTo>
                          <a:lnTo>
                            <a:pt x="317" y="1361"/>
                          </a:lnTo>
                          <a:lnTo>
                            <a:pt x="453" y="1588"/>
                          </a:lnTo>
                          <a:lnTo>
                            <a:pt x="544" y="1724"/>
                          </a:lnTo>
                          <a:lnTo>
                            <a:pt x="1905" y="1724"/>
                          </a:lnTo>
                          <a:lnTo>
                            <a:pt x="1905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00FF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>
                      <a:defPPr>
                        <a:defRPr lang="zh-TW"/>
                      </a:defPPr>
                      <a:lvl1pPr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1pPr>
                      <a:lvl2pPr marL="4572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2pPr>
                      <a:lvl3pPr marL="9144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3pPr>
                      <a:lvl4pPr marL="13716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4pPr>
                      <a:lvl5pPr marL="18288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zh-TW" alt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ea typeface="新細明體" pitchFamily="18" charset="-120"/>
                      </a:endParaRPr>
                    </a:p>
                  </p:txBody>
                </p:sp>
                <p:sp>
                  <p:nvSpPr>
                    <p:cNvPr id="15" name="Rectangle 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20968" y="4500744"/>
                      <a:ext cx="1439471" cy="72310"/>
                    </a:xfrm>
                    <a:prstGeom prst="rect">
                      <a:avLst/>
                    </a:prstGeom>
                    <a:pattFill prst="dkHorz">
                      <a:fgClr>
                        <a:srgbClr val="FF0000"/>
                      </a:fgClr>
                      <a:bgClr>
                        <a:schemeClr val="tx1"/>
                      </a:bgClr>
                    </a:patt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>
                      <a:defPPr>
                        <a:defRPr lang="zh-TW"/>
                      </a:defPPr>
                      <a:lvl1pPr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1pPr>
                      <a:lvl2pPr marL="4572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2pPr>
                      <a:lvl3pPr marL="9144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3pPr>
                      <a:lvl4pPr marL="13716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4pPr>
                      <a:lvl5pPr marL="18288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zh-TW" altLang="en-US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ea typeface="新細明體" pitchFamily="18" charset="-120"/>
                      </a:endParaRPr>
                    </a:p>
                  </p:txBody>
                </p:sp>
                <p:sp>
                  <p:nvSpPr>
                    <p:cNvPr id="16" name="Oval 38"/>
                    <p:cNvSpPr>
                      <a:spLocks noChangeArrowheads="1"/>
                    </p:cNvSpPr>
                    <p:nvPr/>
                  </p:nvSpPr>
                  <p:spPr bwMode="auto">
                    <a:xfrm rot="10800000">
                      <a:off x="1522435" y="4319968"/>
                      <a:ext cx="565875" cy="130957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>
                      <a:defPPr>
                        <a:defRPr lang="zh-TW"/>
                      </a:defPPr>
                      <a:lvl1pPr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1pPr>
                      <a:lvl2pPr marL="4572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2pPr>
                      <a:lvl3pPr marL="9144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3pPr>
                      <a:lvl4pPr marL="13716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4pPr>
                      <a:lvl5pPr marL="18288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zh-TW" altLang="en-US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ea typeface="新細明體" pitchFamily="18" charset="-120"/>
                      </a:endParaRPr>
                    </a:p>
                  </p:txBody>
                </p:sp>
                <p:sp>
                  <p:nvSpPr>
                    <p:cNvPr id="17" name="Oval 38"/>
                    <p:cNvSpPr>
                      <a:spLocks noChangeArrowheads="1"/>
                    </p:cNvSpPr>
                    <p:nvPr/>
                  </p:nvSpPr>
                  <p:spPr bwMode="auto">
                    <a:xfrm rot="10800000">
                      <a:off x="2591803" y="4319968"/>
                      <a:ext cx="628606" cy="121848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>
                      <a:defPPr>
                        <a:defRPr lang="zh-TW"/>
                      </a:defPPr>
                      <a:lvl1pPr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1pPr>
                      <a:lvl2pPr marL="4572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2pPr>
                      <a:lvl3pPr marL="9144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3pPr>
                      <a:lvl4pPr marL="13716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4pPr>
                      <a:lvl5pPr marL="18288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9pPr>
                    </a:lstStyle>
                    <a:p>
                      <a:pPr algn="r">
                        <a:defRPr/>
                      </a:pPr>
                      <a:endParaRPr lang="zh-TW" altLang="en-US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ea typeface="新細明體" pitchFamily="18" charset="-120"/>
                      </a:endParaRPr>
                    </a:p>
                  </p:txBody>
                </p:sp>
                <p:sp>
                  <p:nvSpPr>
                    <p:cNvPr id="18" name="矩形 10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60000" y="3600000"/>
                      <a:ext cx="108000" cy="1080000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algn="ctr" eaLnBrk="1" hangingPunct="1"/>
                      <a:endParaRPr kumimoji="0" lang="zh-TW" altLang="en-US"/>
                    </a:p>
                  </p:txBody>
                </p:sp>
                <p:sp>
                  <p:nvSpPr>
                    <p:cNvPr id="19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00249" y="3528431"/>
                      <a:ext cx="179449" cy="72310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FFCC00"/>
                        </a:gs>
                        <a:gs pos="100000">
                          <a:srgbClr val="767600"/>
                        </a:gs>
                      </a:gsLst>
                      <a:lin ang="5400000" scaled="1"/>
                    </a:gradFill>
                    <a:ln w="6350" algn="ctr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>
                      <a:defPPr>
                        <a:defRPr lang="zh-TW"/>
                      </a:defPPr>
                      <a:lvl1pPr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1pPr>
                      <a:lvl2pPr marL="4572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2pPr>
                      <a:lvl3pPr marL="9144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3pPr>
                      <a:lvl4pPr marL="13716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4pPr>
                      <a:lvl5pPr marL="18288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zh-TW" altLang="en-US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ea typeface="新細明體" pitchFamily="18" charset="-120"/>
                      </a:endParaRPr>
                    </a:p>
                  </p:txBody>
                </p:sp>
                <p:sp>
                  <p:nvSpPr>
                    <p:cNvPr id="20" name="矩形 1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68000" y="4572000"/>
                      <a:ext cx="108000" cy="108000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algn="ctr" eaLnBrk="1" hangingPunct="1"/>
                      <a:endParaRPr kumimoji="0" lang="zh-TW" altLang="en-US"/>
                    </a:p>
                  </p:txBody>
                </p:sp>
                <p:sp>
                  <p:nvSpPr>
                    <p:cNvPr id="21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39889" y="4607919"/>
                      <a:ext cx="360190" cy="72310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FFCC00"/>
                        </a:gs>
                        <a:gs pos="100000">
                          <a:srgbClr val="767600"/>
                        </a:gs>
                      </a:gsLst>
                      <a:lin ang="5400000" scaled="1"/>
                    </a:gradFill>
                    <a:ln w="6350" algn="ctr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>
                      <a:defPPr>
                        <a:defRPr lang="zh-TW"/>
                      </a:defPPr>
                      <a:lvl1pPr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1pPr>
                      <a:lvl2pPr marL="4572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2pPr>
                      <a:lvl3pPr marL="9144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3pPr>
                      <a:lvl4pPr marL="13716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4pPr>
                      <a:lvl5pPr marL="18288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zh-TW" altLang="en-US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ea typeface="新細明體" pitchFamily="18" charset="-120"/>
                      </a:endParaRPr>
                    </a:p>
                  </p:txBody>
                </p:sp>
                <p:sp>
                  <p:nvSpPr>
                    <p:cNvPr id="24" name="矩形 10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75529" y="3601505"/>
                      <a:ext cx="147895" cy="1114493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algn="ctr" eaLnBrk="1" hangingPunct="1"/>
                      <a:endParaRPr kumimoji="0" lang="zh-TW" altLang="en-US"/>
                    </a:p>
                  </p:txBody>
                </p:sp>
                <p:sp>
                  <p:nvSpPr>
                    <p:cNvPr id="25" name="矩形 1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12032" y="3384000"/>
                      <a:ext cx="216000" cy="144000"/>
                    </a:xfrm>
                    <a:prstGeom prst="rect">
                      <a:avLst/>
                    </a:prstGeom>
                    <a:solidFill>
                      <a:srgbClr val="7030A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algn="ctr" eaLnBrk="1" hangingPunct="1"/>
                      <a:endParaRPr kumimoji="0" lang="zh-TW" altLang="en-US"/>
                    </a:p>
                  </p:txBody>
                </p:sp>
                <p:sp>
                  <p:nvSpPr>
                    <p:cNvPr id="28" name="矩形 1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51679" y="4808567"/>
                      <a:ext cx="707904" cy="170065"/>
                    </a:xfrm>
                    <a:prstGeom prst="rect">
                      <a:avLst/>
                    </a:prstGeom>
                    <a:solidFill>
                      <a:srgbClr val="7030A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algn="ctr" eaLnBrk="1" hangingPunct="1"/>
                      <a:endParaRPr kumimoji="0" lang="zh-TW" altLang="en-US" b="0"/>
                    </a:p>
                  </p:txBody>
                </p:sp>
                <p:sp>
                  <p:nvSpPr>
                    <p:cNvPr id="30" name="矩形 1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96027" y="4464000"/>
                      <a:ext cx="108000" cy="108000"/>
                    </a:xfrm>
                    <a:prstGeom prst="rect">
                      <a:avLst/>
                    </a:prstGeom>
                    <a:solidFill>
                      <a:srgbClr val="7030A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algn="ctr" eaLnBrk="1" hangingPunct="1"/>
                      <a:endParaRPr kumimoji="0" lang="zh-TW" altLang="en-US" b="0"/>
                    </a:p>
                  </p:txBody>
                </p:sp>
                <p:sp>
                  <p:nvSpPr>
                    <p:cNvPr id="35" name="矩形 1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99851" y="4572000"/>
                      <a:ext cx="180000" cy="468000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algn="ctr" eaLnBrk="1" hangingPunct="1"/>
                      <a:endParaRPr kumimoji="0" lang="zh-TW" altLang="en-US"/>
                    </a:p>
                  </p:txBody>
                </p:sp>
                <p:sp>
                  <p:nvSpPr>
                    <p:cNvPr id="36" name="矩形 1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24000" y="4571998"/>
                      <a:ext cx="108000" cy="360002"/>
                    </a:xfrm>
                    <a:prstGeom prst="rect">
                      <a:avLst/>
                    </a:prstGeom>
                    <a:solidFill>
                      <a:srgbClr val="7030A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algn="ctr" eaLnBrk="1" hangingPunct="1"/>
                      <a:endParaRPr kumimoji="0" lang="zh-TW" altLang="en-US" b="0"/>
                    </a:p>
                  </p:txBody>
                </p:sp>
                <p:sp>
                  <p:nvSpPr>
                    <p:cNvPr id="38" name="矩形 1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04000" y="3492001"/>
                      <a:ext cx="108000" cy="1080000"/>
                    </a:xfrm>
                    <a:prstGeom prst="rect">
                      <a:avLst/>
                    </a:prstGeom>
                    <a:solidFill>
                      <a:srgbClr val="7030A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algn="ctr" eaLnBrk="1" hangingPunct="1"/>
                      <a:endParaRPr kumimoji="0" lang="zh-TW" altLang="en-US"/>
                    </a:p>
                  </p:txBody>
                </p:sp>
                <p:sp>
                  <p:nvSpPr>
                    <p:cNvPr id="40" name="矩形 1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52970" y="4931999"/>
                      <a:ext cx="863999" cy="178162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algn="ctr" eaLnBrk="1" hangingPunct="1"/>
                      <a:endParaRPr kumimoji="0" lang="zh-TW" altLang="en-US"/>
                    </a:p>
                  </p:txBody>
                </p:sp>
                <p:sp>
                  <p:nvSpPr>
                    <p:cNvPr id="42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00418" y="3529722"/>
                      <a:ext cx="179450" cy="72310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FFCC00"/>
                        </a:gs>
                        <a:gs pos="100000">
                          <a:srgbClr val="767600"/>
                        </a:gs>
                      </a:gsLst>
                      <a:lin ang="5400000" scaled="1"/>
                    </a:gradFill>
                    <a:ln w="6350" algn="ctr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>
                      <a:defPPr>
                        <a:defRPr lang="zh-TW"/>
                      </a:defPPr>
                      <a:lvl1pPr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1pPr>
                      <a:lvl2pPr marL="4572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2pPr>
                      <a:lvl3pPr marL="9144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3pPr>
                      <a:lvl4pPr marL="13716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4pPr>
                      <a:lvl5pPr marL="182880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umimoji="1" sz="2800" b="1" kern="12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zh-TW" altLang="en-US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ea typeface="新細明體" pitchFamily="18" charset="-120"/>
                      </a:endParaRPr>
                    </a:p>
                  </p:txBody>
                </p:sp>
                <p:sp>
                  <p:nvSpPr>
                    <p:cNvPr id="43" name="橢圓 12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20000" y="3384000"/>
                      <a:ext cx="216032" cy="216000"/>
                    </a:xfrm>
                    <a:prstGeom prst="ellipse">
                      <a:avLst/>
                    </a:prstGeom>
                    <a:solidFill>
                      <a:srgbClr val="7030A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algn="ctr" eaLnBrk="1" hangingPunct="1"/>
                      <a:endParaRPr kumimoji="0" lang="zh-TW" altLang="en-US"/>
                    </a:p>
                  </p:txBody>
                </p:sp>
                <p:sp>
                  <p:nvSpPr>
                    <p:cNvPr id="44" name="矩形 1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12000" y="3493507"/>
                      <a:ext cx="324000" cy="108000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algn="ctr" eaLnBrk="1" hangingPunct="1"/>
                      <a:endParaRPr kumimoji="0" lang="zh-TW" altLang="en-US"/>
                    </a:p>
                  </p:txBody>
                </p:sp>
                <p:sp>
                  <p:nvSpPr>
                    <p:cNvPr id="46" name="矩形 1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51856" y="3384000"/>
                      <a:ext cx="216000" cy="144000"/>
                    </a:xfrm>
                    <a:prstGeom prst="rect">
                      <a:avLst/>
                    </a:prstGeom>
                    <a:solidFill>
                      <a:srgbClr val="7030A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algn="ctr" eaLnBrk="1" hangingPunct="1"/>
                      <a:endParaRPr kumimoji="0" lang="zh-TW" altLang="en-US"/>
                    </a:p>
                  </p:txBody>
                </p:sp>
                <p:sp>
                  <p:nvSpPr>
                    <p:cNvPr id="47" name="橢圓 13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843823" y="3384000"/>
                      <a:ext cx="216032" cy="216000"/>
                    </a:xfrm>
                    <a:prstGeom prst="ellipse">
                      <a:avLst/>
                    </a:prstGeom>
                    <a:solidFill>
                      <a:srgbClr val="7030A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algn="ctr" eaLnBrk="1" hangingPunct="1"/>
                      <a:endParaRPr kumimoji="0" lang="zh-TW" altLang="en-US" b="0"/>
                    </a:p>
                  </p:txBody>
                </p:sp>
                <p:sp>
                  <p:nvSpPr>
                    <p:cNvPr id="48" name="橢圓 13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059824" y="3384000"/>
                      <a:ext cx="216032" cy="216000"/>
                    </a:xfrm>
                    <a:prstGeom prst="ellipse">
                      <a:avLst/>
                    </a:prstGeom>
                    <a:solidFill>
                      <a:srgbClr val="7030A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algn="ctr" eaLnBrk="1" hangingPunct="1"/>
                      <a:endParaRPr kumimoji="0" lang="zh-TW" altLang="en-US"/>
                    </a:p>
                  </p:txBody>
                </p:sp>
                <p:sp>
                  <p:nvSpPr>
                    <p:cNvPr id="49" name="矩形 1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44000" y="3529158"/>
                      <a:ext cx="324000" cy="108000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algn="ctr" eaLnBrk="1" hangingPunct="1"/>
                      <a:endParaRPr kumimoji="0" lang="zh-TW" altLang="en-US"/>
                    </a:p>
                  </p:txBody>
                </p:sp>
                <p:sp>
                  <p:nvSpPr>
                    <p:cNvPr id="50" name="矩形 1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67840" y="3492000"/>
                      <a:ext cx="108000" cy="1080000"/>
                    </a:xfrm>
                    <a:prstGeom prst="rect">
                      <a:avLst/>
                    </a:prstGeom>
                    <a:solidFill>
                      <a:srgbClr val="7030A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algn="ctr" eaLnBrk="1" hangingPunct="1"/>
                      <a:endParaRPr kumimoji="0" lang="zh-TW" altLang="en-US"/>
                    </a:p>
                  </p:txBody>
                </p:sp>
                <p:sp>
                  <p:nvSpPr>
                    <p:cNvPr id="51" name="矩形 1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68032" y="4572000"/>
                      <a:ext cx="160908" cy="360000"/>
                    </a:xfrm>
                    <a:prstGeom prst="rect">
                      <a:avLst/>
                    </a:prstGeom>
                    <a:solidFill>
                      <a:srgbClr val="7030A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algn="ctr" eaLnBrk="1" hangingPunct="1"/>
                      <a:endParaRPr kumimoji="0" lang="zh-TW" altLang="en-US"/>
                    </a:p>
                  </p:txBody>
                </p:sp>
                <p:sp>
                  <p:nvSpPr>
                    <p:cNvPr id="52" name="矩形 1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04397" y="4823999"/>
                      <a:ext cx="754413" cy="114782"/>
                    </a:xfrm>
                    <a:prstGeom prst="rect">
                      <a:avLst/>
                    </a:prstGeom>
                    <a:solidFill>
                      <a:srgbClr val="7030A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algn="ctr" eaLnBrk="1" hangingPunct="1"/>
                      <a:endParaRPr kumimoji="0" lang="zh-TW" altLang="en-US"/>
                    </a:p>
                  </p:txBody>
                </p:sp>
                <p:sp>
                  <p:nvSpPr>
                    <p:cNvPr id="56" name="橢圓 14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564000" y="4464000"/>
                      <a:ext cx="216032" cy="216000"/>
                    </a:xfrm>
                    <a:prstGeom prst="ellipse">
                      <a:avLst/>
                    </a:prstGeom>
                    <a:solidFill>
                      <a:srgbClr val="7030A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algn="ctr" eaLnBrk="1" hangingPunct="1"/>
                      <a:endParaRPr kumimoji="0" lang="zh-TW" altLang="en-US"/>
                    </a:p>
                  </p:txBody>
                </p:sp>
                <p:sp>
                  <p:nvSpPr>
                    <p:cNvPr id="57" name="矩形 1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72016" y="4464000"/>
                      <a:ext cx="396000" cy="144000"/>
                    </a:xfrm>
                    <a:prstGeom prst="rect">
                      <a:avLst/>
                    </a:prstGeom>
                    <a:solidFill>
                      <a:srgbClr val="7030A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algn="ctr" eaLnBrk="1" hangingPunct="1"/>
                      <a:endParaRPr kumimoji="0" lang="zh-TW" altLang="en-US"/>
                    </a:p>
                  </p:txBody>
                </p:sp>
                <p:sp>
                  <p:nvSpPr>
                    <p:cNvPr id="59" name="橢圓 14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960000" y="4464000"/>
                      <a:ext cx="216032" cy="216000"/>
                    </a:xfrm>
                    <a:prstGeom prst="ellipse">
                      <a:avLst/>
                    </a:prstGeom>
                    <a:solidFill>
                      <a:srgbClr val="7030A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algn="ctr" eaLnBrk="1" hangingPunct="1"/>
                      <a:endParaRPr kumimoji="0" lang="zh-TW" altLang="en-US"/>
                    </a:p>
                  </p:txBody>
                </p:sp>
                <p:sp>
                  <p:nvSpPr>
                    <p:cNvPr id="60" name="矩形 1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64000" y="4571998"/>
                      <a:ext cx="504000" cy="468001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algn="ctr" eaLnBrk="1" hangingPunct="1"/>
                      <a:endParaRPr kumimoji="0" lang="zh-TW" altLang="en-US"/>
                    </a:p>
                  </p:txBody>
                </p:sp>
                <p:sp>
                  <p:nvSpPr>
                    <p:cNvPr id="62" name="矩形 1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68000" y="4925707"/>
                      <a:ext cx="790810" cy="186293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algn="ctr" eaLnBrk="1" hangingPunct="1"/>
                      <a:endParaRPr kumimoji="0" lang="zh-TW" altLang="en-US"/>
                    </a:p>
                  </p:txBody>
                </p:sp>
                <p:sp>
                  <p:nvSpPr>
                    <p:cNvPr id="63" name="文字方塊 17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542424" y="3354249"/>
                      <a:ext cx="1342976" cy="32538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eaLnBrk="1" hangingPunct="1"/>
                      <a:r>
                        <a:rPr lang="en-US" altLang="zh-TW" sz="2000" dirty="0">
                          <a:solidFill>
                            <a:srgbClr val="FF0000"/>
                          </a:solidFill>
                        </a:rPr>
                        <a:t>Zn diffusion</a:t>
                      </a:r>
                      <a:endParaRPr lang="zh-TW" altLang="en-US" sz="2000" baseline="-25000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64" name="文字方塊 16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71824" y="2898300"/>
                      <a:ext cx="577845" cy="35116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algn="r" eaLnBrk="1" hangingPunct="1"/>
                      <a:r>
                        <a:rPr lang="en-US" altLang="zh-TW" sz="1800" dirty="0"/>
                        <a:t>Pad</a:t>
                      </a:r>
                      <a:endParaRPr lang="zh-TW" altLang="en-US" sz="1600" baseline="-25000" dirty="0"/>
                    </a:p>
                  </p:txBody>
                </p:sp>
                <p:sp>
                  <p:nvSpPr>
                    <p:cNvPr id="65" name="文字方塊 16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02915" y="4672836"/>
                      <a:ext cx="705848" cy="38042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algn="r" eaLnBrk="1" hangingPunct="1"/>
                      <a:r>
                        <a:rPr lang="en-US" altLang="zh-TW" sz="2000" dirty="0">
                          <a:solidFill>
                            <a:srgbClr val="E7F3F4"/>
                          </a:solidFill>
                        </a:rPr>
                        <a:t>BCB</a:t>
                      </a:r>
                      <a:endParaRPr lang="zh-TW" altLang="en-US" sz="2000" baseline="-25000" dirty="0">
                        <a:solidFill>
                          <a:srgbClr val="E7F3F4"/>
                        </a:solidFill>
                      </a:endParaRPr>
                    </a:p>
                  </p:txBody>
                </p:sp>
                <p:sp>
                  <p:nvSpPr>
                    <p:cNvPr id="66" name="文字方塊 17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547294" y="3614468"/>
                      <a:ext cx="1283010" cy="32538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eaLnBrk="1" hangingPunct="1"/>
                      <a:r>
                        <a:rPr lang="en-US" altLang="zh-TW" sz="2000" dirty="0">
                          <a:solidFill>
                            <a:srgbClr val="FF0000"/>
                          </a:solidFill>
                        </a:rPr>
                        <a:t>Oxide relief</a:t>
                      </a:r>
                      <a:endParaRPr lang="zh-TW" altLang="en-US" sz="2000" baseline="-25000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67" name="文字方塊 17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44835" y="4108534"/>
                      <a:ext cx="684514" cy="38042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algn="r" eaLnBrk="1" hangingPunct="1"/>
                      <a:r>
                        <a:rPr lang="en-US" altLang="zh-TW" sz="2000" dirty="0">
                          <a:solidFill>
                            <a:srgbClr val="E7F3F4"/>
                          </a:solidFill>
                        </a:rPr>
                        <a:t>SiO</a:t>
                      </a:r>
                      <a:r>
                        <a:rPr lang="en-US" altLang="zh-TW" sz="2000" baseline="-25000" dirty="0">
                          <a:solidFill>
                            <a:srgbClr val="E7F3F4"/>
                          </a:solidFill>
                        </a:rPr>
                        <a:t>2</a:t>
                      </a:r>
                      <a:endParaRPr lang="zh-TW" altLang="en-US" sz="2000" baseline="-25000" dirty="0">
                        <a:solidFill>
                          <a:srgbClr val="E7F3F4"/>
                        </a:solidFill>
                      </a:endParaRPr>
                    </a:p>
                  </p:txBody>
                </p:sp>
                <p:sp>
                  <p:nvSpPr>
                    <p:cNvPr id="68" name="文字方塊 18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578495" y="3925092"/>
                      <a:ext cx="3708000" cy="63159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eaLnBrk="1" hangingPunct="1"/>
                      <a:r>
                        <a:rPr lang="en-US" altLang="zh-TW" sz="2000" dirty="0">
                          <a:solidFill>
                            <a:srgbClr val="00B0F0"/>
                          </a:solidFill>
                        </a:rPr>
                        <a:t>0.5 </a:t>
                      </a:r>
                      <a:r>
                        <a:rPr lang="en-US" altLang="zh-TW" sz="2000" dirty="0">
                          <a:solidFill>
                            <a:srgbClr val="00B0F0"/>
                          </a:solidFill>
                          <a:latin typeface="Symbol" panose="05050102010706020507" pitchFamily="18" charset="2"/>
                        </a:rPr>
                        <a:t>l</a:t>
                      </a:r>
                      <a:r>
                        <a:rPr lang="en-US" altLang="zh-TW" sz="2000" dirty="0">
                          <a:solidFill>
                            <a:srgbClr val="00B0F0"/>
                          </a:solidFill>
                        </a:rPr>
                        <a:t> Cavity, </a:t>
                      </a:r>
                    </a:p>
                    <a:p>
                      <a:pPr eaLnBrk="1" hangingPunct="1"/>
                      <a:r>
                        <a:rPr lang="en-US" altLang="zh-TW" sz="2000" dirty="0" err="1">
                          <a:solidFill>
                            <a:srgbClr val="00B0F0"/>
                          </a:solidFill>
                        </a:rPr>
                        <a:t>InGaAs</a:t>
                      </a:r>
                      <a:r>
                        <a:rPr lang="en-US" altLang="zh-TW" sz="2000" dirty="0">
                          <a:solidFill>
                            <a:srgbClr val="00B0F0"/>
                          </a:solidFill>
                        </a:rPr>
                        <a:t>/</a:t>
                      </a:r>
                      <a:r>
                        <a:rPr lang="en-US" altLang="zh-TW" sz="2000" dirty="0" err="1">
                          <a:solidFill>
                            <a:srgbClr val="00B0F0"/>
                          </a:solidFill>
                        </a:rPr>
                        <a:t>AlGaAs</a:t>
                      </a:r>
                      <a:r>
                        <a:rPr lang="en-US" altLang="zh-TW" sz="2000" dirty="0">
                          <a:solidFill>
                            <a:srgbClr val="00B0F0"/>
                          </a:solidFill>
                        </a:rPr>
                        <a:t> MQW</a:t>
                      </a:r>
                      <a:endParaRPr lang="zh-TW" altLang="en-US" sz="2000" dirty="0">
                        <a:solidFill>
                          <a:srgbClr val="00B0F0"/>
                        </a:solidFill>
                      </a:endParaRPr>
                    </a:p>
                    <a:p>
                      <a:pPr eaLnBrk="1" hangingPunct="1"/>
                      <a:endParaRPr lang="zh-TW" altLang="en-US" sz="2000" baseline="-25000" dirty="0">
                        <a:solidFill>
                          <a:srgbClr val="00B0F0"/>
                        </a:solidFill>
                      </a:endParaRPr>
                    </a:p>
                  </p:txBody>
                </p:sp>
                <p:sp>
                  <p:nvSpPr>
                    <p:cNvPr id="69" name="文字方塊 18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420000" y="2916000"/>
                      <a:ext cx="1085018" cy="32538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eaLnBrk="1" hangingPunct="1"/>
                      <a:r>
                        <a:rPr lang="en-US" altLang="zh-TW" sz="2000" dirty="0"/>
                        <a:t>P contact</a:t>
                      </a:r>
                      <a:endParaRPr lang="zh-TW" altLang="en-US" sz="2000" baseline="-25000" dirty="0"/>
                    </a:p>
                  </p:txBody>
                </p:sp>
                <p:sp>
                  <p:nvSpPr>
                    <p:cNvPr id="70" name="文字方塊 18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047379" y="4558405"/>
                      <a:ext cx="854971" cy="25547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eaLnBrk="1" hangingPunct="1"/>
                      <a:r>
                        <a:rPr lang="en-US" altLang="zh-TW" sz="1800" dirty="0">
                          <a:solidFill>
                            <a:srgbClr val="E7F3F4"/>
                          </a:solidFill>
                        </a:rPr>
                        <a:t>N contact</a:t>
                      </a:r>
                      <a:endParaRPr lang="zh-TW" altLang="en-US" sz="1800" dirty="0">
                        <a:solidFill>
                          <a:srgbClr val="E7F3F4"/>
                        </a:solidFill>
                      </a:endParaRPr>
                    </a:p>
                  </p:txBody>
                </p:sp>
                <p:cxnSp>
                  <p:nvCxnSpPr>
                    <p:cNvPr id="72" name="直線單箭頭接點 160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1188000" y="3204000"/>
                      <a:ext cx="252000" cy="144000"/>
                    </a:xfrm>
                    <a:prstGeom prst="straightConnector1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73" name="直線單箭頭接點 161"/>
                    <p:cNvCxnSpPr>
                      <a:cxnSpLocks noChangeShapeType="1"/>
                      <a:stCxn id="67" idx="3"/>
                    </p:cNvCxnSpPr>
                    <p:nvPr/>
                  </p:nvCxnSpPr>
                  <p:spPr bwMode="auto">
                    <a:xfrm flipV="1">
                      <a:off x="1229349" y="4176001"/>
                      <a:ext cx="318652" cy="122746"/>
                    </a:xfrm>
                    <a:prstGeom prst="straightConnector1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74" name="直線單箭頭接點 162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2771840" y="3132000"/>
                      <a:ext cx="612000" cy="432000"/>
                    </a:xfrm>
                    <a:prstGeom prst="straightConnector1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75" name="直線單箭頭接點 163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2945311" y="3570388"/>
                      <a:ext cx="572589" cy="168329"/>
                    </a:xfrm>
                    <a:prstGeom prst="straightConnector1">
                      <a:avLst/>
                    </a:prstGeom>
                    <a:noFill/>
                    <a:ln w="9525" algn="ctr">
                      <a:solidFill>
                        <a:srgbClr val="FF0000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76" name="直線單箭頭接點 164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2916001" y="3789899"/>
                      <a:ext cx="597490" cy="602101"/>
                    </a:xfrm>
                    <a:prstGeom prst="straightConnector1">
                      <a:avLst/>
                    </a:prstGeom>
                    <a:noFill/>
                    <a:ln w="9525" algn="ctr">
                      <a:solidFill>
                        <a:srgbClr val="FF0000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77" name="直線單箭頭接點 165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2915817" y="4308019"/>
                      <a:ext cx="651887" cy="227981"/>
                    </a:xfrm>
                    <a:prstGeom prst="straightConnector1">
                      <a:avLst/>
                    </a:prstGeom>
                    <a:noFill/>
                    <a:ln w="9525" algn="ctr">
                      <a:solidFill>
                        <a:srgbClr val="0070C0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79" name="直線接點 167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2232000" y="3312000"/>
                      <a:ext cx="0" cy="720006"/>
                    </a:xfrm>
                    <a:prstGeom prst="line">
                      <a:avLst/>
                    </a:prstGeom>
                    <a:noFill/>
                    <a:ln w="12700" algn="ctr">
                      <a:solidFill>
                        <a:srgbClr val="0070C0"/>
                      </a:solidFill>
                      <a:prstDash val="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80" name="直線接點 168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2448000" y="3312000"/>
                      <a:ext cx="0" cy="720000"/>
                    </a:xfrm>
                    <a:prstGeom prst="line">
                      <a:avLst/>
                    </a:prstGeom>
                    <a:noFill/>
                    <a:ln w="12700" algn="ctr">
                      <a:solidFill>
                        <a:srgbClr val="0070C0"/>
                      </a:solidFill>
                      <a:prstDash val="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81" name="直線單箭頭接點 169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1980000" y="3420000"/>
                      <a:ext cx="252040" cy="0"/>
                    </a:xfrm>
                    <a:prstGeom prst="straightConnector1">
                      <a:avLst/>
                    </a:prstGeom>
                    <a:noFill/>
                    <a:ln w="9525" algn="ctr">
                      <a:solidFill>
                        <a:srgbClr val="0070C0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82" name="直線單箭頭接點 170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2448000" y="3420000"/>
                      <a:ext cx="252040" cy="0"/>
                    </a:xfrm>
                    <a:prstGeom prst="straightConnector1">
                      <a:avLst/>
                    </a:prstGeom>
                    <a:noFill/>
                    <a:ln w="9525" algn="ctr">
                      <a:solidFill>
                        <a:srgbClr val="0070C0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83" name="文字方塊 15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088000" y="2916000"/>
                      <a:ext cx="497330" cy="36933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algn="ctr" eaLnBrk="1" hangingPunct="1"/>
                      <a:r>
                        <a:rPr lang="en-US" altLang="zh-TW" sz="1800">
                          <a:solidFill>
                            <a:srgbClr val="0070C0"/>
                          </a:solidFill>
                        </a:rPr>
                        <a:t>W</a:t>
                      </a:r>
                      <a:r>
                        <a:rPr lang="en-US" altLang="zh-TW" sz="1800" baseline="-25000">
                          <a:solidFill>
                            <a:srgbClr val="0070C0"/>
                          </a:solidFill>
                        </a:rPr>
                        <a:t>Z</a:t>
                      </a:r>
                      <a:endParaRPr lang="zh-TW" altLang="en-US" sz="1800" baseline="-25000">
                        <a:solidFill>
                          <a:srgbClr val="0070C0"/>
                        </a:solidFill>
                      </a:endParaRPr>
                    </a:p>
                  </p:txBody>
                </p:sp>
                <p:sp>
                  <p:nvSpPr>
                    <p:cNvPr id="84" name="Rectangle 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40000" y="4680000"/>
                      <a:ext cx="2520397" cy="360000"/>
                    </a:xfrm>
                    <a:prstGeom prst="rect">
                      <a:avLst/>
                    </a:pr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 sz="28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algn="ctr" eaLnBrk="1" hangingPunct="1"/>
                      <a:endParaRPr lang="zh-TW" altLang="zh-TW">
                        <a:solidFill>
                          <a:srgbClr val="000000"/>
                        </a:solidFill>
                      </a:endParaRPr>
                    </a:p>
                  </p:txBody>
                </p:sp>
                <p:cxnSp>
                  <p:nvCxnSpPr>
                    <p:cNvPr id="78" name="直線單箭頭接點 166"/>
                    <p:cNvCxnSpPr>
                      <a:cxnSpLocks noChangeShapeType="1"/>
                    </p:cNvCxnSpPr>
                    <p:nvPr/>
                  </p:nvCxnSpPr>
                  <p:spPr bwMode="auto">
                    <a:xfrm flipH="1" flipV="1">
                      <a:off x="3345627" y="4637693"/>
                      <a:ext cx="711334" cy="29282"/>
                    </a:xfrm>
                    <a:prstGeom prst="straightConnector1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</p:grpSp>
              <p:sp>
                <p:nvSpPr>
                  <p:cNvPr id="8" name="矩形 7"/>
                  <p:cNvSpPr/>
                  <p:nvPr/>
                </p:nvSpPr>
                <p:spPr>
                  <a:xfrm>
                    <a:off x="0" y="4272681"/>
                    <a:ext cx="4319704" cy="720519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r>
                      <a:rPr lang="en-US" altLang="zh-TW" dirty="0">
                        <a:solidFill>
                          <a:srgbClr val="3232FF"/>
                        </a:solidFill>
                      </a:rPr>
                      <a:t>GaAs Substrate</a:t>
                    </a:r>
                    <a:endParaRPr lang="zh-TW" altLang="en-US" dirty="0">
                      <a:solidFill>
                        <a:srgbClr val="3232FF"/>
                      </a:solidFill>
                    </a:endParaRPr>
                  </a:p>
                </p:txBody>
              </p:sp>
            </p:grpSp>
            <p:sp>
              <p:nvSpPr>
                <p:cNvPr id="6" name="矩形 5"/>
                <p:cNvSpPr/>
                <p:nvPr/>
              </p:nvSpPr>
              <p:spPr>
                <a:xfrm>
                  <a:off x="1291" y="3915004"/>
                  <a:ext cx="4319704" cy="358968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r>
                    <a:rPr lang="en-US" altLang="zh-TW" dirty="0" err="1"/>
                    <a:t>Undoped</a:t>
                  </a:r>
                  <a:r>
                    <a:rPr lang="en-US" altLang="zh-TW" dirty="0"/>
                    <a:t> layer</a:t>
                  </a:r>
                  <a:endParaRPr lang="zh-TW" altLang="en-US" dirty="0"/>
                </a:p>
              </p:txBody>
            </p:sp>
          </p:grpSp>
          <p:grpSp>
            <p:nvGrpSpPr>
              <p:cNvPr id="3" name="群組 2"/>
              <p:cNvGrpSpPr/>
              <p:nvPr/>
            </p:nvGrpSpPr>
            <p:grpSpPr>
              <a:xfrm>
                <a:off x="3143746" y="3446929"/>
                <a:ext cx="1239837" cy="941388"/>
                <a:chOff x="3143746" y="3446929"/>
                <a:chExt cx="1239837" cy="941388"/>
              </a:xfrm>
            </p:grpSpPr>
            <p:cxnSp>
              <p:nvCxnSpPr>
                <p:cNvPr id="91" name="直線接點 172"/>
                <p:cNvCxnSpPr>
                  <a:cxnSpLocks noChangeShapeType="1"/>
                </p:cNvCxnSpPr>
                <p:nvPr/>
              </p:nvCxnSpPr>
              <p:spPr bwMode="auto">
                <a:xfrm>
                  <a:off x="3453308" y="3446929"/>
                  <a:ext cx="0" cy="576263"/>
                </a:xfrm>
                <a:prstGeom prst="line">
                  <a:avLst/>
                </a:prstGeom>
                <a:noFill/>
                <a:ln w="12700" algn="ctr">
                  <a:solidFill>
                    <a:srgbClr val="0070C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92" name="直線接點 173"/>
                <p:cNvCxnSpPr>
                  <a:cxnSpLocks noChangeShapeType="1"/>
                </p:cNvCxnSpPr>
                <p:nvPr/>
              </p:nvCxnSpPr>
              <p:spPr bwMode="auto">
                <a:xfrm>
                  <a:off x="4074021" y="3446929"/>
                  <a:ext cx="0" cy="576263"/>
                </a:xfrm>
                <a:prstGeom prst="line">
                  <a:avLst/>
                </a:prstGeom>
                <a:noFill/>
                <a:ln w="12700" algn="ctr">
                  <a:solidFill>
                    <a:srgbClr val="0070C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93" name="直線單箭頭接點 174"/>
                <p:cNvCxnSpPr>
                  <a:cxnSpLocks noChangeShapeType="1"/>
                </p:cNvCxnSpPr>
                <p:nvPr/>
              </p:nvCxnSpPr>
              <p:spPr bwMode="auto">
                <a:xfrm>
                  <a:off x="3143746" y="3889842"/>
                  <a:ext cx="309562" cy="0"/>
                </a:xfrm>
                <a:prstGeom prst="straightConnector1">
                  <a:avLst/>
                </a:prstGeom>
                <a:noFill/>
                <a:ln w="9525" algn="ctr">
                  <a:solidFill>
                    <a:srgbClr val="0070C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94" name="直線單箭頭接點 175"/>
                <p:cNvCxnSpPr>
                  <a:cxnSpLocks noChangeShapeType="1"/>
                </p:cNvCxnSpPr>
                <p:nvPr/>
              </p:nvCxnSpPr>
              <p:spPr bwMode="auto">
                <a:xfrm flipH="1">
                  <a:off x="4074021" y="3889842"/>
                  <a:ext cx="309562" cy="0"/>
                </a:xfrm>
                <a:prstGeom prst="straightConnector1">
                  <a:avLst/>
                </a:prstGeom>
                <a:noFill/>
                <a:ln w="9525" algn="ctr">
                  <a:solidFill>
                    <a:srgbClr val="0070C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95" name="文字方塊 159"/>
                <p:cNvSpPr txBox="1">
                  <a:spLocks noChangeArrowheads="1"/>
                </p:cNvSpPr>
                <p:nvPr/>
              </p:nvSpPr>
              <p:spPr bwMode="auto">
                <a:xfrm>
                  <a:off x="3453308" y="3934292"/>
                  <a:ext cx="642938" cy="4540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kumimoji="1" sz="28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defRPr kumimoji="1" sz="28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defRPr kumimoji="1" sz="28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defRPr kumimoji="1" sz="28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defRPr kumimoji="1" sz="28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8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8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8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800" b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algn="ctr" eaLnBrk="1" hangingPunct="1"/>
                  <a:r>
                    <a:rPr lang="en-US" altLang="zh-TW" sz="1800" dirty="0">
                      <a:solidFill>
                        <a:srgbClr val="0070C0"/>
                      </a:solidFill>
                    </a:rPr>
                    <a:t>W</a:t>
                  </a:r>
                  <a:r>
                    <a:rPr lang="en-US" altLang="zh-TW" sz="1800" baseline="-25000" dirty="0">
                      <a:solidFill>
                        <a:srgbClr val="0070C0"/>
                      </a:solidFill>
                    </a:rPr>
                    <a:t>O</a:t>
                  </a:r>
                  <a:endParaRPr lang="zh-TW" altLang="en-US" sz="1800" baseline="-25000" dirty="0">
                    <a:solidFill>
                      <a:srgbClr val="0070C0"/>
                    </a:solidFill>
                  </a:endParaRPr>
                </a:p>
              </p:txBody>
            </p:sp>
          </p:grpSp>
        </p:grpSp>
        <p:grpSp>
          <p:nvGrpSpPr>
            <p:cNvPr id="110" name="群組 109"/>
            <p:cNvGrpSpPr/>
            <p:nvPr/>
          </p:nvGrpSpPr>
          <p:grpSpPr>
            <a:xfrm>
              <a:off x="1190936" y="1838955"/>
              <a:ext cx="2214998" cy="514997"/>
              <a:chOff x="1171403" y="1843465"/>
              <a:chExt cx="2214998" cy="514997"/>
            </a:xfrm>
          </p:grpSpPr>
          <p:sp>
            <p:nvSpPr>
              <p:cNvPr id="103" name="文字方塊 187"/>
              <p:cNvSpPr txBox="1">
                <a:spLocks noChangeArrowheads="1"/>
              </p:cNvSpPr>
              <p:nvPr/>
            </p:nvSpPr>
            <p:spPr bwMode="auto">
              <a:xfrm>
                <a:off x="1171403" y="1843465"/>
                <a:ext cx="1791323" cy="514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800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 sz="2800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 sz="2800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 sz="2800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 sz="2800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800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800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800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800" b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 eaLnBrk="1" hangingPunct="1"/>
                <a:r>
                  <a:rPr lang="en-US" altLang="zh-TW" sz="2000" dirty="0">
                    <a:solidFill>
                      <a:srgbClr val="00B0F0"/>
                    </a:solidFill>
                  </a:rPr>
                  <a:t>Current </a:t>
                </a:r>
              </a:p>
              <a:p>
                <a:pPr algn="ctr" eaLnBrk="1" hangingPunct="1"/>
                <a:r>
                  <a:rPr lang="en-US" altLang="zh-TW" sz="2000" dirty="0">
                    <a:solidFill>
                      <a:srgbClr val="00B0F0"/>
                    </a:solidFill>
                  </a:rPr>
                  <a:t>spreading</a:t>
                </a:r>
                <a:endParaRPr lang="zh-TW" altLang="en-US" sz="2000" baseline="-25000" dirty="0">
                  <a:solidFill>
                    <a:srgbClr val="00B0F0"/>
                  </a:solidFill>
                </a:endParaRPr>
              </a:p>
            </p:txBody>
          </p:sp>
          <p:cxnSp>
            <p:nvCxnSpPr>
              <p:cNvPr id="106" name="直線單箭頭接點 165"/>
              <p:cNvCxnSpPr>
                <a:cxnSpLocks noChangeShapeType="1"/>
                <a:endCxn id="12" idx="0"/>
              </p:cNvCxnSpPr>
              <p:nvPr/>
            </p:nvCxnSpPr>
            <p:spPr bwMode="auto">
              <a:xfrm flipV="1">
                <a:off x="2508960" y="1918387"/>
                <a:ext cx="877441" cy="130764"/>
              </a:xfrm>
              <a:prstGeom prst="straightConnector1">
                <a:avLst/>
              </a:prstGeom>
              <a:noFill/>
              <a:ln w="9525" algn="ctr">
                <a:solidFill>
                  <a:srgbClr val="0070C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102" name="矩形 101"/>
            <p:cNvSpPr/>
            <p:nvPr/>
          </p:nvSpPr>
          <p:spPr bwMode="auto">
            <a:xfrm>
              <a:off x="3284418" y="1922138"/>
              <a:ext cx="228750" cy="4571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38100">
              <a:noFill/>
              <a:miter lim="800000"/>
              <a:headEnd/>
              <a:tailEnd/>
            </a:ln>
          </p:spPr>
          <p:txBody>
            <a:bodyPr rtlCol="0" anchor="ctr">
              <a:sp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2000" dirty="0">
                <a:solidFill>
                  <a:srgbClr val="3232FF"/>
                </a:solidFill>
              </a:endParaRPr>
            </a:p>
          </p:txBody>
        </p:sp>
        <p:cxnSp>
          <p:nvCxnSpPr>
            <p:cNvPr id="101" name="直線單箭頭接點 100"/>
            <p:cNvCxnSpPr/>
            <p:nvPr/>
          </p:nvCxnSpPr>
          <p:spPr bwMode="auto">
            <a:xfrm>
              <a:off x="3784556" y="1922138"/>
              <a:ext cx="0" cy="370060"/>
            </a:xfrm>
            <a:prstGeom prst="straightConnector1">
              <a:avLst/>
            </a:prstGeom>
            <a:noFill/>
            <a:ln w="25400" cap="flat" cmpd="sng" algn="ctr">
              <a:solidFill>
                <a:srgbClr val="008000"/>
              </a:solidFill>
              <a:prstDash val="solid"/>
              <a:round/>
              <a:headEnd type="triangle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4" name="文字方塊 103"/>
            <p:cNvSpPr txBox="1"/>
            <p:nvPr/>
          </p:nvSpPr>
          <p:spPr>
            <a:xfrm>
              <a:off x="3728000" y="1907113"/>
              <a:ext cx="3417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b="1" dirty="0">
                  <a:solidFill>
                    <a:srgbClr val="008000"/>
                  </a:solidFill>
                </a:rPr>
                <a:t>d</a:t>
              </a:r>
              <a:endParaRPr lang="zh-TW" altLang="en-US" sz="2000" b="1" dirty="0">
                <a:solidFill>
                  <a:srgbClr val="008000"/>
                </a:solidFill>
              </a:endParaRPr>
            </a:p>
          </p:txBody>
        </p:sp>
      </p:grpSp>
      <p:sp>
        <p:nvSpPr>
          <p:cNvPr id="98" name="文字方塊 97"/>
          <p:cNvSpPr txBox="1"/>
          <p:nvPr/>
        </p:nvSpPr>
        <p:spPr>
          <a:xfrm>
            <a:off x="11564413" y="6452071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B725A1C7-48E5-48FF-A0F8-931C31290922}" type="slidenum">
              <a:rPr lang="en-US" altLang="zh-TW" sz="2400" b="1" smtClean="0">
                <a:solidFill>
                  <a:schemeClr val="bg1"/>
                </a:solidFill>
              </a:rPr>
              <a:t>40</a:t>
            </a:fld>
            <a:endParaRPr lang="en-US" altLang="zh-TW" sz="2400" b="1" dirty="0">
              <a:solidFill>
                <a:schemeClr val="bg1"/>
              </a:solidFill>
            </a:endParaRPr>
          </a:p>
        </p:txBody>
      </p:sp>
      <p:sp>
        <p:nvSpPr>
          <p:cNvPr id="99" name="標題 2"/>
          <p:cNvSpPr txBox="1">
            <a:spLocks/>
          </p:cNvSpPr>
          <p:nvPr/>
        </p:nvSpPr>
        <p:spPr bwMode="auto">
          <a:xfrm>
            <a:off x="0" y="360000"/>
            <a:ext cx="12192000" cy="57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9pPr>
          </a:lstStyle>
          <a:p>
            <a:r>
              <a:rPr lang="en-US" altLang="zh-TW" sz="4000" dirty="0"/>
              <a:t>940 nm VCSEL</a:t>
            </a:r>
            <a:r>
              <a:rPr lang="zh-TW" altLang="en-US" sz="4000" dirty="0"/>
              <a:t> </a:t>
            </a:r>
            <a:r>
              <a:rPr lang="en-US" altLang="zh-TW" sz="4000" dirty="0"/>
              <a:t>Structure </a:t>
            </a:r>
            <a:endParaRPr lang="zh-TW" altLang="en-US" sz="4000" dirty="0"/>
          </a:p>
        </p:txBody>
      </p:sp>
      <p:grpSp>
        <p:nvGrpSpPr>
          <p:cNvPr id="100" name="群組 99"/>
          <p:cNvGrpSpPr/>
          <p:nvPr/>
        </p:nvGrpSpPr>
        <p:grpSpPr>
          <a:xfrm>
            <a:off x="7476731" y="901467"/>
            <a:ext cx="4347252" cy="5347800"/>
            <a:chOff x="4418876" y="1988840"/>
            <a:chExt cx="4347252" cy="5347800"/>
          </a:xfrm>
        </p:grpSpPr>
        <p:pic>
          <p:nvPicPr>
            <p:cNvPr id="105" name="圖片 10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1093" y="5117492"/>
              <a:ext cx="2958864" cy="2219148"/>
            </a:xfrm>
            <a:prstGeom prst="rect">
              <a:avLst/>
            </a:prstGeom>
          </p:spPr>
        </p:pic>
        <p:grpSp>
          <p:nvGrpSpPr>
            <p:cNvPr id="112" name="群組 111"/>
            <p:cNvGrpSpPr/>
            <p:nvPr/>
          </p:nvGrpSpPr>
          <p:grpSpPr>
            <a:xfrm>
              <a:off x="4418876" y="1988840"/>
              <a:ext cx="4347252" cy="2520000"/>
              <a:chOff x="369888" y="1700808"/>
              <a:chExt cx="4347252" cy="2520000"/>
            </a:xfrm>
          </p:grpSpPr>
          <p:grpSp>
            <p:nvGrpSpPr>
              <p:cNvPr id="114" name="群組 113"/>
              <p:cNvGrpSpPr/>
              <p:nvPr/>
            </p:nvGrpSpPr>
            <p:grpSpPr>
              <a:xfrm>
                <a:off x="369888" y="1700808"/>
                <a:ext cx="4347252" cy="2520000"/>
                <a:chOff x="369888" y="1700808"/>
                <a:chExt cx="4347252" cy="2520000"/>
              </a:xfrm>
            </p:grpSpPr>
            <p:grpSp>
              <p:nvGrpSpPr>
                <p:cNvPr id="117" name="群組 116"/>
                <p:cNvGrpSpPr/>
                <p:nvPr/>
              </p:nvGrpSpPr>
              <p:grpSpPr>
                <a:xfrm>
                  <a:off x="369888" y="1700808"/>
                  <a:ext cx="4347252" cy="2520000"/>
                  <a:chOff x="369888" y="1700808"/>
                  <a:chExt cx="4347252" cy="2520000"/>
                </a:xfrm>
              </p:grpSpPr>
              <p:grpSp>
                <p:nvGrpSpPr>
                  <p:cNvPr id="120" name="群組 119"/>
                  <p:cNvGrpSpPr/>
                  <p:nvPr/>
                </p:nvGrpSpPr>
                <p:grpSpPr>
                  <a:xfrm>
                    <a:off x="369888" y="1700808"/>
                    <a:ext cx="4347252" cy="2520000"/>
                    <a:chOff x="7427223" y="228600"/>
                    <a:chExt cx="4347252" cy="2520000"/>
                  </a:xfrm>
                </p:grpSpPr>
                <p:grpSp>
                  <p:nvGrpSpPr>
                    <p:cNvPr id="134" name="群組 8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7453776" y="228600"/>
                      <a:ext cx="4320699" cy="2520000"/>
                      <a:chOff x="540000" y="2898300"/>
                      <a:chExt cx="4289662" cy="2501740"/>
                    </a:xfrm>
                  </p:grpSpPr>
                  <p:sp>
                    <p:nvSpPr>
                      <p:cNvPr id="188" name="Rectangle 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11344" y="3613083"/>
                        <a:ext cx="1429656" cy="1072174"/>
                      </a:xfrm>
                      <a:prstGeom prst="rect">
                        <a:avLst/>
                      </a:prstGeom>
                      <a:pattFill prst="ltHorz">
                        <a:fgClr>
                          <a:srgbClr val="000000"/>
                        </a:fgClr>
                        <a:bgClr>
                          <a:schemeClr val="bg1"/>
                        </a:bgClr>
                      </a:patt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3200" b="1">
                            <a:solidFill>
                              <a:srgbClr val="003366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800" b="1">
                            <a:solidFill>
                              <a:srgbClr val="006699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400" b="1">
                            <a:solidFill>
                              <a:srgbClr val="33CCCC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rgbClr val="66FFFF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zh-TW" altLang="zh-TW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189" name="Freeform 2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76362" y="3613083"/>
                        <a:ext cx="467999" cy="358752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0" y="136"/>
                          </a:cxn>
                          <a:cxn ang="0">
                            <a:pos x="45" y="544"/>
                          </a:cxn>
                          <a:cxn ang="0">
                            <a:pos x="136" y="907"/>
                          </a:cxn>
                          <a:cxn ang="0">
                            <a:pos x="227" y="1179"/>
                          </a:cxn>
                          <a:cxn ang="0">
                            <a:pos x="317" y="1361"/>
                          </a:cxn>
                          <a:cxn ang="0">
                            <a:pos x="453" y="1588"/>
                          </a:cxn>
                          <a:cxn ang="0">
                            <a:pos x="544" y="1724"/>
                          </a:cxn>
                          <a:cxn ang="0">
                            <a:pos x="1905" y="1724"/>
                          </a:cxn>
                          <a:cxn ang="0">
                            <a:pos x="1905" y="0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 w="1905" h="1724">
                            <a:moveTo>
                              <a:pt x="0" y="0"/>
                            </a:moveTo>
                            <a:lnTo>
                              <a:pt x="0" y="136"/>
                            </a:lnTo>
                            <a:lnTo>
                              <a:pt x="45" y="544"/>
                            </a:lnTo>
                            <a:lnTo>
                              <a:pt x="136" y="907"/>
                            </a:lnTo>
                            <a:lnTo>
                              <a:pt x="227" y="1179"/>
                            </a:lnTo>
                            <a:lnTo>
                              <a:pt x="317" y="1361"/>
                            </a:lnTo>
                            <a:lnTo>
                              <a:pt x="453" y="1588"/>
                            </a:lnTo>
                            <a:lnTo>
                              <a:pt x="544" y="1724"/>
                            </a:lnTo>
                            <a:lnTo>
                              <a:pt x="1905" y="1724"/>
                            </a:lnTo>
                            <a:lnTo>
                              <a:pt x="1905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FF00FF"/>
                      </a:solidFill>
                      <a:ln w="9525" cap="flat" cmpd="sng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/>
                      <a:lstStyle>
                        <a:defPPr>
                          <a:defRPr lang="zh-TW"/>
                        </a:defPPr>
                        <a:lvl1pPr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umimoji="1" sz="2800" b="1" kern="1200">
                            <a:solidFill>
                              <a:schemeClr val="tx1"/>
                            </a:solidFill>
                            <a:latin typeface="Arial" charset="0"/>
                            <a:ea typeface="新細明體" charset="-120"/>
                            <a:cs typeface="+mn-cs"/>
                          </a:defRPr>
                        </a:lvl1pPr>
                        <a:lvl2pPr marL="4572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umimoji="1" sz="2800" b="1" kern="1200">
                            <a:solidFill>
                              <a:schemeClr val="tx1"/>
                            </a:solidFill>
                            <a:latin typeface="Arial" charset="0"/>
                            <a:ea typeface="新細明體" charset="-120"/>
                            <a:cs typeface="+mn-cs"/>
                          </a:defRPr>
                        </a:lvl2pPr>
                        <a:lvl3pPr marL="9144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umimoji="1" sz="2800" b="1" kern="1200">
                            <a:solidFill>
                              <a:schemeClr val="tx1"/>
                            </a:solidFill>
                            <a:latin typeface="Arial" charset="0"/>
                            <a:ea typeface="新細明體" charset="-120"/>
                            <a:cs typeface="+mn-cs"/>
                          </a:defRPr>
                        </a:lvl3pPr>
                        <a:lvl4pPr marL="13716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umimoji="1" sz="2800" b="1" kern="1200">
                            <a:solidFill>
                              <a:schemeClr val="tx1"/>
                            </a:solidFill>
                            <a:latin typeface="Arial" charset="0"/>
                            <a:ea typeface="新細明體" charset="-120"/>
                            <a:cs typeface="+mn-cs"/>
                          </a:defRPr>
                        </a:lvl4pPr>
                        <a:lvl5pPr marL="18288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umimoji="1" sz="2800" b="1" kern="1200">
                            <a:solidFill>
                              <a:schemeClr val="tx1"/>
                            </a:solidFill>
                            <a:latin typeface="Arial" charset="0"/>
                            <a:ea typeface="新細明體" charset="-120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umimoji="1" sz="2800" b="1" kern="1200">
                            <a:solidFill>
                              <a:schemeClr val="tx1"/>
                            </a:solidFill>
                            <a:latin typeface="Arial" charset="0"/>
                            <a:ea typeface="新細明體" charset="-120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umimoji="1" sz="2800" b="1" kern="1200">
                            <a:solidFill>
                              <a:schemeClr val="tx1"/>
                            </a:solidFill>
                            <a:latin typeface="Arial" charset="0"/>
                            <a:ea typeface="新細明體" charset="-120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umimoji="1" sz="2800" b="1" kern="1200">
                            <a:solidFill>
                              <a:schemeClr val="tx1"/>
                            </a:solidFill>
                            <a:latin typeface="Arial" charset="0"/>
                            <a:ea typeface="新細明體" charset="-120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umimoji="1" sz="2800" b="1" kern="1200">
                            <a:solidFill>
                              <a:schemeClr val="tx1"/>
                            </a:solidFill>
                            <a:latin typeface="Arial" charset="0"/>
                            <a:ea typeface="新細明體" charset="-120"/>
                            <a:cs typeface="+mn-cs"/>
                          </a:defRPr>
                        </a:lvl9pPr>
                      </a:lstStyle>
                      <a:p>
                        <a:pPr eaLnBrk="1" hangingPunct="1">
                          <a:defRPr/>
                        </a:pPr>
                        <a:endParaRPr lang="zh-TW" altLang="en-US" sz="32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ea typeface="新細明體" pitchFamily="18" charset="-120"/>
                        </a:endParaRPr>
                      </a:p>
                    </p:txBody>
                  </p:sp>
                  <p:sp>
                    <p:nvSpPr>
                      <p:cNvPr id="190" name="Freeform 27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611344" y="3613083"/>
                        <a:ext cx="467999" cy="358752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0" y="136"/>
                          </a:cxn>
                          <a:cxn ang="0">
                            <a:pos x="45" y="544"/>
                          </a:cxn>
                          <a:cxn ang="0">
                            <a:pos x="136" y="907"/>
                          </a:cxn>
                          <a:cxn ang="0">
                            <a:pos x="227" y="1179"/>
                          </a:cxn>
                          <a:cxn ang="0">
                            <a:pos x="317" y="1361"/>
                          </a:cxn>
                          <a:cxn ang="0">
                            <a:pos x="453" y="1588"/>
                          </a:cxn>
                          <a:cxn ang="0">
                            <a:pos x="544" y="1724"/>
                          </a:cxn>
                          <a:cxn ang="0">
                            <a:pos x="1905" y="1724"/>
                          </a:cxn>
                          <a:cxn ang="0">
                            <a:pos x="1905" y="0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 w="1905" h="1724">
                            <a:moveTo>
                              <a:pt x="0" y="0"/>
                            </a:moveTo>
                            <a:lnTo>
                              <a:pt x="0" y="136"/>
                            </a:lnTo>
                            <a:lnTo>
                              <a:pt x="45" y="544"/>
                            </a:lnTo>
                            <a:lnTo>
                              <a:pt x="136" y="907"/>
                            </a:lnTo>
                            <a:lnTo>
                              <a:pt x="227" y="1179"/>
                            </a:lnTo>
                            <a:lnTo>
                              <a:pt x="317" y="1361"/>
                            </a:lnTo>
                            <a:lnTo>
                              <a:pt x="453" y="1588"/>
                            </a:lnTo>
                            <a:lnTo>
                              <a:pt x="544" y="1724"/>
                            </a:lnTo>
                            <a:lnTo>
                              <a:pt x="1905" y="1724"/>
                            </a:lnTo>
                            <a:lnTo>
                              <a:pt x="1905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FF00FF"/>
                      </a:solidFill>
                      <a:ln w="9525" cap="flat" cmpd="sng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/>
                      <a:lstStyle>
                        <a:defPPr>
                          <a:defRPr lang="zh-TW"/>
                        </a:defPPr>
                        <a:lvl1pPr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umimoji="1" sz="2800" b="1" kern="1200">
                            <a:solidFill>
                              <a:schemeClr val="tx1"/>
                            </a:solidFill>
                            <a:latin typeface="Arial" charset="0"/>
                            <a:ea typeface="新細明體" charset="-120"/>
                            <a:cs typeface="+mn-cs"/>
                          </a:defRPr>
                        </a:lvl1pPr>
                        <a:lvl2pPr marL="4572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umimoji="1" sz="2800" b="1" kern="1200">
                            <a:solidFill>
                              <a:schemeClr val="tx1"/>
                            </a:solidFill>
                            <a:latin typeface="Arial" charset="0"/>
                            <a:ea typeface="新細明體" charset="-120"/>
                            <a:cs typeface="+mn-cs"/>
                          </a:defRPr>
                        </a:lvl2pPr>
                        <a:lvl3pPr marL="9144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umimoji="1" sz="2800" b="1" kern="1200">
                            <a:solidFill>
                              <a:schemeClr val="tx1"/>
                            </a:solidFill>
                            <a:latin typeface="Arial" charset="0"/>
                            <a:ea typeface="新細明體" charset="-120"/>
                            <a:cs typeface="+mn-cs"/>
                          </a:defRPr>
                        </a:lvl3pPr>
                        <a:lvl4pPr marL="13716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umimoji="1" sz="2800" b="1" kern="1200">
                            <a:solidFill>
                              <a:schemeClr val="tx1"/>
                            </a:solidFill>
                            <a:latin typeface="Arial" charset="0"/>
                            <a:ea typeface="新細明體" charset="-120"/>
                            <a:cs typeface="+mn-cs"/>
                          </a:defRPr>
                        </a:lvl4pPr>
                        <a:lvl5pPr marL="18288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umimoji="1" sz="2800" b="1" kern="1200">
                            <a:solidFill>
                              <a:schemeClr val="tx1"/>
                            </a:solidFill>
                            <a:latin typeface="Arial" charset="0"/>
                            <a:ea typeface="新細明體" charset="-120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umimoji="1" sz="2800" b="1" kern="1200">
                            <a:solidFill>
                              <a:schemeClr val="tx1"/>
                            </a:solidFill>
                            <a:latin typeface="Arial" charset="0"/>
                            <a:ea typeface="新細明體" charset="-120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umimoji="1" sz="2800" b="1" kern="1200">
                            <a:solidFill>
                              <a:schemeClr val="tx1"/>
                            </a:solidFill>
                            <a:latin typeface="Arial" charset="0"/>
                            <a:ea typeface="新細明體" charset="-120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umimoji="1" sz="2800" b="1" kern="1200">
                            <a:solidFill>
                              <a:schemeClr val="tx1"/>
                            </a:solidFill>
                            <a:latin typeface="Arial" charset="0"/>
                            <a:ea typeface="新細明體" charset="-120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umimoji="1" sz="2800" b="1" kern="1200">
                            <a:solidFill>
                              <a:schemeClr val="tx1"/>
                            </a:solidFill>
                            <a:latin typeface="Arial" charset="0"/>
                            <a:ea typeface="新細明體" charset="-120"/>
                            <a:cs typeface="+mn-cs"/>
                          </a:defRPr>
                        </a:lvl9pPr>
                      </a:lstStyle>
                      <a:p>
                        <a:pPr eaLnBrk="1" hangingPunct="1">
                          <a:defRPr/>
                        </a:pPr>
                        <a:endParaRPr lang="zh-TW" altLang="en-US" sz="3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ea typeface="新細明體" pitchFamily="18" charset="-120"/>
                        </a:endParaRPr>
                      </a:p>
                    </p:txBody>
                  </p:sp>
                  <p:sp>
                    <p:nvSpPr>
                      <p:cNvPr id="191" name="Rectangle 5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20191" y="4499986"/>
                        <a:ext cx="1439858" cy="71432"/>
                      </a:xfrm>
                      <a:prstGeom prst="rect">
                        <a:avLst/>
                      </a:prstGeom>
                      <a:pattFill prst="dkHorz">
                        <a:fgClr>
                          <a:srgbClr val="FF0000"/>
                        </a:fgClr>
                        <a:bgClr>
                          <a:schemeClr val="tx1"/>
                        </a:bgClr>
                      </a:patt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>
                        <a:defPPr>
                          <a:defRPr lang="zh-TW"/>
                        </a:defPPr>
                        <a:lvl1pPr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umimoji="1" sz="2800" b="1" kern="1200">
                            <a:solidFill>
                              <a:schemeClr val="tx1"/>
                            </a:solidFill>
                            <a:latin typeface="Arial" charset="0"/>
                            <a:ea typeface="新細明體" charset="-120"/>
                            <a:cs typeface="+mn-cs"/>
                          </a:defRPr>
                        </a:lvl1pPr>
                        <a:lvl2pPr marL="4572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umimoji="1" sz="2800" b="1" kern="1200">
                            <a:solidFill>
                              <a:schemeClr val="tx1"/>
                            </a:solidFill>
                            <a:latin typeface="Arial" charset="0"/>
                            <a:ea typeface="新細明體" charset="-120"/>
                            <a:cs typeface="+mn-cs"/>
                          </a:defRPr>
                        </a:lvl2pPr>
                        <a:lvl3pPr marL="9144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umimoji="1" sz="2800" b="1" kern="1200">
                            <a:solidFill>
                              <a:schemeClr val="tx1"/>
                            </a:solidFill>
                            <a:latin typeface="Arial" charset="0"/>
                            <a:ea typeface="新細明體" charset="-120"/>
                            <a:cs typeface="+mn-cs"/>
                          </a:defRPr>
                        </a:lvl3pPr>
                        <a:lvl4pPr marL="13716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umimoji="1" sz="2800" b="1" kern="1200">
                            <a:solidFill>
                              <a:schemeClr val="tx1"/>
                            </a:solidFill>
                            <a:latin typeface="Arial" charset="0"/>
                            <a:ea typeface="新細明體" charset="-120"/>
                            <a:cs typeface="+mn-cs"/>
                          </a:defRPr>
                        </a:lvl4pPr>
                        <a:lvl5pPr marL="18288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umimoji="1" sz="2800" b="1" kern="1200">
                            <a:solidFill>
                              <a:schemeClr val="tx1"/>
                            </a:solidFill>
                            <a:latin typeface="Arial" charset="0"/>
                            <a:ea typeface="新細明體" charset="-120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umimoji="1" sz="2800" b="1" kern="1200">
                            <a:solidFill>
                              <a:schemeClr val="tx1"/>
                            </a:solidFill>
                            <a:latin typeface="Arial" charset="0"/>
                            <a:ea typeface="新細明體" charset="-120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umimoji="1" sz="2800" b="1" kern="1200">
                            <a:solidFill>
                              <a:schemeClr val="tx1"/>
                            </a:solidFill>
                            <a:latin typeface="Arial" charset="0"/>
                            <a:ea typeface="新細明體" charset="-120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umimoji="1" sz="2800" b="1" kern="1200">
                            <a:solidFill>
                              <a:schemeClr val="tx1"/>
                            </a:solidFill>
                            <a:latin typeface="Arial" charset="0"/>
                            <a:ea typeface="新細明體" charset="-120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umimoji="1" sz="2800" b="1" kern="1200">
                            <a:solidFill>
                              <a:schemeClr val="tx1"/>
                            </a:solidFill>
                            <a:latin typeface="Arial" charset="0"/>
                            <a:ea typeface="新細明體" charset="-120"/>
                            <a:cs typeface="+mn-cs"/>
                          </a:defRPr>
                        </a:lvl9pPr>
                      </a:lstStyle>
                      <a:p>
                        <a:pPr eaLnBrk="1" hangingPunct="1">
                          <a:defRPr/>
                        </a:pPr>
                        <a:endParaRPr lang="zh-TW" altLang="en-US" sz="32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ea typeface="新細明體" pitchFamily="18" charset="-120"/>
                        </a:endParaRPr>
                      </a:p>
                    </p:txBody>
                  </p:sp>
                  <p:sp>
                    <p:nvSpPr>
                      <p:cNvPr id="192" name="Oval 38"/>
                      <p:cNvSpPr>
                        <a:spLocks noChangeArrowheads="1"/>
                      </p:cNvSpPr>
                      <p:nvPr/>
                    </p:nvSpPr>
                    <p:spPr bwMode="auto">
                      <a:xfrm rot="10800000">
                        <a:off x="1039482" y="4327866"/>
                        <a:ext cx="1143725" cy="107943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noFill/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>
                        <a:defPPr>
                          <a:defRPr lang="zh-TW"/>
                        </a:defPPr>
                        <a:lvl1pPr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umimoji="1" sz="2800" b="1" kern="1200">
                            <a:solidFill>
                              <a:schemeClr val="tx1"/>
                            </a:solidFill>
                            <a:latin typeface="Arial" charset="0"/>
                            <a:ea typeface="新細明體" charset="-120"/>
                            <a:cs typeface="+mn-cs"/>
                          </a:defRPr>
                        </a:lvl1pPr>
                        <a:lvl2pPr marL="4572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umimoji="1" sz="2800" b="1" kern="1200">
                            <a:solidFill>
                              <a:schemeClr val="tx1"/>
                            </a:solidFill>
                            <a:latin typeface="Arial" charset="0"/>
                            <a:ea typeface="新細明體" charset="-120"/>
                            <a:cs typeface="+mn-cs"/>
                          </a:defRPr>
                        </a:lvl2pPr>
                        <a:lvl3pPr marL="9144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umimoji="1" sz="2800" b="1" kern="1200">
                            <a:solidFill>
                              <a:schemeClr val="tx1"/>
                            </a:solidFill>
                            <a:latin typeface="Arial" charset="0"/>
                            <a:ea typeface="新細明體" charset="-120"/>
                            <a:cs typeface="+mn-cs"/>
                          </a:defRPr>
                        </a:lvl3pPr>
                        <a:lvl4pPr marL="13716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umimoji="1" sz="2800" b="1" kern="1200">
                            <a:solidFill>
                              <a:schemeClr val="tx1"/>
                            </a:solidFill>
                            <a:latin typeface="Arial" charset="0"/>
                            <a:ea typeface="新細明體" charset="-120"/>
                            <a:cs typeface="+mn-cs"/>
                          </a:defRPr>
                        </a:lvl4pPr>
                        <a:lvl5pPr marL="18288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umimoji="1" sz="2800" b="1" kern="1200">
                            <a:solidFill>
                              <a:schemeClr val="tx1"/>
                            </a:solidFill>
                            <a:latin typeface="Arial" charset="0"/>
                            <a:ea typeface="新細明體" charset="-120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umimoji="1" sz="2800" b="1" kern="1200">
                            <a:solidFill>
                              <a:schemeClr val="tx1"/>
                            </a:solidFill>
                            <a:latin typeface="Arial" charset="0"/>
                            <a:ea typeface="新細明體" charset="-120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umimoji="1" sz="2800" b="1" kern="1200">
                            <a:solidFill>
                              <a:schemeClr val="tx1"/>
                            </a:solidFill>
                            <a:latin typeface="Arial" charset="0"/>
                            <a:ea typeface="新細明體" charset="-120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umimoji="1" sz="2800" b="1" kern="1200">
                            <a:solidFill>
                              <a:schemeClr val="tx1"/>
                            </a:solidFill>
                            <a:latin typeface="Arial" charset="0"/>
                            <a:ea typeface="新細明體" charset="-120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umimoji="1" sz="2800" b="1" kern="1200">
                            <a:solidFill>
                              <a:schemeClr val="tx1"/>
                            </a:solidFill>
                            <a:latin typeface="Arial" charset="0"/>
                            <a:ea typeface="新細明體" charset="-120"/>
                            <a:cs typeface="+mn-cs"/>
                          </a:defRPr>
                        </a:lvl9pPr>
                      </a:lstStyle>
                      <a:p>
                        <a:pPr eaLnBrk="1" hangingPunct="1">
                          <a:defRPr/>
                        </a:pPr>
                        <a:endParaRPr lang="zh-TW" altLang="en-US" sz="32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ea typeface="新細明體" pitchFamily="18" charset="-120"/>
                        </a:endParaRPr>
                      </a:p>
                    </p:txBody>
                  </p:sp>
                  <p:sp>
                    <p:nvSpPr>
                      <p:cNvPr id="193" name="Oval 38"/>
                      <p:cNvSpPr>
                        <a:spLocks noChangeArrowheads="1"/>
                      </p:cNvSpPr>
                      <p:nvPr/>
                    </p:nvSpPr>
                    <p:spPr bwMode="auto">
                      <a:xfrm rot="10800000">
                        <a:off x="2504879" y="4327866"/>
                        <a:ext cx="1143725" cy="107943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noFill/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>
                        <a:defPPr>
                          <a:defRPr lang="zh-TW"/>
                        </a:defPPr>
                        <a:lvl1pPr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umimoji="1" sz="2800" b="1" kern="1200">
                            <a:solidFill>
                              <a:schemeClr val="tx1"/>
                            </a:solidFill>
                            <a:latin typeface="Arial" charset="0"/>
                            <a:ea typeface="新細明體" charset="-120"/>
                            <a:cs typeface="+mn-cs"/>
                          </a:defRPr>
                        </a:lvl1pPr>
                        <a:lvl2pPr marL="4572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umimoji="1" sz="2800" b="1" kern="1200">
                            <a:solidFill>
                              <a:schemeClr val="tx1"/>
                            </a:solidFill>
                            <a:latin typeface="Arial" charset="0"/>
                            <a:ea typeface="新細明體" charset="-120"/>
                            <a:cs typeface="+mn-cs"/>
                          </a:defRPr>
                        </a:lvl2pPr>
                        <a:lvl3pPr marL="9144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umimoji="1" sz="2800" b="1" kern="1200">
                            <a:solidFill>
                              <a:schemeClr val="tx1"/>
                            </a:solidFill>
                            <a:latin typeface="Arial" charset="0"/>
                            <a:ea typeface="新細明體" charset="-120"/>
                            <a:cs typeface="+mn-cs"/>
                          </a:defRPr>
                        </a:lvl3pPr>
                        <a:lvl4pPr marL="13716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umimoji="1" sz="2800" b="1" kern="1200">
                            <a:solidFill>
                              <a:schemeClr val="tx1"/>
                            </a:solidFill>
                            <a:latin typeface="Arial" charset="0"/>
                            <a:ea typeface="新細明體" charset="-120"/>
                            <a:cs typeface="+mn-cs"/>
                          </a:defRPr>
                        </a:lvl4pPr>
                        <a:lvl5pPr marL="18288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umimoji="1" sz="2800" b="1" kern="1200">
                            <a:solidFill>
                              <a:schemeClr val="tx1"/>
                            </a:solidFill>
                            <a:latin typeface="Arial" charset="0"/>
                            <a:ea typeface="新細明體" charset="-120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umimoji="1" sz="2800" b="1" kern="1200">
                            <a:solidFill>
                              <a:schemeClr val="tx1"/>
                            </a:solidFill>
                            <a:latin typeface="Arial" charset="0"/>
                            <a:ea typeface="新細明體" charset="-120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umimoji="1" sz="2800" b="1" kern="1200">
                            <a:solidFill>
                              <a:schemeClr val="tx1"/>
                            </a:solidFill>
                            <a:latin typeface="Arial" charset="0"/>
                            <a:ea typeface="新細明體" charset="-120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umimoji="1" sz="2800" b="1" kern="1200">
                            <a:solidFill>
                              <a:schemeClr val="tx1"/>
                            </a:solidFill>
                            <a:latin typeface="Arial" charset="0"/>
                            <a:ea typeface="新細明體" charset="-120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umimoji="1" sz="2800" b="1" kern="1200">
                            <a:solidFill>
                              <a:schemeClr val="tx1"/>
                            </a:solidFill>
                            <a:latin typeface="Arial" charset="0"/>
                            <a:ea typeface="新細明體" charset="-120"/>
                            <a:cs typeface="+mn-cs"/>
                          </a:defRPr>
                        </a:lvl9pPr>
                      </a:lstStyle>
                      <a:p>
                        <a:pPr algn="r" eaLnBrk="1" hangingPunct="1">
                          <a:defRPr/>
                        </a:pPr>
                        <a:endParaRPr lang="zh-TW" altLang="en-US" sz="32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ea typeface="新細明體" pitchFamily="18" charset="-120"/>
                        </a:endParaRPr>
                      </a:p>
                    </p:txBody>
                  </p:sp>
                  <p:sp>
                    <p:nvSpPr>
                      <p:cNvPr id="194" name="矩形 1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41001" y="3613083"/>
                        <a:ext cx="108000" cy="1072174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3200" b="1">
                            <a:solidFill>
                              <a:srgbClr val="003366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800" b="1">
                            <a:solidFill>
                              <a:srgbClr val="006699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400" b="1">
                            <a:solidFill>
                              <a:srgbClr val="33CCCC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rgbClr val="66FFFF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kumimoji="0" lang="zh-TW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95" name="Rectangle 2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83586" y="3541605"/>
                        <a:ext cx="180974" cy="71432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rgbClr val="FFCC00"/>
                          </a:gs>
                          <a:gs pos="100000">
                            <a:srgbClr val="767600"/>
                          </a:gs>
                        </a:gsLst>
                        <a:lin ang="5400000" scaled="1"/>
                      </a:gradFill>
                      <a:ln w="6350" algn="ctr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>
                        <a:defPPr>
                          <a:defRPr lang="zh-TW"/>
                        </a:defPPr>
                        <a:lvl1pPr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umimoji="1" sz="2800" b="1" kern="1200">
                            <a:solidFill>
                              <a:schemeClr val="tx1"/>
                            </a:solidFill>
                            <a:latin typeface="Arial" charset="0"/>
                            <a:ea typeface="新細明體" charset="-120"/>
                            <a:cs typeface="+mn-cs"/>
                          </a:defRPr>
                        </a:lvl1pPr>
                        <a:lvl2pPr marL="4572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umimoji="1" sz="2800" b="1" kern="1200">
                            <a:solidFill>
                              <a:schemeClr val="tx1"/>
                            </a:solidFill>
                            <a:latin typeface="Arial" charset="0"/>
                            <a:ea typeface="新細明體" charset="-120"/>
                            <a:cs typeface="+mn-cs"/>
                          </a:defRPr>
                        </a:lvl2pPr>
                        <a:lvl3pPr marL="9144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umimoji="1" sz="2800" b="1" kern="1200">
                            <a:solidFill>
                              <a:schemeClr val="tx1"/>
                            </a:solidFill>
                            <a:latin typeface="Arial" charset="0"/>
                            <a:ea typeface="新細明體" charset="-120"/>
                            <a:cs typeface="+mn-cs"/>
                          </a:defRPr>
                        </a:lvl3pPr>
                        <a:lvl4pPr marL="13716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umimoji="1" sz="2800" b="1" kern="1200">
                            <a:solidFill>
                              <a:schemeClr val="tx1"/>
                            </a:solidFill>
                            <a:latin typeface="Arial" charset="0"/>
                            <a:ea typeface="新細明體" charset="-120"/>
                            <a:cs typeface="+mn-cs"/>
                          </a:defRPr>
                        </a:lvl4pPr>
                        <a:lvl5pPr marL="18288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umimoji="1" sz="2800" b="1" kern="1200">
                            <a:solidFill>
                              <a:schemeClr val="tx1"/>
                            </a:solidFill>
                            <a:latin typeface="Arial" charset="0"/>
                            <a:ea typeface="新細明體" charset="-120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umimoji="1" sz="2800" b="1" kern="1200">
                            <a:solidFill>
                              <a:schemeClr val="tx1"/>
                            </a:solidFill>
                            <a:latin typeface="Arial" charset="0"/>
                            <a:ea typeface="新細明體" charset="-120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umimoji="1" sz="2800" b="1" kern="1200">
                            <a:solidFill>
                              <a:schemeClr val="tx1"/>
                            </a:solidFill>
                            <a:latin typeface="Arial" charset="0"/>
                            <a:ea typeface="新細明體" charset="-120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umimoji="1" sz="2800" b="1" kern="1200">
                            <a:solidFill>
                              <a:schemeClr val="tx1"/>
                            </a:solidFill>
                            <a:latin typeface="Arial" charset="0"/>
                            <a:ea typeface="新細明體" charset="-120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umimoji="1" sz="2800" b="1" kern="1200">
                            <a:solidFill>
                              <a:schemeClr val="tx1"/>
                            </a:solidFill>
                            <a:latin typeface="Arial" charset="0"/>
                            <a:ea typeface="新細明體" charset="-120"/>
                            <a:cs typeface="+mn-cs"/>
                          </a:defRPr>
                        </a:lvl9pPr>
                      </a:lstStyle>
                      <a:p>
                        <a:pPr eaLnBrk="1" hangingPunct="1">
                          <a:defRPr/>
                        </a:pPr>
                        <a:endParaRPr lang="zh-TW" altLang="en-US" sz="32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ea typeface="新細明體" pitchFamily="18" charset="-120"/>
                        </a:endParaRPr>
                      </a:p>
                    </p:txBody>
                  </p:sp>
                  <p:sp>
                    <p:nvSpPr>
                      <p:cNvPr id="196" name="矩形 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148225" y="4578040"/>
                        <a:ext cx="108000" cy="108000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3200" b="1">
                            <a:solidFill>
                              <a:srgbClr val="003366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800" b="1">
                            <a:solidFill>
                              <a:srgbClr val="006699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400" b="1">
                            <a:solidFill>
                              <a:srgbClr val="33CCCC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rgbClr val="66FFFF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kumimoji="0" lang="zh-TW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97" name="Rectangle 2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19708" y="4613779"/>
                        <a:ext cx="357414" cy="71432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rgbClr val="FFCC00"/>
                          </a:gs>
                          <a:gs pos="100000">
                            <a:srgbClr val="767600"/>
                          </a:gs>
                        </a:gsLst>
                        <a:lin ang="5400000" scaled="1"/>
                      </a:gradFill>
                      <a:ln w="6350" algn="ctr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>
                        <a:defPPr>
                          <a:defRPr lang="zh-TW"/>
                        </a:defPPr>
                        <a:lvl1pPr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umimoji="1" sz="2800" b="1" kern="1200">
                            <a:solidFill>
                              <a:schemeClr val="tx1"/>
                            </a:solidFill>
                            <a:latin typeface="Arial" charset="0"/>
                            <a:ea typeface="新細明體" charset="-120"/>
                            <a:cs typeface="+mn-cs"/>
                          </a:defRPr>
                        </a:lvl1pPr>
                        <a:lvl2pPr marL="4572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umimoji="1" sz="2800" b="1" kern="1200">
                            <a:solidFill>
                              <a:schemeClr val="tx1"/>
                            </a:solidFill>
                            <a:latin typeface="Arial" charset="0"/>
                            <a:ea typeface="新細明體" charset="-120"/>
                            <a:cs typeface="+mn-cs"/>
                          </a:defRPr>
                        </a:lvl2pPr>
                        <a:lvl3pPr marL="9144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umimoji="1" sz="2800" b="1" kern="1200">
                            <a:solidFill>
                              <a:schemeClr val="tx1"/>
                            </a:solidFill>
                            <a:latin typeface="Arial" charset="0"/>
                            <a:ea typeface="新細明體" charset="-120"/>
                            <a:cs typeface="+mn-cs"/>
                          </a:defRPr>
                        </a:lvl3pPr>
                        <a:lvl4pPr marL="13716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umimoji="1" sz="2800" b="1" kern="1200">
                            <a:solidFill>
                              <a:schemeClr val="tx1"/>
                            </a:solidFill>
                            <a:latin typeface="Arial" charset="0"/>
                            <a:ea typeface="新細明體" charset="-120"/>
                            <a:cs typeface="+mn-cs"/>
                          </a:defRPr>
                        </a:lvl4pPr>
                        <a:lvl5pPr marL="18288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umimoji="1" sz="2800" b="1" kern="1200">
                            <a:solidFill>
                              <a:schemeClr val="tx1"/>
                            </a:solidFill>
                            <a:latin typeface="Arial" charset="0"/>
                            <a:ea typeface="新細明體" charset="-120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umimoji="1" sz="2800" b="1" kern="1200">
                            <a:solidFill>
                              <a:schemeClr val="tx1"/>
                            </a:solidFill>
                            <a:latin typeface="Arial" charset="0"/>
                            <a:ea typeface="新細明體" charset="-120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umimoji="1" sz="2800" b="1" kern="1200">
                            <a:solidFill>
                              <a:schemeClr val="tx1"/>
                            </a:solidFill>
                            <a:latin typeface="Arial" charset="0"/>
                            <a:ea typeface="新細明體" charset="-120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umimoji="1" sz="2800" b="1" kern="1200">
                            <a:solidFill>
                              <a:schemeClr val="tx1"/>
                            </a:solidFill>
                            <a:latin typeface="Arial" charset="0"/>
                            <a:ea typeface="新細明體" charset="-120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umimoji="1" sz="2800" b="1" kern="1200">
                            <a:solidFill>
                              <a:schemeClr val="tx1"/>
                            </a:solidFill>
                            <a:latin typeface="Arial" charset="0"/>
                            <a:ea typeface="新細明體" charset="-120"/>
                            <a:cs typeface="+mn-cs"/>
                          </a:defRPr>
                        </a:lvl9pPr>
                      </a:lstStyle>
                      <a:p>
                        <a:pPr eaLnBrk="1" hangingPunct="1">
                          <a:defRPr/>
                        </a:pPr>
                        <a:endParaRPr lang="zh-TW" altLang="en-US" sz="32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ea typeface="新細明體" pitchFamily="18" charset="-120"/>
                        </a:endParaRPr>
                      </a:p>
                    </p:txBody>
                  </p:sp>
                  <p:sp>
                    <p:nvSpPr>
                      <p:cNvPr id="198" name="橢圓 1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044000" y="4644000"/>
                        <a:ext cx="180027" cy="180000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3200" b="1">
                            <a:solidFill>
                              <a:srgbClr val="003366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800" b="1">
                            <a:solidFill>
                              <a:srgbClr val="006699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400" b="1">
                            <a:solidFill>
                              <a:srgbClr val="33CCCC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rgbClr val="66FFFF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kumimoji="0" lang="zh-TW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99" name="矩形 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18189" y="3291431"/>
                        <a:ext cx="607604" cy="1080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3200" b="1">
                            <a:solidFill>
                              <a:srgbClr val="003366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800" b="1">
                            <a:solidFill>
                              <a:srgbClr val="006699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400" b="1">
                            <a:solidFill>
                              <a:srgbClr val="33CCCC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rgbClr val="66FFFF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kumimoji="0" lang="zh-TW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200" name="矩形 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504120" y="3613083"/>
                        <a:ext cx="108000" cy="1072174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3200" b="1">
                            <a:solidFill>
                              <a:srgbClr val="003366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800" b="1">
                            <a:solidFill>
                              <a:srgbClr val="006699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400" b="1">
                            <a:solidFill>
                              <a:srgbClr val="33CCCC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rgbClr val="66FFFF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kumimoji="0" lang="zh-TW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201" name="矩形 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504120" y="3398648"/>
                        <a:ext cx="216000" cy="144000"/>
                      </a:xfrm>
                      <a:prstGeom prst="rect">
                        <a:avLst/>
                      </a:prstGeom>
                      <a:solidFill>
                        <a:srgbClr val="7030A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3200" b="1">
                            <a:solidFill>
                              <a:srgbClr val="003366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800" b="1">
                            <a:solidFill>
                              <a:srgbClr val="006699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400" b="1">
                            <a:solidFill>
                              <a:srgbClr val="33CCCC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rgbClr val="66FFFF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kumimoji="0" lang="zh-TW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202" name="矩形 2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10964" y="3398648"/>
                        <a:ext cx="285931" cy="125087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3200" b="1">
                            <a:solidFill>
                              <a:srgbClr val="003366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800" b="1">
                            <a:solidFill>
                              <a:srgbClr val="006699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400" b="1">
                            <a:solidFill>
                              <a:srgbClr val="33CCCC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rgbClr val="66FFFF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kumimoji="0" lang="zh-TW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203" name="矩形 2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61087" y="4792472"/>
                        <a:ext cx="321673" cy="35739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3200" b="1">
                            <a:solidFill>
                              <a:srgbClr val="003366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800" b="1">
                            <a:solidFill>
                              <a:srgbClr val="006699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400" b="1">
                            <a:solidFill>
                              <a:srgbClr val="33CCCC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rgbClr val="66FFFF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kumimoji="0" lang="zh-TW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204" name="矩形 2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10965" y="4828214"/>
                        <a:ext cx="144000" cy="108000"/>
                      </a:xfrm>
                      <a:prstGeom prst="rect">
                        <a:avLst/>
                      </a:prstGeom>
                      <a:solidFill>
                        <a:srgbClr val="7030A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3200" b="1">
                            <a:solidFill>
                              <a:srgbClr val="003366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800" b="1">
                            <a:solidFill>
                              <a:srgbClr val="006699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400" b="1">
                            <a:solidFill>
                              <a:srgbClr val="33CCCC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rgbClr val="66FFFF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kumimoji="0" lang="zh-TW" altLang="en-US" b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205" name="矩形 2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89672" y="4470822"/>
                        <a:ext cx="108000" cy="108000"/>
                      </a:xfrm>
                      <a:prstGeom prst="rect">
                        <a:avLst/>
                      </a:prstGeom>
                      <a:solidFill>
                        <a:srgbClr val="7030A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3200" b="1">
                            <a:solidFill>
                              <a:srgbClr val="003366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800" b="1">
                            <a:solidFill>
                              <a:srgbClr val="006699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400" b="1">
                            <a:solidFill>
                              <a:srgbClr val="33CCCC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rgbClr val="66FFFF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kumimoji="0" lang="zh-TW" altLang="en-US" b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206" name="矩形 2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24027" y="4428000"/>
                        <a:ext cx="107613" cy="14399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3200" b="1">
                            <a:solidFill>
                              <a:srgbClr val="003366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800" b="1">
                            <a:solidFill>
                              <a:srgbClr val="006699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400" b="1">
                            <a:solidFill>
                              <a:srgbClr val="33CCCC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rgbClr val="66FFFF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kumimoji="0" lang="zh-TW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207" name="矩形 2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10965" y="4542301"/>
                        <a:ext cx="108056" cy="285913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3200" b="1">
                            <a:solidFill>
                              <a:srgbClr val="003366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800" b="1">
                            <a:solidFill>
                              <a:srgbClr val="006699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400" b="1">
                            <a:solidFill>
                              <a:srgbClr val="33CCCC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rgbClr val="66FFFF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kumimoji="0" lang="zh-TW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208" name="橢圓 2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110965" y="4435083"/>
                        <a:ext cx="216032" cy="216000"/>
                      </a:xfrm>
                      <a:prstGeom prst="ellipse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3200" b="1">
                            <a:solidFill>
                              <a:srgbClr val="003366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800" b="1">
                            <a:solidFill>
                              <a:srgbClr val="006699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400" b="1">
                            <a:solidFill>
                              <a:srgbClr val="33CCCC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rgbClr val="66FFFF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kumimoji="0" lang="zh-TW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209" name="橢圓 3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218189" y="4470822"/>
                        <a:ext cx="216032" cy="216000"/>
                      </a:xfrm>
                      <a:prstGeom prst="ellipse">
                        <a:avLst/>
                      </a:prstGeom>
                      <a:solidFill>
                        <a:srgbClr val="7030A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3200" b="1">
                            <a:solidFill>
                              <a:srgbClr val="003366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800" b="1">
                            <a:solidFill>
                              <a:srgbClr val="006699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400" b="1">
                            <a:solidFill>
                              <a:srgbClr val="33CCCC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rgbClr val="66FFFF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kumimoji="0" lang="zh-TW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210" name="矩形 3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325413" y="4613779"/>
                        <a:ext cx="180000" cy="46460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3200" b="1">
                            <a:solidFill>
                              <a:srgbClr val="003366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800" b="1">
                            <a:solidFill>
                              <a:srgbClr val="006699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400" b="1">
                            <a:solidFill>
                              <a:srgbClr val="33CCCC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rgbClr val="66FFFF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kumimoji="0" lang="zh-TW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211" name="矩形 3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18189" y="4578040"/>
                        <a:ext cx="108000" cy="357391"/>
                      </a:xfrm>
                      <a:prstGeom prst="rect">
                        <a:avLst/>
                      </a:prstGeom>
                      <a:solidFill>
                        <a:srgbClr val="7030A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3200" b="1">
                            <a:solidFill>
                              <a:srgbClr val="003366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800" b="1">
                            <a:solidFill>
                              <a:srgbClr val="006699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400" b="1">
                            <a:solidFill>
                              <a:srgbClr val="33CCCC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rgbClr val="66FFFF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kumimoji="0" lang="zh-TW" altLang="en-US" b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212" name="橢圓 3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289672" y="3291431"/>
                        <a:ext cx="216032" cy="216000"/>
                      </a:xfrm>
                      <a:prstGeom prst="ellipse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3200" b="1">
                            <a:solidFill>
                              <a:srgbClr val="003366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800" b="1">
                            <a:solidFill>
                              <a:srgbClr val="006699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400" b="1">
                            <a:solidFill>
                              <a:srgbClr val="33CCCC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rgbClr val="66FFFF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kumimoji="0" lang="zh-TW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213" name="矩形 3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396896" y="3505865"/>
                        <a:ext cx="108000" cy="1107913"/>
                      </a:xfrm>
                      <a:prstGeom prst="rect">
                        <a:avLst/>
                      </a:prstGeom>
                      <a:solidFill>
                        <a:srgbClr val="7030A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3200" b="1">
                            <a:solidFill>
                              <a:srgbClr val="003366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800" b="1">
                            <a:solidFill>
                              <a:srgbClr val="006699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400" b="1">
                            <a:solidFill>
                              <a:srgbClr val="33CCCC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rgbClr val="66FFFF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kumimoji="0" lang="zh-TW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214" name="橢圓 3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396896" y="3398648"/>
                        <a:ext cx="216032" cy="216000"/>
                      </a:xfrm>
                      <a:prstGeom prst="ellipse">
                        <a:avLst/>
                      </a:prstGeom>
                      <a:solidFill>
                        <a:srgbClr val="7030A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3200" b="1">
                            <a:solidFill>
                              <a:srgbClr val="003366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800" b="1">
                            <a:solidFill>
                              <a:srgbClr val="006699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400" b="1">
                            <a:solidFill>
                              <a:srgbClr val="33CCCC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rgbClr val="66FFFF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kumimoji="0" lang="zh-TW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215" name="橢圓 3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003740" y="4828214"/>
                        <a:ext cx="216032" cy="216000"/>
                      </a:xfrm>
                      <a:prstGeom prst="ellipse">
                        <a:avLst/>
                      </a:prstGeom>
                      <a:solidFill>
                        <a:srgbClr val="7030A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3200" b="1">
                            <a:solidFill>
                              <a:srgbClr val="003366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800" b="1">
                            <a:solidFill>
                              <a:srgbClr val="006699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400" b="1">
                            <a:solidFill>
                              <a:srgbClr val="33CCCC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rgbClr val="66FFFF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kumimoji="0" lang="zh-TW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216" name="矩形 3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0000" y="4935431"/>
                        <a:ext cx="828000" cy="108000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3200" b="1">
                            <a:solidFill>
                              <a:srgbClr val="003366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800" b="1">
                            <a:solidFill>
                              <a:srgbClr val="006699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400" b="1">
                            <a:solidFill>
                              <a:srgbClr val="33CCCC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rgbClr val="66FFFF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kumimoji="0" lang="zh-TW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217" name="橢圓 3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718568" y="3291431"/>
                        <a:ext cx="216032" cy="216000"/>
                      </a:xfrm>
                      <a:prstGeom prst="ellipse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3200" b="1">
                            <a:solidFill>
                              <a:srgbClr val="003366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800" b="1">
                            <a:solidFill>
                              <a:srgbClr val="006699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400" b="1">
                            <a:solidFill>
                              <a:srgbClr val="33CCCC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rgbClr val="66FFFF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kumimoji="0" lang="zh-TW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218" name="Rectangle 2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90051" y="3541605"/>
                        <a:ext cx="178707" cy="71433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rgbClr val="FFCC00"/>
                          </a:gs>
                          <a:gs pos="100000">
                            <a:srgbClr val="767600"/>
                          </a:gs>
                        </a:gsLst>
                        <a:lin ang="5400000" scaled="1"/>
                      </a:gradFill>
                      <a:ln w="6350" algn="ctr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>
                        <a:defPPr>
                          <a:defRPr lang="zh-TW"/>
                        </a:defPPr>
                        <a:lvl1pPr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umimoji="1" sz="2800" b="1" kern="1200">
                            <a:solidFill>
                              <a:schemeClr val="tx1"/>
                            </a:solidFill>
                            <a:latin typeface="Arial" charset="0"/>
                            <a:ea typeface="新細明體" charset="-120"/>
                            <a:cs typeface="+mn-cs"/>
                          </a:defRPr>
                        </a:lvl1pPr>
                        <a:lvl2pPr marL="4572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umimoji="1" sz="2800" b="1" kern="1200">
                            <a:solidFill>
                              <a:schemeClr val="tx1"/>
                            </a:solidFill>
                            <a:latin typeface="Arial" charset="0"/>
                            <a:ea typeface="新細明體" charset="-120"/>
                            <a:cs typeface="+mn-cs"/>
                          </a:defRPr>
                        </a:lvl2pPr>
                        <a:lvl3pPr marL="9144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umimoji="1" sz="2800" b="1" kern="1200">
                            <a:solidFill>
                              <a:schemeClr val="tx1"/>
                            </a:solidFill>
                            <a:latin typeface="Arial" charset="0"/>
                            <a:ea typeface="新細明體" charset="-120"/>
                            <a:cs typeface="+mn-cs"/>
                          </a:defRPr>
                        </a:lvl3pPr>
                        <a:lvl4pPr marL="13716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umimoji="1" sz="2800" b="1" kern="1200">
                            <a:solidFill>
                              <a:schemeClr val="tx1"/>
                            </a:solidFill>
                            <a:latin typeface="Arial" charset="0"/>
                            <a:ea typeface="新細明體" charset="-120"/>
                            <a:cs typeface="+mn-cs"/>
                          </a:defRPr>
                        </a:lvl4pPr>
                        <a:lvl5pPr marL="1828800" algn="ctr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umimoji="1" sz="2800" b="1" kern="1200">
                            <a:solidFill>
                              <a:schemeClr val="tx1"/>
                            </a:solidFill>
                            <a:latin typeface="Arial" charset="0"/>
                            <a:ea typeface="新細明體" charset="-120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umimoji="1" sz="2800" b="1" kern="1200">
                            <a:solidFill>
                              <a:schemeClr val="tx1"/>
                            </a:solidFill>
                            <a:latin typeface="Arial" charset="0"/>
                            <a:ea typeface="新細明體" charset="-120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umimoji="1" sz="2800" b="1" kern="1200">
                            <a:solidFill>
                              <a:schemeClr val="tx1"/>
                            </a:solidFill>
                            <a:latin typeface="Arial" charset="0"/>
                            <a:ea typeface="新細明體" charset="-120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umimoji="1" sz="2800" b="1" kern="1200">
                            <a:solidFill>
                              <a:schemeClr val="tx1"/>
                            </a:solidFill>
                            <a:latin typeface="Arial" charset="0"/>
                            <a:ea typeface="新細明體" charset="-120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umimoji="1" sz="2800" b="1" kern="1200">
                            <a:solidFill>
                              <a:schemeClr val="tx1"/>
                            </a:solidFill>
                            <a:latin typeface="Arial" charset="0"/>
                            <a:ea typeface="新細明體" charset="-120"/>
                            <a:cs typeface="+mn-cs"/>
                          </a:defRPr>
                        </a:lvl9pPr>
                      </a:lstStyle>
                      <a:p>
                        <a:pPr eaLnBrk="1" hangingPunct="1">
                          <a:defRPr/>
                        </a:pPr>
                        <a:endParaRPr lang="zh-TW" altLang="en-US" sz="32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ea typeface="新細明體" pitchFamily="18" charset="-120"/>
                        </a:endParaRPr>
                      </a:p>
                    </p:txBody>
                  </p:sp>
                  <p:sp>
                    <p:nvSpPr>
                      <p:cNvPr id="219" name="橢圓 4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611344" y="3398648"/>
                        <a:ext cx="216032" cy="216000"/>
                      </a:xfrm>
                      <a:prstGeom prst="ellipse">
                        <a:avLst/>
                      </a:prstGeom>
                      <a:solidFill>
                        <a:srgbClr val="7030A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3200" b="1">
                            <a:solidFill>
                              <a:srgbClr val="003366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800" b="1">
                            <a:solidFill>
                              <a:srgbClr val="006699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400" b="1">
                            <a:solidFill>
                              <a:srgbClr val="33CCCC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rgbClr val="66FFFF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kumimoji="0" lang="zh-TW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220" name="矩形 4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504120" y="3505865"/>
                        <a:ext cx="321673" cy="108000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3200" b="1">
                            <a:solidFill>
                              <a:srgbClr val="003366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800" b="1">
                            <a:solidFill>
                              <a:srgbClr val="006699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400" b="1">
                            <a:solidFill>
                              <a:srgbClr val="33CCCC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rgbClr val="66FFFF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kumimoji="0" lang="zh-TW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221" name="矩形 4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25793" y="3434387"/>
                        <a:ext cx="108000" cy="1080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3200" b="1">
                            <a:solidFill>
                              <a:srgbClr val="003366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800" b="1">
                            <a:solidFill>
                              <a:srgbClr val="006699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400" b="1">
                            <a:solidFill>
                              <a:srgbClr val="33CCCC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rgbClr val="66FFFF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kumimoji="0" lang="zh-TW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222" name="矩形 4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933776" y="3398648"/>
                        <a:ext cx="216000" cy="144000"/>
                      </a:xfrm>
                      <a:prstGeom prst="rect">
                        <a:avLst/>
                      </a:prstGeom>
                      <a:solidFill>
                        <a:srgbClr val="7030A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3200" b="1">
                            <a:solidFill>
                              <a:srgbClr val="003366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800" b="1">
                            <a:solidFill>
                              <a:srgbClr val="006699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400" b="1">
                            <a:solidFill>
                              <a:srgbClr val="33CCCC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rgbClr val="66FFFF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kumimoji="0" lang="zh-TW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223" name="橢圓 4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862294" y="3398648"/>
                        <a:ext cx="216032" cy="216000"/>
                      </a:xfrm>
                      <a:prstGeom prst="ellipse">
                        <a:avLst/>
                      </a:prstGeom>
                      <a:solidFill>
                        <a:srgbClr val="7030A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3200" b="1">
                            <a:solidFill>
                              <a:srgbClr val="003366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800" b="1">
                            <a:solidFill>
                              <a:srgbClr val="006699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400" b="1">
                            <a:solidFill>
                              <a:srgbClr val="33CCCC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rgbClr val="66FFFF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kumimoji="0" lang="zh-TW" altLang="en-US" b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224" name="橢圓 4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041001" y="3398648"/>
                        <a:ext cx="216032" cy="216000"/>
                      </a:xfrm>
                      <a:prstGeom prst="ellipse">
                        <a:avLst/>
                      </a:prstGeom>
                      <a:solidFill>
                        <a:srgbClr val="7030A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3200" b="1">
                            <a:solidFill>
                              <a:srgbClr val="003366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800" b="1">
                            <a:solidFill>
                              <a:srgbClr val="006699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400" b="1">
                            <a:solidFill>
                              <a:srgbClr val="33CCCC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rgbClr val="66FFFF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kumimoji="0" lang="zh-TW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225" name="矩形 4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62294" y="3505865"/>
                        <a:ext cx="285931" cy="108000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3200" b="1">
                            <a:solidFill>
                              <a:srgbClr val="003366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800" b="1">
                            <a:solidFill>
                              <a:srgbClr val="006699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400" b="1">
                            <a:solidFill>
                              <a:srgbClr val="33CCCC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rgbClr val="66FFFF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kumimoji="0" lang="zh-TW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226" name="矩形 4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148225" y="3541605"/>
                        <a:ext cx="108000" cy="1072174"/>
                      </a:xfrm>
                      <a:prstGeom prst="rect">
                        <a:avLst/>
                      </a:prstGeom>
                      <a:solidFill>
                        <a:srgbClr val="7030A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3200" b="1">
                            <a:solidFill>
                              <a:srgbClr val="003366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800" b="1">
                            <a:solidFill>
                              <a:srgbClr val="006699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400" b="1">
                            <a:solidFill>
                              <a:srgbClr val="33CCCC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rgbClr val="66FFFF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kumimoji="0" lang="zh-TW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227" name="Rectangle 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32637" y="4685257"/>
                        <a:ext cx="2501899" cy="357391"/>
                      </a:xfrm>
                      <a:prstGeom prst="rect">
                        <a:avLst/>
                      </a:prstGeom>
                      <a:pattFill prst="ltHorz">
                        <a:fgClr>
                          <a:srgbClr val="000000"/>
                        </a:fgClr>
                        <a:bgClr>
                          <a:schemeClr val="bg1"/>
                        </a:bgClr>
                      </a:patt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3200" b="1">
                            <a:solidFill>
                              <a:srgbClr val="003366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800" b="1">
                            <a:solidFill>
                              <a:srgbClr val="006699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400" b="1">
                            <a:solidFill>
                              <a:srgbClr val="33CCCC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rgbClr val="66FFFF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zh-TW" altLang="zh-TW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228" name="矩形 5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077501" y="4578040"/>
                        <a:ext cx="108000" cy="357391"/>
                      </a:xfrm>
                      <a:prstGeom prst="rect">
                        <a:avLst/>
                      </a:prstGeom>
                      <a:solidFill>
                        <a:srgbClr val="7030A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3200" b="1">
                            <a:solidFill>
                              <a:srgbClr val="003366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800" b="1">
                            <a:solidFill>
                              <a:srgbClr val="006699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400" b="1">
                            <a:solidFill>
                              <a:srgbClr val="33CCCC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rgbClr val="66FFFF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kumimoji="0" lang="zh-TW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229" name="矩形 5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76032" y="4824000"/>
                        <a:ext cx="108000" cy="108000"/>
                      </a:xfrm>
                      <a:prstGeom prst="rect">
                        <a:avLst/>
                      </a:prstGeom>
                      <a:solidFill>
                        <a:srgbClr val="7030A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3200" b="1">
                            <a:solidFill>
                              <a:srgbClr val="003366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800" b="1">
                            <a:solidFill>
                              <a:srgbClr val="006699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400" b="1">
                            <a:solidFill>
                              <a:srgbClr val="33CCCC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rgbClr val="66FFFF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kumimoji="0" lang="zh-TW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230" name="橢圓 5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469897" y="4363605"/>
                        <a:ext cx="216032" cy="216000"/>
                      </a:xfrm>
                      <a:prstGeom prst="ellipse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3200" b="1">
                            <a:solidFill>
                              <a:srgbClr val="003366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800" b="1">
                            <a:solidFill>
                              <a:srgbClr val="006699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400" b="1">
                            <a:solidFill>
                              <a:srgbClr val="33CCCC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rgbClr val="66FFFF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kumimoji="0" lang="zh-TW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231" name="矩形 5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577122" y="4363605"/>
                        <a:ext cx="607604" cy="1800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3200" b="1">
                            <a:solidFill>
                              <a:srgbClr val="003366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800" b="1">
                            <a:solidFill>
                              <a:srgbClr val="006699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400" b="1">
                            <a:solidFill>
                              <a:srgbClr val="33CCCC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rgbClr val="66FFFF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kumimoji="0" lang="zh-TW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232" name="矩形 5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69897" y="4470822"/>
                        <a:ext cx="108000" cy="1440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3200" b="1">
                            <a:solidFill>
                              <a:srgbClr val="003366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800" b="1">
                            <a:solidFill>
                              <a:srgbClr val="006699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400" b="1">
                            <a:solidFill>
                              <a:srgbClr val="33CCCC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rgbClr val="66FFFF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kumimoji="0" lang="zh-TW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233" name="橢圓 5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577122" y="4470822"/>
                        <a:ext cx="216032" cy="216000"/>
                      </a:xfrm>
                      <a:prstGeom prst="ellipse">
                        <a:avLst/>
                      </a:prstGeom>
                      <a:solidFill>
                        <a:srgbClr val="7030A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3200" b="1">
                            <a:solidFill>
                              <a:srgbClr val="003366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800" b="1">
                            <a:solidFill>
                              <a:srgbClr val="006699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400" b="1">
                            <a:solidFill>
                              <a:srgbClr val="33CCCC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rgbClr val="66FFFF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kumimoji="0" lang="zh-TW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234" name="矩形 5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84346" y="4470822"/>
                        <a:ext cx="393155" cy="144000"/>
                      </a:xfrm>
                      <a:prstGeom prst="rect">
                        <a:avLst/>
                      </a:prstGeom>
                      <a:solidFill>
                        <a:srgbClr val="7030A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3200" b="1">
                            <a:solidFill>
                              <a:srgbClr val="003366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800" b="1">
                            <a:solidFill>
                              <a:srgbClr val="006699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400" b="1">
                            <a:solidFill>
                              <a:srgbClr val="33CCCC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rgbClr val="66FFFF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kumimoji="0" lang="zh-TW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235" name="橢圓 5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077501" y="4363605"/>
                        <a:ext cx="216032" cy="216000"/>
                      </a:xfrm>
                      <a:prstGeom prst="ellipse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3200" b="1">
                            <a:solidFill>
                              <a:srgbClr val="003366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800" b="1">
                            <a:solidFill>
                              <a:srgbClr val="006699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400" b="1">
                            <a:solidFill>
                              <a:srgbClr val="33CCCC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rgbClr val="66FFFF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kumimoji="0" lang="zh-TW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236" name="橢圓 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970277" y="4470822"/>
                        <a:ext cx="216032" cy="216000"/>
                      </a:xfrm>
                      <a:prstGeom prst="ellipse">
                        <a:avLst/>
                      </a:prstGeom>
                      <a:solidFill>
                        <a:srgbClr val="7030A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3200" b="1">
                            <a:solidFill>
                              <a:srgbClr val="003366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800" b="1">
                            <a:solidFill>
                              <a:srgbClr val="006699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400" b="1">
                            <a:solidFill>
                              <a:srgbClr val="33CCCC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rgbClr val="66FFFF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kumimoji="0" lang="zh-TW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237" name="矩形 5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577122" y="4578040"/>
                        <a:ext cx="500380" cy="46460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3200" b="1">
                            <a:solidFill>
                              <a:srgbClr val="003366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800" b="1">
                            <a:solidFill>
                              <a:srgbClr val="006699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400" b="1">
                            <a:solidFill>
                              <a:srgbClr val="33CCCC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rgbClr val="66FFFF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kumimoji="0" lang="zh-TW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238" name="矩形 6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84726" y="4470822"/>
                        <a:ext cx="108000" cy="357391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3200" b="1">
                            <a:solidFill>
                              <a:srgbClr val="003366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800" b="1">
                            <a:solidFill>
                              <a:srgbClr val="006699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400" b="1">
                            <a:solidFill>
                              <a:srgbClr val="33CCCC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rgbClr val="66FFFF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kumimoji="0" lang="zh-TW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239" name="矩形 238"/>
                      <p:cNvSpPr/>
                      <p:nvPr/>
                    </p:nvSpPr>
                    <p:spPr>
                      <a:xfrm>
                        <a:off x="540693" y="5042648"/>
                        <a:ext cx="4288969" cy="357392"/>
                      </a:xfrm>
                      <a:prstGeom prst="rect">
                        <a:avLst/>
                      </a:prstGeom>
                      <a:solidFill>
                        <a:schemeClr val="bg1">
                          <a:lumMod val="50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eaLnBrk="1" hangingPunct="1">
                          <a:defRPr/>
                        </a:pPr>
                        <a:r>
                          <a:rPr lang="en-US" altLang="zh-TW" sz="2000" dirty="0" err="1"/>
                          <a:t>Undoped</a:t>
                        </a:r>
                        <a:r>
                          <a:rPr lang="en-US" altLang="zh-TW" sz="2000" dirty="0"/>
                          <a:t> layer</a:t>
                        </a:r>
                        <a:endParaRPr lang="zh-TW" altLang="en-US" sz="2000" dirty="0"/>
                      </a:p>
                    </p:txBody>
                  </p:sp>
                  <p:sp>
                    <p:nvSpPr>
                      <p:cNvPr id="240" name="矩形 6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291950" y="4792475"/>
                        <a:ext cx="250190" cy="1800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3200" b="1">
                            <a:solidFill>
                              <a:srgbClr val="003366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800" b="1">
                            <a:solidFill>
                              <a:srgbClr val="006699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400" b="1">
                            <a:solidFill>
                              <a:srgbClr val="33CCCC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rgbClr val="66FFFF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kumimoji="0" lang="zh-TW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241" name="橢圓 6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184726" y="4828214"/>
                        <a:ext cx="216032" cy="216000"/>
                      </a:xfrm>
                      <a:prstGeom prst="ellipse">
                        <a:avLst/>
                      </a:prstGeom>
                      <a:solidFill>
                        <a:srgbClr val="7030A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3200" b="1">
                            <a:solidFill>
                              <a:srgbClr val="003366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800" b="1">
                            <a:solidFill>
                              <a:srgbClr val="006699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400" b="1">
                            <a:solidFill>
                              <a:srgbClr val="33CCCC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rgbClr val="66FFFF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kumimoji="0" lang="zh-TW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242" name="矩形 6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077501" y="4935431"/>
                        <a:ext cx="750570" cy="108000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3200" b="1">
                            <a:solidFill>
                              <a:srgbClr val="003366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800" b="1">
                            <a:solidFill>
                              <a:srgbClr val="006699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400" b="1">
                            <a:solidFill>
                              <a:srgbClr val="33CCCC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rgbClr val="66FFFF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kumimoji="0" lang="zh-TW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243" name="文字方塊 168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15556" y="2898300"/>
                        <a:ext cx="183403" cy="2749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>
                        <a:lvl1pPr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3200" b="1">
                            <a:solidFill>
                              <a:srgbClr val="003366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800" b="1">
                            <a:solidFill>
                              <a:srgbClr val="006699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400" b="1">
                            <a:solidFill>
                              <a:srgbClr val="33CCCC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rgbClr val="66FFFF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Blip>
                            <a:blip r:embed="rId5"/>
                          </a:buBlip>
                          <a:defRPr kumimoji="1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新細明體" panose="02020500000000000000" pitchFamily="18" charset="-120"/>
                          </a:defRPr>
                        </a:lvl9pPr>
                      </a:lstStyle>
                      <a:p>
                        <a:pPr algn="r"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zh-TW" altLang="en-US" sz="1800" baseline="-25000" dirty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135" name="Line 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820865" y="696600"/>
                      <a:ext cx="0" cy="216000"/>
                    </a:xfrm>
                    <a:prstGeom prst="line">
                      <a:avLst/>
                    </a:prstGeom>
                    <a:noFill/>
                    <a:ln w="38100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endParaRPr lang="zh-TW" altLang="en-US" sz="3200"/>
                    </a:p>
                  </p:txBody>
                </p:sp>
                <p:sp>
                  <p:nvSpPr>
                    <p:cNvPr id="136" name="Line 4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8748871" y="912600"/>
                      <a:ext cx="72000" cy="36000"/>
                    </a:xfrm>
                    <a:prstGeom prst="line">
                      <a:avLst/>
                    </a:prstGeom>
                    <a:noFill/>
                    <a:ln w="38100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endParaRPr lang="zh-TW" altLang="en-US" sz="3200"/>
                    </a:p>
                  </p:txBody>
                </p:sp>
                <p:sp>
                  <p:nvSpPr>
                    <p:cNvPr id="137" name="Line 4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748871" y="948600"/>
                      <a:ext cx="144000" cy="36000"/>
                    </a:xfrm>
                    <a:prstGeom prst="line">
                      <a:avLst/>
                    </a:prstGeom>
                    <a:noFill/>
                    <a:ln w="38100" cap="rnd">
                      <a:solidFill>
                        <a:schemeClr val="tx1"/>
                      </a:solidFill>
                      <a:round/>
                      <a:headEnd type="none"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square">
                      <a:spAutoFit/>
                    </a:bodyPr>
                    <a:lstStyle/>
                    <a:p>
                      <a:endParaRPr lang="zh-TW" altLang="en-US" sz="3200"/>
                    </a:p>
                  </p:txBody>
                </p:sp>
                <p:sp>
                  <p:nvSpPr>
                    <p:cNvPr id="138" name="Line 4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8748871" y="984600"/>
                      <a:ext cx="144000" cy="36000"/>
                    </a:xfrm>
                    <a:prstGeom prst="line">
                      <a:avLst/>
                    </a:prstGeom>
                    <a:noFill/>
                    <a:ln w="38100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square">
                      <a:spAutoFit/>
                    </a:bodyPr>
                    <a:lstStyle/>
                    <a:p>
                      <a:endParaRPr lang="zh-TW" altLang="en-US" sz="3200"/>
                    </a:p>
                  </p:txBody>
                </p:sp>
                <p:sp>
                  <p:nvSpPr>
                    <p:cNvPr id="139" name="Line 4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748871" y="1020600"/>
                      <a:ext cx="144000" cy="36000"/>
                    </a:xfrm>
                    <a:prstGeom prst="line">
                      <a:avLst/>
                    </a:prstGeom>
                    <a:noFill/>
                    <a:ln w="38100" cap="rnd">
                      <a:solidFill>
                        <a:schemeClr val="tx1"/>
                      </a:solidFill>
                      <a:round/>
                      <a:headEnd type="none"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square">
                      <a:spAutoFit/>
                    </a:bodyPr>
                    <a:lstStyle/>
                    <a:p>
                      <a:endParaRPr lang="zh-TW" altLang="en-US" sz="3200"/>
                    </a:p>
                  </p:txBody>
                </p:sp>
                <p:sp>
                  <p:nvSpPr>
                    <p:cNvPr id="140" name="Line 4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8748871" y="1056600"/>
                      <a:ext cx="144000" cy="36000"/>
                    </a:xfrm>
                    <a:prstGeom prst="line">
                      <a:avLst/>
                    </a:prstGeom>
                    <a:noFill/>
                    <a:ln w="38100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square">
                      <a:spAutoFit/>
                    </a:bodyPr>
                    <a:lstStyle/>
                    <a:p>
                      <a:endParaRPr lang="zh-TW" altLang="en-US" sz="3200"/>
                    </a:p>
                  </p:txBody>
                </p:sp>
                <p:sp>
                  <p:nvSpPr>
                    <p:cNvPr id="141" name="Line 4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748871" y="1092600"/>
                      <a:ext cx="144000" cy="36000"/>
                    </a:xfrm>
                    <a:prstGeom prst="line">
                      <a:avLst/>
                    </a:prstGeom>
                    <a:noFill/>
                    <a:ln w="38100" cap="rnd">
                      <a:solidFill>
                        <a:schemeClr val="tx1"/>
                      </a:solidFill>
                      <a:round/>
                      <a:headEnd type="none"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square">
                      <a:spAutoFit/>
                    </a:bodyPr>
                    <a:lstStyle/>
                    <a:p>
                      <a:endParaRPr lang="zh-TW" altLang="en-US" sz="3200"/>
                    </a:p>
                  </p:txBody>
                </p:sp>
                <p:sp>
                  <p:nvSpPr>
                    <p:cNvPr id="142" name="Line 4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8820809" y="1128600"/>
                      <a:ext cx="72000" cy="36000"/>
                    </a:xfrm>
                    <a:prstGeom prst="line">
                      <a:avLst/>
                    </a:prstGeom>
                    <a:noFill/>
                    <a:ln w="38100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square">
                      <a:spAutoFit/>
                    </a:bodyPr>
                    <a:lstStyle/>
                    <a:p>
                      <a:endParaRPr lang="zh-TW" altLang="en-US" sz="3200"/>
                    </a:p>
                  </p:txBody>
                </p:sp>
                <p:sp>
                  <p:nvSpPr>
                    <p:cNvPr id="143" name="Line 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820809" y="1164600"/>
                      <a:ext cx="0" cy="216000"/>
                    </a:xfrm>
                    <a:prstGeom prst="line">
                      <a:avLst/>
                    </a:prstGeom>
                    <a:noFill/>
                    <a:ln w="38100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endParaRPr lang="zh-TW" altLang="en-US" sz="3200"/>
                    </a:p>
                  </p:txBody>
                </p:sp>
                <p:sp>
                  <p:nvSpPr>
                    <p:cNvPr id="144" name="Line 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820496" y="1380600"/>
                      <a:ext cx="0" cy="288000"/>
                    </a:xfrm>
                    <a:prstGeom prst="line">
                      <a:avLst/>
                    </a:prstGeom>
                    <a:noFill/>
                    <a:ln w="38100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endParaRPr lang="zh-TW" altLang="en-US" sz="3200"/>
                    </a:p>
                  </p:txBody>
                </p:sp>
                <p:sp>
                  <p:nvSpPr>
                    <p:cNvPr id="145" name="Line 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712871" y="1740600"/>
                      <a:ext cx="216000" cy="0"/>
                    </a:xfrm>
                    <a:prstGeom prst="line">
                      <a:avLst/>
                    </a:prstGeom>
                    <a:noFill/>
                    <a:ln w="38100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endParaRPr lang="zh-TW" altLang="en-US" sz="3200"/>
                    </a:p>
                  </p:txBody>
                </p:sp>
                <p:sp>
                  <p:nvSpPr>
                    <p:cNvPr id="146" name="Line 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820384" y="1740600"/>
                      <a:ext cx="0" cy="288000"/>
                    </a:xfrm>
                    <a:prstGeom prst="line">
                      <a:avLst/>
                    </a:prstGeom>
                    <a:noFill/>
                    <a:ln w="38100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endParaRPr lang="zh-TW" altLang="en-US" sz="3200"/>
                    </a:p>
                  </p:txBody>
                </p:sp>
                <p:sp>
                  <p:nvSpPr>
                    <p:cNvPr id="147" name="Line 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288569" y="1344600"/>
                      <a:ext cx="0" cy="216000"/>
                    </a:xfrm>
                    <a:prstGeom prst="line">
                      <a:avLst/>
                    </a:prstGeom>
                    <a:noFill/>
                    <a:ln w="38100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endParaRPr lang="zh-TW" altLang="en-US" sz="3200"/>
                    </a:p>
                  </p:txBody>
                </p:sp>
                <p:sp>
                  <p:nvSpPr>
                    <p:cNvPr id="148" name="Line 4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9216575" y="1560600"/>
                      <a:ext cx="72000" cy="36000"/>
                    </a:xfrm>
                    <a:prstGeom prst="line">
                      <a:avLst/>
                    </a:prstGeom>
                    <a:noFill/>
                    <a:ln w="38100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endParaRPr lang="zh-TW" altLang="en-US" sz="3200"/>
                    </a:p>
                  </p:txBody>
                </p:sp>
                <p:sp>
                  <p:nvSpPr>
                    <p:cNvPr id="149" name="Line 4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216575" y="1596600"/>
                      <a:ext cx="144000" cy="36000"/>
                    </a:xfrm>
                    <a:prstGeom prst="line">
                      <a:avLst/>
                    </a:prstGeom>
                    <a:noFill/>
                    <a:ln w="38100" cap="rnd">
                      <a:solidFill>
                        <a:schemeClr val="tx1"/>
                      </a:solidFill>
                      <a:round/>
                      <a:headEnd type="none"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square">
                      <a:spAutoFit/>
                    </a:bodyPr>
                    <a:lstStyle/>
                    <a:p>
                      <a:endParaRPr lang="zh-TW" altLang="en-US" sz="3200"/>
                    </a:p>
                  </p:txBody>
                </p:sp>
                <p:sp>
                  <p:nvSpPr>
                    <p:cNvPr id="150" name="Line 4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9216575" y="1632600"/>
                      <a:ext cx="144000" cy="36000"/>
                    </a:xfrm>
                    <a:prstGeom prst="line">
                      <a:avLst/>
                    </a:prstGeom>
                    <a:noFill/>
                    <a:ln w="38100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square">
                      <a:spAutoFit/>
                    </a:bodyPr>
                    <a:lstStyle/>
                    <a:p>
                      <a:endParaRPr lang="zh-TW" altLang="en-US" sz="3200"/>
                    </a:p>
                  </p:txBody>
                </p:sp>
                <p:sp>
                  <p:nvSpPr>
                    <p:cNvPr id="151" name="Line 4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9216575" y="1704600"/>
                      <a:ext cx="144000" cy="36000"/>
                    </a:xfrm>
                    <a:prstGeom prst="line">
                      <a:avLst/>
                    </a:prstGeom>
                    <a:noFill/>
                    <a:ln w="38100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square">
                      <a:spAutoFit/>
                    </a:bodyPr>
                    <a:lstStyle/>
                    <a:p>
                      <a:endParaRPr lang="zh-TW" altLang="en-US" sz="3200"/>
                    </a:p>
                  </p:txBody>
                </p:sp>
                <p:sp>
                  <p:nvSpPr>
                    <p:cNvPr id="152" name="Line 4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216575" y="1740600"/>
                      <a:ext cx="144000" cy="36000"/>
                    </a:xfrm>
                    <a:prstGeom prst="line">
                      <a:avLst/>
                    </a:prstGeom>
                    <a:noFill/>
                    <a:ln w="38100" cap="rnd">
                      <a:solidFill>
                        <a:schemeClr val="tx1"/>
                      </a:solidFill>
                      <a:round/>
                      <a:headEnd type="none"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square">
                      <a:spAutoFit/>
                    </a:bodyPr>
                    <a:lstStyle/>
                    <a:p>
                      <a:endParaRPr lang="zh-TW" altLang="en-US" sz="3200"/>
                    </a:p>
                  </p:txBody>
                </p:sp>
                <p:sp>
                  <p:nvSpPr>
                    <p:cNvPr id="153" name="Line 4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9288513" y="1776600"/>
                      <a:ext cx="72000" cy="36000"/>
                    </a:xfrm>
                    <a:prstGeom prst="line">
                      <a:avLst/>
                    </a:prstGeom>
                    <a:noFill/>
                    <a:ln w="38100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square">
                      <a:spAutoFit/>
                    </a:bodyPr>
                    <a:lstStyle/>
                    <a:p>
                      <a:endParaRPr lang="zh-TW" altLang="en-US" sz="3200"/>
                    </a:p>
                  </p:txBody>
                </p:sp>
                <p:sp>
                  <p:nvSpPr>
                    <p:cNvPr id="154" name="Line 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288513" y="1812600"/>
                      <a:ext cx="0" cy="216000"/>
                    </a:xfrm>
                    <a:prstGeom prst="line">
                      <a:avLst/>
                    </a:prstGeom>
                    <a:noFill/>
                    <a:ln w="38100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endParaRPr lang="zh-TW" altLang="en-US" sz="3200"/>
                    </a:p>
                  </p:txBody>
                </p:sp>
                <p:sp>
                  <p:nvSpPr>
                    <p:cNvPr id="155" name="Line 4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216559" y="1668600"/>
                      <a:ext cx="144000" cy="36000"/>
                    </a:xfrm>
                    <a:prstGeom prst="line">
                      <a:avLst/>
                    </a:prstGeom>
                    <a:noFill/>
                    <a:ln w="38100" cap="rnd">
                      <a:solidFill>
                        <a:schemeClr val="tx1"/>
                      </a:solidFill>
                      <a:round/>
                      <a:headEnd type="none"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square">
                      <a:spAutoFit/>
                    </a:bodyPr>
                    <a:lstStyle/>
                    <a:p>
                      <a:endParaRPr lang="zh-TW" altLang="en-US" sz="3200"/>
                    </a:p>
                  </p:txBody>
                </p:sp>
                <p:sp>
                  <p:nvSpPr>
                    <p:cNvPr id="156" name="Line 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820495" y="1344600"/>
                      <a:ext cx="468000" cy="0"/>
                    </a:xfrm>
                    <a:prstGeom prst="line">
                      <a:avLst/>
                    </a:prstGeom>
                    <a:noFill/>
                    <a:ln w="38100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square">
                      <a:spAutoFit/>
                    </a:bodyPr>
                    <a:lstStyle/>
                    <a:p>
                      <a:endParaRPr lang="zh-TW" altLang="en-US" sz="3200"/>
                    </a:p>
                  </p:txBody>
                </p:sp>
                <p:sp>
                  <p:nvSpPr>
                    <p:cNvPr id="157" name="Line 4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8820870" y="2021141"/>
                      <a:ext cx="1405269" cy="7459"/>
                    </a:xfrm>
                    <a:prstGeom prst="line">
                      <a:avLst/>
                    </a:prstGeom>
                    <a:noFill/>
                    <a:ln w="38100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square">
                      <a:spAutoFit/>
                    </a:bodyPr>
                    <a:lstStyle/>
                    <a:p>
                      <a:endParaRPr lang="zh-TW" altLang="en-US" sz="3200"/>
                    </a:p>
                  </p:txBody>
                </p:sp>
                <p:sp>
                  <p:nvSpPr>
                    <p:cNvPr id="158" name="Line 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460112" y="696600"/>
                      <a:ext cx="0" cy="720000"/>
                    </a:xfrm>
                    <a:prstGeom prst="line">
                      <a:avLst/>
                    </a:prstGeom>
                    <a:noFill/>
                    <a:ln w="38100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endParaRPr lang="zh-TW" altLang="en-US" sz="3200"/>
                    </a:p>
                  </p:txBody>
                </p:sp>
                <p:sp>
                  <p:nvSpPr>
                    <p:cNvPr id="159" name="Line 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352487" y="1488600"/>
                      <a:ext cx="216000" cy="0"/>
                    </a:xfrm>
                    <a:prstGeom prst="line">
                      <a:avLst/>
                    </a:prstGeom>
                    <a:noFill/>
                    <a:ln w="38100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endParaRPr lang="zh-TW" altLang="en-US" sz="3200"/>
                    </a:p>
                  </p:txBody>
                </p:sp>
                <p:sp>
                  <p:nvSpPr>
                    <p:cNvPr id="160" name="Line 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460000" y="1488600"/>
                      <a:ext cx="5972" cy="873314"/>
                    </a:xfrm>
                    <a:prstGeom prst="line">
                      <a:avLst/>
                    </a:prstGeom>
                    <a:noFill/>
                    <a:ln w="38100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square">
                      <a:spAutoFit/>
                    </a:bodyPr>
                    <a:lstStyle/>
                    <a:p>
                      <a:endParaRPr lang="zh-TW" altLang="en-US" sz="3200"/>
                    </a:p>
                  </p:txBody>
                </p:sp>
                <p:sp>
                  <p:nvSpPr>
                    <p:cNvPr id="161" name="Line 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460871" y="696600"/>
                      <a:ext cx="360000" cy="0"/>
                    </a:xfrm>
                    <a:prstGeom prst="line">
                      <a:avLst/>
                    </a:prstGeom>
                    <a:noFill/>
                    <a:ln w="38100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square">
                      <a:spAutoFit/>
                    </a:bodyPr>
                    <a:lstStyle/>
                    <a:p>
                      <a:endParaRPr lang="zh-TW" altLang="en-US" sz="3200"/>
                    </a:p>
                  </p:txBody>
                </p:sp>
                <p:sp>
                  <p:nvSpPr>
                    <p:cNvPr id="162" name="橢圓 3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028871" y="624600"/>
                      <a:ext cx="217595" cy="217577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Blip>
                          <a:blip r:embed="rId5"/>
                        </a:buBlip>
                        <a:defRPr kumimoji="1" sz="3200" b="1">
                          <a:solidFill>
                            <a:srgbClr val="003366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Blip>
                          <a:blip r:embed="rId5"/>
                        </a:buBlip>
                        <a:defRPr kumimoji="1" sz="2800" b="1">
                          <a:solidFill>
                            <a:srgbClr val="006699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Blip>
                          <a:blip r:embed="rId5"/>
                        </a:buBlip>
                        <a:defRPr kumimoji="1" sz="2400" b="1">
                          <a:solidFill>
                            <a:srgbClr val="33CCCC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Blip>
                          <a:blip r:embed="rId5"/>
                        </a:buBlip>
                        <a:defRPr kumimoji="1" sz="2000" b="1">
                          <a:solidFill>
                            <a:srgbClr val="66FFFF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Blip>
                          <a:blip r:embed="rId5"/>
                        </a:buBlip>
                        <a:defRPr kumimoji="1"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Blip>
                          <a:blip r:embed="rId5"/>
                        </a:buBlip>
                        <a:defRPr kumimoji="1"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Blip>
                          <a:blip r:embed="rId5"/>
                        </a:buBlip>
                        <a:defRPr kumimoji="1"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Blip>
                          <a:blip r:embed="rId5"/>
                        </a:buBlip>
                        <a:defRPr kumimoji="1"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Blip>
                          <a:blip r:embed="rId5"/>
                        </a:buBlip>
                        <a:defRPr kumimoji="1"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kumimoji="0" lang="zh-TW" alt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63" name="Line 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100871" y="696600"/>
                      <a:ext cx="360000" cy="0"/>
                    </a:xfrm>
                    <a:prstGeom prst="line">
                      <a:avLst/>
                    </a:prstGeom>
                    <a:noFill/>
                    <a:ln w="38100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square">
                      <a:spAutoFit/>
                    </a:bodyPr>
                    <a:lstStyle/>
                    <a:p>
                      <a:endParaRPr lang="zh-TW" altLang="en-US" sz="3200"/>
                    </a:p>
                  </p:txBody>
                </p:sp>
                <p:sp>
                  <p:nvSpPr>
                    <p:cNvPr id="164" name="Line 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100871" y="696600"/>
                      <a:ext cx="0" cy="216000"/>
                    </a:xfrm>
                    <a:prstGeom prst="line">
                      <a:avLst/>
                    </a:prstGeom>
                    <a:noFill/>
                    <a:ln w="38100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endParaRPr lang="zh-TW" altLang="en-US" sz="3200"/>
                    </a:p>
                  </p:txBody>
                </p:sp>
                <p:sp>
                  <p:nvSpPr>
                    <p:cNvPr id="165" name="Line 4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8028871" y="912600"/>
                      <a:ext cx="72000" cy="36000"/>
                    </a:xfrm>
                    <a:prstGeom prst="line">
                      <a:avLst/>
                    </a:prstGeom>
                    <a:noFill/>
                    <a:ln w="38100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endParaRPr lang="zh-TW" altLang="en-US" sz="3200"/>
                    </a:p>
                  </p:txBody>
                </p:sp>
                <p:sp>
                  <p:nvSpPr>
                    <p:cNvPr id="166" name="Line 4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028871" y="948600"/>
                      <a:ext cx="144000" cy="36000"/>
                    </a:xfrm>
                    <a:prstGeom prst="line">
                      <a:avLst/>
                    </a:prstGeom>
                    <a:noFill/>
                    <a:ln w="38100" cap="rnd">
                      <a:solidFill>
                        <a:schemeClr val="tx1"/>
                      </a:solidFill>
                      <a:round/>
                      <a:headEnd type="none"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square">
                      <a:spAutoFit/>
                    </a:bodyPr>
                    <a:lstStyle/>
                    <a:p>
                      <a:endParaRPr lang="zh-TW" altLang="en-US" sz="3200"/>
                    </a:p>
                  </p:txBody>
                </p:sp>
                <p:sp>
                  <p:nvSpPr>
                    <p:cNvPr id="167" name="Line 4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8028871" y="984600"/>
                      <a:ext cx="144000" cy="36000"/>
                    </a:xfrm>
                    <a:prstGeom prst="line">
                      <a:avLst/>
                    </a:prstGeom>
                    <a:noFill/>
                    <a:ln w="38100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square">
                      <a:spAutoFit/>
                    </a:bodyPr>
                    <a:lstStyle/>
                    <a:p>
                      <a:endParaRPr lang="zh-TW" altLang="en-US" sz="3200"/>
                    </a:p>
                  </p:txBody>
                </p:sp>
                <p:sp>
                  <p:nvSpPr>
                    <p:cNvPr id="168" name="Line 4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028871" y="1020600"/>
                      <a:ext cx="144000" cy="36000"/>
                    </a:xfrm>
                    <a:prstGeom prst="line">
                      <a:avLst/>
                    </a:prstGeom>
                    <a:noFill/>
                    <a:ln w="38100" cap="rnd">
                      <a:solidFill>
                        <a:schemeClr val="tx1"/>
                      </a:solidFill>
                      <a:round/>
                      <a:headEnd type="none"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square">
                      <a:spAutoFit/>
                    </a:bodyPr>
                    <a:lstStyle/>
                    <a:p>
                      <a:endParaRPr lang="zh-TW" altLang="en-US" sz="3200"/>
                    </a:p>
                  </p:txBody>
                </p:sp>
                <p:sp>
                  <p:nvSpPr>
                    <p:cNvPr id="169" name="Line 4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8028871" y="1056600"/>
                      <a:ext cx="144000" cy="36000"/>
                    </a:xfrm>
                    <a:prstGeom prst="line">
                      <a:avLst/>
                    </a:prstGeom>
                    <a:noFill/>
                    <a:ln w="38100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square">
                      <a:spAutoFit/>
                    </a:bodyPr>
                    <a:lstStyle/>
                    <a:p>
                      <a:endParaRPr lang="zh-TW" altLang="en-US" sz="3200"/>
                    </a:p>
                  </p:txBody>
                </p:sp>
                <p:sp>
                  <p:nvSpPr>
                    <p:cNvPr id="170" name="Line 4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028871" y="1092600"/>
                      <a:ext cx="144000" cy="36000"/>
                    </a:xfrm>
                    <a:prstGeom prst="line">
                      <a:avLst/>
                    </a:prstGeom>
                    <a:noFill/>
                    <a:ln w="38100" cap="rnd">
                      <a:solidFill>
                        <a:schemeClr val="tx1"/>
                      </a:solidFill>
                      <a:round/>
                      <a:headEnd type="none"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square">
                      <a:spAutoFit/>
                    </a:bodyPr>
                    <a:lstStyle/>
                    <a:p>
                      <a:endParaRPr lang="zh-TW" altLang="en-US" sz="3200"/>
                    </a:p>
                  </p:txBody>
                </p:sp>
                <p:sp>
                  <p:nvSpPr>
                    <p:cNvPr id="171" name="Line 4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8100871" y="1128600"/>
                      <a:ext cx="72000" cy="36000"/>
                    </a:xfrm>
                    <a:prstGeom prst="line">
                      <a:avLst/>
                    </a:prstGeom>
                    <a:noFill/>
                    <a:ln w="38100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square">
                      <a:spAutoFit/>
                    </a:bodyPr>
                    <a:lstStyle/>
                    <a:p>
                      <a:endParaRPr lang="zh-TW" altLang="en-US" sz="3200"/>
                    </a:p>
                  </p:txBody>
                </p:sp>
                <p:sp>
                  <p:nvSpPr>
                    <p:cNvPr id="172" name="Line 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100871" y="1164600"/>
                      <a:ext cx="0" cy="216000"/>
                    </a:xfrm>
                    <a:prstGeom prst="line">
                      <a:avLst/>
                    </a:prstGeom>
                    <a:noFill/>
                    <a:ln w="38100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endParaRPr lang="zh-TW" altLang="en-US" sz="3200"/>
                    </a:p>
                  </p:txBody>
                </p:sp>
                <p:sp>
                  <p:nvSpPr>
                    <p:cNvPr id="173" name="手繪多邊形 172"/>
                    <p:cNvSpPr/>
                    <p:nvPr/>
                  </p:nvSpPr>
                  <p:spPr>
                    <a:xfrm rot="5400000">
                      <a:off x="8064871" y="1884600"/>
                      <a:ext cx="144000" cy="72000"/>
                    </a:xfrm>
                    <a:custGeom>
                      <a:avLst/>
                      <a:gdLst>
                        <a:gd name="connsiteX0" fmla="*/ 0 w 1123950"/>
                        <a:gd name="connsiteY0" fmla="*/ 535781 h 535781"/>
                        <a:gd name="connsiteX1" fmla="*/ 542925 w 1123950"/>
                        <a:gd name="connsiteY1" fmla="*/ 0 h 535781"/>
                        <a:gd name="connsiteX2" fmla="*/ 1123950 w 1123950"/>
                        <a:gd name="connsiteY2" fmla="*/ 535781 h 5357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123950" h="535781">
                          <a:moveTo>
                            <a:pt x="0" y="535781"/>
                          </a:moveTo>
                          <a:cubicBezTo>
                            <a:pt x="177800" y="267890"/>
                            <a:pt x="355600" y="0"/>
                            <a:pt x="542925" y="0"/>
                          </a:cubicBezTo>
                          <a:cubicBezTo>
                            <a:pt x="730250" y="0"/>
                            <a:pt x="927100" y="267890"/>
                            <a:pt x="1123950" y="535781"/>
                          </a:cubicBezTo>
                        </a:path>
                      </a:pathLst>
                    </a:custGeom>
                    <a:noFill/>
                    <a:ln w="34925" cap="rnd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TW" altLang="en-US" sz="3200"/>
                    </a:p>
                  </p:txBody>
                </p:sp>
                <p:sp>
                  <p:nvSpPr>
                    <p:cNvPr id="174" name="手繪多邊形 173"/>
                    <p:cNvSpPr/>
                    <p:nvPr/>
                  </p:nvSpPr>
                  <p:spPr>
                    <a:xfrm rot="5400000">
                      <a:off x="8064871" y="1740600"/>
                      <a:ext cx="144000" cy="72000"/>
                    </a:xfrm>
                    <a:custGeom>
                      <a:avLst/>
                      <a:gdLst>
                        <a:gd name="connsiteX0" fmla="*/ 0 w 1123950"/>
                        <a:gd name="connsiteY0" fmla="*/ 535781 h 535781"/>
                        <a:gd name="connsiteX1" fmla="*/ 542925 w 1123950"/>
                        <a:gd name="connsiteY1" fmla="*/ 0 h 535781"/>
                        <a:gd name="connsiteX2" fmla="*/ 1123950 w 1123950"/>
                        <a:gd name="connsiteY2" fmla="*/ 535781 h 5357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123950" h="535781">
                          <a:moveTo>
                            <a:pt x="0" y="535781"/>
                          </a:moveTo>
                          <a:cubicBezTo>
                            <a:pt x="177800" y="267890"/>
                            <a:pt x="355600" y="0"/>
                            <a:pt x="542925" y="0"/>
                          </a:cubicBezTo>
                          <a:cubicBezTo>
                            <a:pt x="730250" y="0"/>
                            <a:pt x="927100" y="267890"/>
                            <a:pt x="1123950" y="535781"/>
                          </a:cubicBezTo>
                        </a:path>
                      </a:pathLst>
                    </a:custGeom>
                    <a:noFill/>
                    <a:ln w="34925" cap="rnd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TW" altLang="en-US" sz="3200"/>
                    </a:p>
                  </p:txBody>
                </p:sp>
                <p:sp>
                  <p:nvSpPr>
                    <p:cNvPr id="175" name="手繪多邊形 174"/>
                    <p:cNvSpPr/>
                    <p:nvPr/>
                  </p:nvSpPr>
                  <p:spPr>
                    <a:xfrm rot="5400000">
                      <a:off x="8064871" y="1596600"/>
                      <a:ext cx="144000" cy="72000"/>
                    </a:xfrm>
                    <a:custGeom>
                      <a:avLst/>
                      <a:gdLst>
                        <a:gd name="connsiteX0" fmla="*/ 0 w 1123950"/>
                        <a:gd name="connsiteY0" fmla="*/ 535781 h 535781"/>
                        <a:gd name="connsiteX1" fmla="*/ 542925 w 1123950"/>
                        <a:gd name="connsiteY1" fmla="*/ 0 h 535781"/>
                        <a:gd name="connsiteX2" fmla="*/ 1123950 w 1123950"/>
                        <a:gd name="connsiteY2" fmla="*/ 535781 h 5357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123950" h="535781">
                          <a:moveTo>
                            <a:pt x="0" y="535781"/>
                          </a:moveTo>
                          <a:cubicBezTo>
                            <a:pt x="177800" y="267890"/>
                            <a:pt x="355600" y="0"/>
                            <a:pt x="542925" y="0"/>
                          </a:cubicBezTo>
                          <a:cubicBezTo>
                            <a:pt x="730250" y="0"/>
                            <a:pt x="927100" y="267890"/>
                            <a:pt x="1123950" y="535781"/>
                          </a:cubicBezTo>
                        </a:path>
                      </a:pathLst>
                    </a:custGeom>
                    <a:noFill/>
                    <a:ln w="34925" cap="rnd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TW" altLang="en-US" sz="3200"/>
                    </a:p>
                  </p:txBody>
                </p:sp>
                <p:sp>
                  <p:nvSpPr>
                    <p:cNvPr id="176" name="Line 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100871" y="1344600"/>
                      <a:ext cx="0" cy="216000"/>
                    </a:xfrm>
                    <a:prstGeom prst="line">
                      <a:avLst/>
                    </a:prstGeom>
                    <a:noFill/>
                    <a:ln w="38100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endParaRPr lang="zh-TW" altLang="en-US" sz="3200"/>
                    </a:p>
                  </p:txBody>
                </p:sp>
                <p:sp>
                  <p:nvSpPr>
                    <p:cNvPr id="177" name="Line 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100871" y="1992600"/>
                      <a:ext cx="0" cy="216000"/>
                    </a:xfrm>
                    <a:prstGeom prst="line">
                      <a:avLst/>
                    </a:prstGeom>
                    <a:noFill/>
                    <a:ln w="38100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endParaRPr lang="zh-TW" altLang="en-US" sz="3200"/>
                    </a:p>
                  </p:txBody>
                </p:sp>
                <p:sp>
                  <p:nvSpPr>
                    <p:cNvPr id="178" name="矩形 177"/>
                    <p:cNvSpPr/>
                    <p:nvPr/>
                  </p:nvSpPr>
                  <p:spPr>
                    <a:xfrm>
                      <a:off x="7427223" y="804600"/>
                      <a:ext cx="625492" cy="36933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lvl="0"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kumimoji="1" lang="en-US" altLang="zh-TW" sz="1800" b="1" dirty="0" err="1"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R</a:t>
                      </a:r>
                      <a:r>
                        <a:rPr kumimoji="1" lang="en-US" altLang="zh-TW" sz="1800" b="1" baseline="-25000" dirty="0" err="1"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pad</a:t>
                      </a:r>
                      <a:endParaRPr kumimoji="1" lang="en-US" altLang="zh-TW" sz="1800" b="1" baseline="-25000" dirty="0">
                        <a:latin typeface="Arial" pitchFamily="34" charset="0"/>
                        <a:ea typeface="新細明體" pitchFamily="18" charset="-12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79" name="矩形 178"/>
                    <p:cNvSpPr/>
                    <p:nvPr/>
                  </p:nvSpPr>
                  <p:spPr>
                    <a:xfrm>
                      <a:off x="7464825" y="1524600"/>
                      <a:ext cx="599844" cy="36933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lvl="0"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kumimoji="1" lang="en-US" altLang="zh-TW" sz="1800" b="1" dirty="0" err="1"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L</a:t>
                      </a:r>
                      <a:r>
                        <a:rPr kumimoji="1" lang="en-US" altLang="zh-TW" sz="1800" b="1" baseline="-25000" dirty="0" err="1"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pad</a:t>
                      </a:r>
                      <a:endParaRPr kumimoji="1" lang="en-US" altLang="zh-TW" sz="1800" b="1" baseline="-25000" dirty="0">
                        <a:latin typeface="Arial" pitchFamily="34" charset="0"/>
                        <a:ea typeface="新細明體" pitchFamily="18" charset="-12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80" name="矩形 179"/>
                    <p:cNvSpPr/>
                    <p:nvPr/>
                  </p:nvSpPr>
                  <p:spPr>
                    <a:xfrm>
                      <a:off x="8085642" y="948680"/>
                      <a:ext cx="445956" cy="36933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lvl="0"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kumimoji="1" lang="en-US" altLang="zh-TW" sz="1800" b="1" dirty="0" err="1"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C</a:t>
                      </a:r>
                      <a:r>
                        <a:rPr kumimoji="1" lang="en-US" altLang="zh-TW" sz="1800" b="1" baseline="-25000" dirty="0" err="1"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p</a:t>
                      </a:r>
                      <a:endParaRPr kumimoji="1" lang="en-US" altLang="zh-TW" sz="1800" b="1" baseline="-25000" dirty="0">
                        <a:latin typeface="Arial" pitchFamily="34" charset="0"/>
                        <a:ea typeface="新細明體" pitchFamily="18" charset="-12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81" name="矩形 180"/>
                    <p:cNvSpPr/>
                    <p:nvPr/>
                  </p:nvSpPr>
                  <p:spPr>
                    <a:xfrm>
                      <a:off x="8878443" y="876600"/>
                      <a:ext cx="436338" cy="36933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lvl="0"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kumimoji="1" lang="en-US" altLang="zh-TW" sz="1800" b="1" dirty="0" err="1"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R</a:t>
                      </a:r>
                      <a:r>
                        <a:rPr kumimoji="1" lang="en-US" altLang="zh-TW" sz="1800" b="1" baseline="-25000" dirty="0" err="1"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c</a:t>
                      </a:r>
                      <a:endParaRPr kumimoji="1" lang="en-US" altLang="zh-TW" sz="1800" b="1" baseline="-25000" dirty="0">
                        <a:latin typeface="Arial" pitchFamily="34" charset="0"/>
                        <a:ea typeface="新細明體" pitchFamily="18" charset="-12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82" name="矩形 181"/>
                    <p:cNvSpPr/>
                    <p:nvPr/>
                  </p:nvSpPr>
                  <p:spPr>
                    <a:xfrm>
                      <a:off x="8769642" y="1344600"/>
                      <a:ext cx="445956" cy="36933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lvl="0"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kumimoji="1" lang="en-US" altLang="zh-TW" sz="1800" b="1" dirty="0"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C</a:t>
                      </a:r>
                      <a:r>
                        <a:rPr kumimoji="1" lang="en-US" altLang="zh-TW" sz="1800" b="1" baseline="-25000" dirty="0"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o</a:t>
                      </a:r>
                    </a:p>
                  </p:txBody>
                </p:sp>
                <p:sp>
                  <p:nvSpPr>
                    <p:cNvPr id="183" name="矩形 182"/>
                    <p:cNvSpPr/>
                    <p:nvPr/>
                  </p:nvSpPr>
                  <p:spPr>
                    <a:xfrm>
                      <a:off x="9274443" y="1344600"/>
                      <a:ext cx="436338" cy="36933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lvl="0"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kumimoji="1" lang="en-US" altLang="zh-TW" sz="1800" b="1" dirty="0"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R</a:t>
                      </a:r>
                      <a:r>
                        <a:rPr kumimoji="1" lang="en-US" altLang="zh-TW" sz="1800" b="1" baseline="-25000" dirty="0"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a</a:t>
                      </a:r>
                    </a:p>
                  </p:txBody>
                </p:sp>
                <p:sp>
                  <p:nvSpPr>
                    <p:cNvPr id="184" name="Line 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565498" y="2322870"/>
                      <a:ext cx="288000" cy="0"/>
                    </a:xfrm>
                    <a:prstGeom prst="line">
                      <a:avLst/>
                    </a:prstGeom>
                    <a:noFill/>
                    <a:ln w="38100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endParaRPr lang="zh-TW" altLang="en-US" sz="3200"/>
                    </a:p>
                  </p:txBody>
                </p:sp>
                <p:sp>
                  <p:nvSpPr>
                    <p:cNvPr id="185" name="Line 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601498" y="2395126"/>
                      <a:ext cx="216000" cy="0"/>
                    </a:xfrm>
                    <a:prstGeom prst="line">
                      <a:avLst/>
                    </a:prstGeom>
                    <a:noFill/>
                    <a:ln w="38100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endParaRPr lang="zh-TW" altLang="en-US" sz="3200"/>
                    </a:p>
                  </p:txBody>
                </p:sp>
                <p:sp>
                  <p:nvSpPr>
                    <p:cNvPr id="186" name="Line 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637498" y="2467126"/>
                      <a:ext cx="144000" cy="0"/>
                    </a:xfrm>
                    <a:prstGeom prst="line">
                      <a:avLst/>
                    </a:prstGeom>
                    <a:noFill/>
                    <a:ln w="38100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endParaRPr lang="zh-TW" altLang="en-US" sz="3200"/>
                    </a:p>
                  </p:txBody>
                </p:sp>
                <p:sp>
                  <p:nvSpPr>
                    <p:cNvPr id="187" name="Line 40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8487081" y="2028553"/>
                      <a:ext cx="332397" cy="47"/>
                    </a:xfrm>
                    <a:prstGeom prst="line">
                      <a:avLst/>
                    </a:prstGeom>
                    <a:noFill/>
                    <a:ln w="38100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square">
                      <a:spAutoFit/>
                    </a:bodyPr>
                    <a:lstStyle/>
                    <a:p>
                      <a:endParaRPr lang="zh-TW" altLang="en-US" sz="3200"/>
                    </a:p>
                  </p:txBody>
                </p:sp>
              </p:grpSp>
              <p:grpSp>
                <p:nvGrpSpPr>
                  <p:cNvPr id="121" name="群組 120"/>
                  <p:cNvGrpSpPr/>
                  <p:nvPr/>
                </p:nvGrpSpPr>
                <p:grpSpPr>
                  <a:xfrm rot="16200000">
                    <a:off x="869548" y="3922592"/>
                    <a:ext cx="338210" cy="181622"/>
                    <a:chOff x="1100351" y="4424881"/>
                    <a:chExt cx="338210" cy="181622"/>
                  </a:xfrm>
                </p:grpSpPr>
                <p:sp>
                  <p:nvSpPr>
                    <p:cNvPr id="129" name="Line 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00351" y="4424881"/>
                      <a:ext cx="0" cy="181622"/>
                    </a:xfrm>
                    <a:prstGeom prst="line">
                      <a:avLst/>
                    </a:prstGeom>
                    <a:noFill/>
                    <a:ln w="38100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endParaRPr lang="zh-TW" altLang="en-US" sz="1800"/>
                    </a:p>
                  </p:txBody>
                </p:sp>
                <p:sp>
                  <p:nvSpPr>
                    <p:cNvPr id="130" name="Line 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00351" y="4424881"/>
                      <a:ext cx="260162" cy="0"/>
                    </a:xfrm>
                    <a:prstGeom prst="line">
                      <a:avLst/>
                    </a:prstGeom>
                    <a:noFill/>
                    <a:ln w="38100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endParaRPr lang="zh-TW" altLang="en-US" sz="1800"/>
                    </a:p>
                  </p:txBody>
                </p:sp>
                <p:sp>
                  <p:nvSpPr>
                    <p:cNvPr id="131" name="Line 4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00351" y="4606503"/>
                      <a:ext cx="260162" cy="0"/>
                    </a:xfrm>
                    <a:prstGeom prst="line">
                      <a:avLst/>
                    </a:prstGeom>
                    <a:noFill/>
                    <a:ln w="38100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endParaRPr lang="zh-TW" altLang="en-US" sz="1800"/>
                    </a:p>
                  </p:txBody>
                </p:sp>
                <p:sp>
                  <p:nvSpPr>
                    <p:cNvPr id="132" name="Line 4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60513" y="4515691"/>
                      <a:ext cx="78048" cy="90811"/>
                    </a:xfrm>
                    <a:prstGeom prst="line">
                      <a:avLst/>
                    </a:prstGeom>
                    <a:noFill/>
                    <a:ln w="38100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endParaRPr lang="zh-TW" altLang="en-US" sz="1800"/>
                    </a:p>
                  </p:txBody>
                </p:sp>
                <p:sp>
                  <p:nvSpPr>
                    <p:cNvPr id="133" name="Line 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60513" y="4424881"/>
                      <a:ext cx="78048" cy="90811"/>
                    </a:xfrm>
                    <a:prstGeom prst="line">
                      <a:avLst/>
                    </a:prstGeom>
                    <a:noFill/>
                    <a:ln w="38100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endParaRPr lang="zh-TW" altLang="en-US" sz="1800"/>
                    </a:p>
                  </p:txBody>
                </p:sp>
              </p:grpSp>
              <p:grpSp>
                <p:nvGrpSpPr>
                  <p:cNvPr id="122" name="群組 121"/>
                  <p:cNvGrpSpPr/>
                  <p:nvPr/>
                </p:nvGrpSpPr>
                <p:grpSpPr>
                  <a:xfrm rot="16200000">
                    <a:off x="1237252" y="3917542"/>
                    <a:ext cx="336910" cy="187778"/>
                    <a:chOff x="1100351" y="4424881"/>
                    <a:chExt cx="338210" cy="181622"/>
                  </a:xfrm>
                </p:grpSpPr>
                <p:sp>
                  <p:nvSpPr>
                    <p:cNvPr id="123" name="Line 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00351" y="4424881"/>
                      <a:ext cx="0" cy="181622"/>
                    </a:xfrm>
                    <a:prstGeom prst="line">
                      <a:avLst/>
                    </a:prstGeom>
                    <a:noFill/>
                    <a:ln w="38100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endParaRPr lang="zh-TW" altLang="en-US" sz="1800"/>
                    </a:p>
                  </p:txBody>
                </p:sp>
                <p:sp>
                  <p:nvSpPr>
                    <p:cNvPr id="124" name="Line 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00351" y="4424881"/>
                      <a:ext cx="260162" cy="0"/>
                    </a:xfrm>
                    <a:prstGeom prst="line">
                      <a:avLst/>
                    </a:prstGeom>
                    <a:noFill/>
                    <a:ln w="38100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endParaRPr lang="zh-TW" altLang="en-US" sz="1800"/>
                    </a:p>
                  </p:txBody>
                </p:sp>
                <p:sp>
                  <p:nvSpPr>
                    <p:cNvPr id="126" name="Line 4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00351" y="4606503"/>
                      <a:ext cx="260162" cy="0"/>
                    </a:xfrm>
                    <a:prstGeom prst="line">
                      <a:avLst/>
                    </a:prstGeom>
                    <a:noFill/>
                    <a:ln w="38100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endParaRPr lang="zh-TW" altLang="en-US" sz="1800"/>
                    </a:p>
                  </p:txBody>
                </p:sp>
                <p:sp>
                  <p:nvSpPr>
                    <p:cNvPr id="127" name="Line 4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60513" y="4515691"/>
                      <a:ext cx="78048" cy="90811"/>
                    </a:xfrm>
                    <a:prstGeom prst="line">
                      <a:avLst/>
                    </a:prstGeom>
                    <a:noFill/>
                    <a:ln w="38100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endParaRPr lang="zh-TW" altLang="en-US" sz="1800"/>
                    </a:p>
                  </p:txBody>
                </p:sp>
                <p:sp>
                  <p:nvSpPr>
                    <p:cNvPr id="128" name="Line 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60513" y="4424881"/>
                      <a:ext cx="78048" cy="90811"/>
                    </a:xfrm>
                    <a:prstGeom prst="line">
                      <a:avLst/>
                    </a:prstGeom>
                    <a:noFill/>
                    <a:ln w="38100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endParaRPr lang="zh-TW" altLang="en-US" sz="1800"/>
                    </a:p>
                  </p:txBody>
                </p:sp>
              </p:grpSp>
            </p:grpSp>
            <p:sp>
              <p:nvSpPr>
                <p:cNvPr id="118" name="Line 40"/>
                <p:cNvSpPr>
                  <a:spLocks noChangeShapeType="1"/>
                </p:cNvSpPr>
                <p:nvPr/>
              </p:nvSpPr>
              <p:spPr bwMode="auto">
                <a:xfrm>
                  <a:off x="1295152" y="2888808"/>
                  <a:ext cx="216000" cy="0"/>
                </a:xfrm>
                <a:prstGeom prst="line">
                  <a:avLst/>
                </a:prstGeom>
                <a:noFill/>
                <a:ln w="38100" cap="rnd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zh-TW" altLang="en-US" sz="3200"/>
                </a:p>
              </p:txBody>
            </p:sp>
            <p:sp>
              <p:nvSpPr>
                <p:cNvPr id="119" name="Line 40"/>
                <p:cNvSpPr>
                  <a:spLocks noChangeShapeType="1"/>
                </p:cNvSpPr>
                <p:nvPr/>
              </p:nvSpPr>
              <p:spPr bwMode="auto">
                <a:xfrm>
                  <a:off x="1654143" y="3140808"/>
                  <a:ext cx="216000" cy="0"/>
                </a:xfrm>
                <a:prstGeom prst="line">
                  <a:avLst/>
                </a:prstGeom>
                <a:noFill/>
                <a:ln w="38100" cap="rnd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zh-TW" altLang="en-US" sz="3200"/>
                </a:p>
              </p:txBody>
            </p:sp>
          </p:grpSp>
          <p:sp>
            <p:nvSpPr>
              <p:cNvPr id="115" name="Line 40"/>
              <p:cNvSpPr>
                <a:spLocks noChangeShapeType="1"/>
              </p:cNvSpPr>
              <p:nvPr/>
            </p:nvSpPr>
            <p:spPr bwMode="auto">
              <a:xfrm flipH="1">
                <a:off x="2649231" y="3500602"/>
                <a:ext cx="1329" cy="269704"/>
              </a:xfrm>
              <a:prstGeom prst="line">
                <a:avLst/>
              </a:prstGeom>
              <a:noFill/>
              <a:ln w="381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endParaRPr lang="zh-TW" altLang="en-US" sz="3200"/>
              </a:p>
            </p:txBody>
          </p:sp>
          <p:sp>
            <p:nvSpPr>
              <p:cNvPr id="116" name="Line 40"/>
              <p:cNvSpPr>
                <a:spLocks noChangeShapeType="1"/>
              </p:cNvSpPr>
              <p:nvPr/>
            </p:nvSpPr>
            <p:spPr bwMode="auto">
              <a:xfrm>
                <a:off x="1043608" y="3637722"/>
                <a:ext cx="0" cy="196400"/>
              </a:xfrm>
              <a:prstGeom prst="line">
                <a:avLst/>
              </a:prstGeom>
              <a:noFill/>
              <a:ln w="381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endParaRPr lang="zh-TW" altLang="en-US" sz="32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92918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文字方塊 146"/>
          <p:cNvSpPr txBox="1"/>
          <p:nvPr/>
        </p:nvSpPr>
        <p:spPr>
          <a:xfrm>
            <a:off x="11564413" y="6452071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5569F330-65D2-4E89-BC95-EA15A0BCE998}" type="slidenum">
              <a:rPr lang="en-US" altLang="zh-TW" sz="2400" b="1" smtClean="0">
                <a:solidFill>
                  <a:schemeClr val="bg1"/>
                </a:solidFill>
              </a:rPr>
              <a:t>41</a:t>
            </a:fld>
            <a:endParaRPr lang="en-US" altLang="zh-TW" sz="2400" b="1" dirty="0">
              <a:solidFill>
                <a:schemeClr val="bg1"/>
              </a:solidFill>
            </a:endParaRPr>
          </a:p>
        </p:txBody>
      </p:sp>
      <p:sp>
        <p:nvSpPr>
          <p:cNvPr id="145" name="標題 2"/>
          <p:cNvSpPr txBox="1">
            <a:spLocks/>
          </p:cNvSpPr>
          <p:nvPr/>
        </p:nvSpPr>
        <p:spPr bwMode="auto">
          <a:xfrm>
            <a:off x="0" y="237170"/>
            <a:ext cx="12192000" cy="57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9pPr>
          </a:lstStyle>
          <a:p>
            <a:r>
              <a:rPr lang="en-US" altLang="zh-TW" sz="4000" dirty="0"/>
              <a:t> Different Oxide aperture size</a:t>
            </a:r>
            <a:endParaRPr lang="zh-TW" altLang="en-US" sz="4000" dirty="0"/>
          </a:p>
        </p:txBody>
      </p:sp>
      <p:graphicFrame>
        <p:nvGraphicFramePr>
          <p:cNvPr id="76" name="物件 75"/>
          <p:cNvGraphicFramePr>
            <a:graphicFrameLocks noChangeAspect="1"/>
          </p:cNvGraphicFramePr>
          <p:nvPr/>
        </p:nvGraphicFramePr>
        <p:xfrm>
          <a:off x="731291" y="1146611"/>
          <a:ext cx="4941213" cy="349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622" name="Graph" r:id="rId4" imgW="4276800" imgH="3022560" progId="Origin50.Graph">
                  <p:embed/>
                </p:oleObj>
              </mc:Choice>
              <mc:Fallback>
                <p:oleObj name="Graph" r:id="rId4" imgW="4276800" imgH="3022560" progId="Origin50.Graph">
                  <p:embed/>
                  <p:pic>
                    <p:nvPicPr>
                      <p:cNvPr id="76" name="物件 7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31291" y="1146611"/>
                        <a:ext cx="4941213" cy="349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" name="物件 80"/>
          <p:cNvGraphicFramePr>
            <a:graphicFrameLocks noChangeAspect="1"/>
          </p:cNvGraphicFramePr>
          <p:nvPr/>
        </p:nvGraphicFramePr>
        <p:xfrm>
          <a:off x="4561884" y="1119346"/>
          <a:ext cx="3995720" cy="28240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623" name="Graph" r:id="rId6" imgW="4276800" imgH="3022560" progId="Origin50.Graph">
                  <p:embed/>
                </p:oleObj>
              </mc:Choice>
              <mc:Fallback>
                <p:oleObj name="Graph" r:id="rId6" imgW="4276800" imgH="3022560" progId="Origin50.Graph">
                  <p:embed/>
                  <p:pic>
                    <p:nvPicPr>
                      <p:cNvPr id="81" name="物件 80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61884" y="1119346"/>
                        <a:ext cx="3995720" cy="28240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5" name="物件 84"/>
          <p:cNvGraphicFramePr>
            <a:graphicFrameLocks noChangeAspect="1"/>
          </p:cNvGraphicFramePr>
          <p:nvPr/>
        </p:nvGraphicFramePr>
        <p:xfrm>
          <a:off x="8221994" y="1119346"/>
          <a:ext cx="4940887" cy="349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624" name="Graph" r:id="rId8" imgW="4276800" imgH="3022560" progId="Origin50.Graph">
                  <p:embed/>
                </p:oleObj>
              </mc:Choice>
              <mc:Fallback>
                <p:oleObj name="Graph" r:id="rId8" imgW="4276800" imgH="3022560" progId="Origin50.Graph">
                  <p:embed/>
                  <p:pic>
                    <p:nvPicPr>
                      <p:cNvPr id="85" name="物件 84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221994" y="1119346"/>
                        <a:ext cx="4940887" cy="349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" name="物件 79"/>
          <p:cNvGraphicFramePr>
            <a:graphicFrameLocks noChangeAspect="1"/>
          </p:cNvGraphicFramePr>
          <p:nvPr/>
        </p:nvGraphicFramePr>
        <p:xfrm>
          <a:off x="4369454" y="3776112"/>
          <a:ext cx="4380580" cy="30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625" name="Graph" r:id="rId10" imgW="4276800" imgH="3022560" progId="Origin50.Graph">
                  <p:embed/>
                </p:oleObj>
              </mc:Choice>
              <mc:Fallback>
                <p:oleObj name="Graph" r:id="rId10" imgW="4276800" imgH="3022560" progId="Origin50.Graph">
                  <p:embed/>
                  <p:pic>
                    <p:nvPicPr>
                      <p:cNvPr id="80" name="物件 79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369454" y="3776112"/>
                        <a:ext cx="4380580" cy="309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" name="物件 85"/>
          <p:cNvGraphicFramePr>
            <a:graphicFrameLocks noChangeAspect="1"/>
          </p:cNvGraphicFramePr>
          <p:nvPr/>
        </p:nvGraphicFramePr>
        <p:xfrm>
          <a:off x="8197369" y="3762000"/>
          <a:ext cx="4380579" cy="30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626" name="Graph" r:id="rId12" imgW="4276800" imgH="3022560" progId="Origin50.Graph">
                  <p:embed/>
                </p:oleObj>
              </mc:Choice>
              <mc:Fallback>
                <p:oleObj name="Graph" r:id="rId12" imgW="4276800" imgH="3022560" progId="Origin50.Graph">
                  <p:embed/>
                  <p:pic>
                    <p:nvPicPr>
                      <p:cNvPr id="86" name="物件 85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197369" y="3762000"/>
                        <a:ext cx="4380579" cy="309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文字方塊 3"/>
          <p:cNvSpPr txBox="1"/>
          <p:nvPr/>
        </p:nvSpPr>
        <p:spPr>
          <a:xfrm>
            <a:off x="49059" y="3342452"/>
            <a:ext cx="18245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>
                <a:solidFill>
                  <a:srgbClr val="FF0000"/>
                </a:solidFill>
                <a:latin typeface="+mj-lt"/>
              </a:rPr>
              <a:t>2~3 um</a:t>
            </a:r>
            <a:endParaRPr lang="zh-TW" altLang="en-US" sz="3200" dirty="0">
              <a:solidFill>
                <a:srgbClr val="FF0000"/>
              </a:solidFill>
              <a:latin typeface="+mj-lt"/>
            </a:endParaRPr>
          </a:p>
        </p:txBody>
      </p:sp>
      <p:graphicFrame>
        <p:nvGraphicFramePr>
          <p:cNvPr id="92" name="物件 91"/>
          <p:cNvGraphicFramePr>
            <a:graphicFrameLocks noChangeAspect="1"/>
          </p:cNvGraphicFramePr>
          <p:nvPr/>
        </p:nvGraphicFramePr>
        <p:xfrm>
          <a:off x="974609" y="3758750"/>
          <a:ext cx="4380579" cy="30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627" name="Graph" r:id="rId14" imgW="4276800" imgH="3022560" progId="Origin50.Graph">
                  <p:embed/>
                </p:oleObj>
              </mc:Choice>
              <mc:Fallback>
                <p:oleObj name="Graph" r:id="rId14" imgW="4276800" imgH="3022560" progId="Origin50.Graph">
                  <p:embed/>
                  <p:pic>
                    <p:nvPicPr>
                      <p:cNvPr id="92" name="物件 9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974609" y="3758750"/>
                        <a:ext cx="4380579" cy="309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" name="文字方塊 93"/>
          <p:cNvSpPr txBox="1"/>
          <p:nvPr/>
        </p:nvSpPr>
        <p:spPr>
          <a:xfrm>
            <a:off x="4322539" y="3299357"/>
            <a:ext cx="18245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>
                <a:solidFill>
                  <a:srgbClr val="FF0000"/>
                </a:solidFill>
                <a:latin typeface="+mj-lt"/>
              </a:rPr>
              <a:t>4~5 um</a:t>
            </a:r>
            <a:endParaRPr lang="zh-TW" alt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5" name="文字方塊 94"/>
          <p:cNvSpPr txBox="1"/>
          <p:nvPr/>
        </p:nvSpPr>
        <p:spPr>
          <a:xfrm>
            <a:off x="7977132" y="3299358"/>
            <a:ext cx="18245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>
                <a:solidFill>
                  <a:srgbClr val="FF0000"/>
                </a:solidFill>
                <a:latin typeface="+mj-lt"/>
              </a:rPr>
              <a:t>7~8 um</a:t>
            </a:r>
            <a:endParaRPr lang="zh-TW" alt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230979" y="5928851"/>
            <a:ext cx="1173004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2800" b="1" u="sng" dirty="0">
                <a:solidFill>
                  <a:srgbClr val="FF0000"/>
                </a:solidFill>
              </a:rPr>
              <a:t>Excellent High-T Performances for all three different aperture sizes !!</a:t>
            </a:r>
            <a:endParaRPr lang="zh-TW" altLang="en-US" sz="28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032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95" grpId="0"/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文字方塊 37"/>
          <p:cNvSpPr txBox="1"/>
          <p:nvPr/>
        </p:nvSpPr>
        <p:spPr>
          <a:xfrm>
            <a:off x="11564413" y="6452071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5F336A0B-BF26-407E-BDCE-8BF90C1925D0}" type="slidenum">
              <a:rPr lang="en-US" altLang="zh-TW" sz="2400" b="1" smtClean="0">
                <a:solidFill>
                  <a:schemeClr val="bg1"/>
                </a:solidFill>
              </a:rPr>
              <a:t>42</a:t>
            </a:fld>
            <a:endParaRPr lang="en-US" altLang="zh-TW" sz="2400" b="1" dirty="0">
              <a:solidFill>
                <a:schemeClr val="bg1"/>
              </a:solidFill>
            </a:endParaRPr>
          </a:p>
        </p:txBody>
      </p:sp>
      <p:grpSp>
        <p:nvGrpSpPr>
          <p:cNvPr id="45" name="群組 44"/>
          <p:cNvGrpSpPr/>
          <p:nvPr/>
        </p:nvGrpSpPr>
        <p:grpSpPr>
          <a:xfrm>
            <a:off x="4190962" y="3674158"/>
            <a:ext cx="2052000" cy="324000"/>
            <a:chOff x="6073136" y="3685524"/>
            <a:chExt cx="2040491" cy="288000"/>
          </a:xfrm>
          <a:solidFill>
            <a:schemeClr val="bg1"/>
          </a:solidFill>
        </p:grpSpPr>
        <p:sp>
          <p:nvSpPr>
            <p:cNvPr id="46" name="橢圓 45"/>
            <p:cNvSpPr/>
            <p:nvPr/>
          </p:nvSpPr>
          <p:spPr bwMode="auto">
            <a:xfrm>
              <a:off x="7537627" y="3685524"/>
              <a:ext cx="576000" cy="288000"/>
            </a:xfrm>
            <a:prstGeom prst="ellipse">
              <a:avLst/>
            </a:prstGeom>
            <a:grpFill/>
            <a:ln w="38100">
              <a:noFill/>
              <a:miter lim="800000"/>
              <a:headEnd/>
              <a:tailEnd/>
            </a:ln>
          </p:spPr>
          <p:txBody>
            <a:bodyPr rtlCol="0" anchor="ctr">
              <a:sp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2000" dirty="0">
                <a:solidFill>
                  <a:srgbClr val="3232FF"/>
                </a:solidFill>
              </a:endParaRPr>
            </a:p>
          </p:txBody>
        </p:sp>
        <p:sp>
          <p:nvSpPr>
            <p:cNvPr id="47" name="矩形 46"/>
            <p:cNvSpPr/>
            <p:nvPr/>
          </p:nvSpPr>
          <p:spPr bwMode="auto">
            <a:xfrm>
              <a:off x="6073136" y="3685524"/>
              <a:ext cx="1836000" cy="288000"/>
            </a:xfrm>
            <a:prstGeom prst="rect">
              <a:avLst/>
            </a:prstGeom>
            <a:grpFill/>
            <a:ln w="38100">
              <a:noFill/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2000" dirty="0">
                <a:solidFill>
                  <a:srgbClr val="3232FF"/>
                </a:solidFill>
              </a:endParaRPr>
            </a:p>
          </p:txBody>
        </p:sp>
      </p:grpSp>
      <p:sp>
        <p:nvSpPr>
          <p:cNvPr id="26" name="標題 2"/>
          <p:cNvSpPr txBox="1">
            <a:spLocks/>
          </p:cNvSpPr>
          <p:nvPr/>
        </p:nvSpPr>
        <p:spPr bwMode="auto">
          <a:xfrm>
            <a:off x="0" y="360000"/>
            <a:ext cx="12192000" cy="57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9pPr>
          </a:lstStyle>
          <a:p>
            <a:r>
              <a:rPr lang="en-US" altLang="zh-TW" sz="4000" dirty="0"/>
              <a:t>Comparison 3 </a:t>
            </a:r>
            <a:r>
              <a:rPr lang="en-US" altLang="zh-TW" sz="3200" dirty="0"/>
              <a:t>um</a:t>
            </a:r>
            <a:r>
              <a:rPr lang="en-US" altLang="zh-TW" sz="4000" dirty="0"/>
              <a:t> 6 </a:t>
            </a:r>
            <a:r>
              <a:rPr lang="en-US" altLang="zh-TW" sz="3200" dirty="0"/>
              <a:t>um</a:t>
            </a:r>
            <a:r>
              <a:rPr lang="en-US" altLang="zh-TW" sz="4000" dirty="0"/>
              <a:t> 9 </a:t>
            </a:r>
            <a:r>
              <a:rPr lang="en-US" altLang="zh-TW" sz="3200" dirty="0"/>
              <a:t>um</a:t>
            </a:r>
            <a:r>
              <a:rPr lang="en-US" altLang="zh-TW" sz="4000" dirty="0"/>
              <a:t>  oxide aperture</a:t>
            </a:r>
            <a:endParaRPr lang="zh-TW" altLang="en-US" sz="4000" dirty="0"/>
          </a:p>
        </p:txBody>
      </p:sp>
      <p:grpSp>
        <p:nvGrpSpPr>
          <p:cNvPr id="7" name="群組 6"/>
          <p:cNvGrpSpPr/>
          <p:nvPr/>
        </p:nvGrpSpPr>
        <p:grpSpPr>
          <a:xfrm>
            <a:off x="733130" y="1068341"/>
            <a:ext cx="3051578" cy="3767832"/>
            <a:chOff x="2246111" y="816028"/>
            <a:chExt cx="3051578" cy="3767832"/>
          </a:xfrm>
        </p:grpSpPr>
        <p:pic>
          <p:nvPicPr>
            <p:cNvPr id="28" name="圖片 27"/>
            <p:cNvPicPr>
              <a:picLocks noChangeAspect="1"/>
            </p:cNvPicPr>
            <p:nvPr/>
          </p:nvPicPr>
          <p:blipFill rotWithShape="1">
            <a:blip r:embed="rId3"/>
            <a:srcRect l="18367" b="18329"/>
            <a:stretch/>
          </p:blipFill>
          <p:spPr>
            <a:xfrm>
              <a:off x="2246111" y="816028"/>
              <a:ext cx="3051578" cy="3031951"/>
            </a:xfrm>
            <a:prstGeom prst="rect">
              <a:avLst/>
            </a:prstGeom>
          </p:spPr>
        </p:pic>
        <p:sp>
          <p:nvSpPr>
            <p:cNvPr id="39" name="文字方塊 38"/>
            <p:cNvSpPr txBox="1"/>
            <p:nvPr/>
          </p:nvSpPr>
          <p:spPr>
            <a:xfrm>
              <a:off x="2829826" y="4091590"/>
              <a:ext cx="18134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800" dirty="0">
                  <a:solidFill>
                    <a:srgbClr val="FF0000"/>
                  </a:solidFill>
                </a:rPr>
                <a:t>Device A  (3um)</a:t>
              </a:r>
              <a:endParaRPr lang="zh-TW" altLang="en-US" sz="1800" dirty="0">
                <a:solidFill>
                  <a:srgbClr val="FF0000"/>
                </a:solidFill>
              </a:endParaRPr>
            </a:p>
          </p:txBody>
        </p:sp>
        <p:sp>
          <p:nvSpPr>
            <p:cNvPr id="41" name="內容版面配置區 2"/>
            <p:cNvSpPr txBox="1">
              <a:spLocks/>
            </p:cNvSpPr>
            <p:nvPr/>
          </p:nvSpPr>
          <p:spPr bwMode="auto">
            <a:xfrm>
              <a:off x="2518661" y="1435892"/>
              <a:ext cx="1253239" cy="1122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kumimoji="1" sz="3200" b="1">
                  <a:solidFill>
                    <a:srgbClr val="003366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kumimoji="1" sz="2800" b="1">
                  <a:solidFill>
                    <a:srgbClr val="006699"/>
                  </a:solidFill>
                  <a:latin typeface="+mn-lt"/>
                  <a:ea typeface="+mn-ea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kumimoji="1" sz="2400" b="1">
                  <a:solidFill>
                    <a:srgbClr val="33CCCC"/>
                  </a:solidFill>
                  <a:latin typeface="+mn-lt"/>
                  <a:ea typeface="+mn-ea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kumimoji="1" sz="2000" b="1">
                  <a:solidFill>
                    <a:srgbClr val="66FFFF"/>
                  </a:solidFill>
                  <a:latin typeface="+mn-lt"/>
                  <a:ea typeface="+mn-ea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kumimoji="1" sz="2000" b="1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kumimoji="1" sz="2000" b="1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kumimoji="1" sz="2000" b="1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kumimoji="1" sz="2000" b="1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kumimoji="1" sz="2000" b="1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>
                <a:buFontTx/>
                <a:buChar char="-"/>
              </a:pPr>
              <a:r>
                <a:rPr lang="en-US" altLang="zh-TW" sz="1400" kern="0" dirty="0">
                  <a:solidFill>
                    <a:srgbClr val="FF0000"/>
                  </a:solidFill>
                </a:rPr>
                <a:t>3mA</a:t>
              </a:r>
            </a:p>
            <a:p>
              <a:pPr>
                <a:buFontTx/>
                <a:buChar char="-"/>
              </a:pPr>
              <a:r>
                <a:rPr lang="en-US" altLang="zh-TW" sz="1400" kern="0" dirty="0">
                  <a:solidFill>
                    <a:srgbClr val="0707B9"/>
                  </a:solidFill>
                </a:rPr>
                <a:t>4mA</a:t>
              </a:r>
            </a:p>
            <a:p>
              <a:pPr>
                <a:buFontTx/>
                <a:buChar char="-"/>
              </a:pPr>
              <a:r>
                <a:rPr lang="en-US" altLang="zh-TW" sz="1400" kern="0" dirty="0">
                  <a:solidFill>
                    <a:srgbClr val="FF0066"/>
                  </a:solidFill>
                </a:rPr>
                <a:t>7mA</a:t>
              </a:r>
              <a:endParaRPr lang="zh-TW" altLang="en-US" sz="1400" kern="0" dirty="0">
                <a:solidFill>
                  <a:srgbClr val="FF0066"/>
                </a:solidFill>
              </a:endParaRPr>
            </a:p>
          </p:txBody>
        </p:sp>
        <p:sp>
          <p:nvSpPr>
            <p:cNvPr id="44" name="文字方塊 43"/>
            <p:cNvSpPr txBox="1"/>
            <p:nvPr/>
          </p:nvSpPr>
          <p:spPr>
            <a:xfrm>
              <a:off x="2400197" y="4091590"/>
              <a:ext cx="1055747" cy="492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800" dirty="0">
                  <a:solidFill>
                    <a:srgbClr val="FF0000"/>
                  </a:solidFill>
                </a:rPr>
                <a:t>(a)</a:t>
              </a:r>
              <a:endParaRPr lang="zh-TW" altLang="en-US" sz="1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" name="群組 4"/>
          <p:cNvGrpSpPr/>
          <p:nvPr/>
        </p:nvGrpSpPr>
        <p:grpSpPr>
          <a:xfrm>
            <a:off x="4240827" y="1048713"/>
            <a:ext cx="2975288" cy="3787460"/>
            <a:chOff x="475825" y="3400492"/>
            <a:chExt cx="2975288" cy="3787460"/>
          </a:xfrm>
        </p:grpSpPr>
        <p:pic>
          <p:nvPicPr>
            <p:cNvPr id="29" name="圖片 28"/>
            <p:cNvPicPr>
              <a:picLocks noChangeAspect="1"/>
            </p:cNvPicPr>
            <p:nvPr/>
          </p:nvPicPr>
          <p:blipFill rotWithShape="1">
            <a:blip r:embed="rId5"/>
            <a:srcRect l="18284" r="2485" b="18173"/>
            <a:stretch/>
          </p:blipFill>
          <p:spPr>
            <a:xfrm>
              <a:off x="475825" y="3400492"/>
              <a:ext cx="2975288" cy="3051579"/>
            </a:xfrm>
            <a:prstGeom prst="rect">
              <a:avLst/>
            </a:prstGeom>
          </p:spPr>
        </p:pic>
        <p:sp>
          <p:nvSpPr>
            <p:cNvPr id="40" name="文字方塊 39"/>
            <p:cNvSpPr txBox="1"/>
            <p:nvPr/>
          </p:nvSpPr>
          <p:spPr>
            <a:xfrm>
              <a:off x="1352051" y="6695682"/>
              <a:ext cx="17748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800" dirty="0">
                  <a:solidFill>
                    <a:srgbClr val="FF0000"/>
                  </a:solidFill>
                </a:rPr>
                <a:t>Device B (6um)</a:t>
              </a:r>
              <a:endParaRPr lang="zh-TW" altLang="en-US" sz="1800" dirty="0">
                <a:solidFill>
                  <a:srgbClr val="FF0000"/>
                </a:solidFill>
              </a:endParaRPr>
            </a:p>
          </p:txBody>
        </p:sp>
        <p:sp>
          <p:nvSpPr>
            <p:cNvPr id="42" name="內容版面配置區 2"/>
            <p:cNvSpPr txBox="1">
              <a:spLocks/>
            </p:cNvSpPr>
            <p:nvPr/>
          </p:nvSpPr>
          <p:spPr bwMode="auto">
            <a:xfrm>
              <a:off x="915046" y="4000494"/>
              <a:ext cx="1535632" cy="1122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kumimoji="1" sz="3200" b="1">
                  <a:solidFill>
                    <a:srgbClr val="003366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kumimoji="1" sz="2800" b="1">
                  <a:solidFill>
                    <a:srgbClr val="006699"/>
                  </a:solidFill>
                  <a:latin typeface="+mn-lt"/>
                  <a:ea typeface="+mn-ea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kumimoji="1" sz="2400" b="1">
                  <a:solidFill>
                    <a:srgbClr val="33CCCC"/>
                  </a:solidFill>
                  <a:latin typeface="+mn-lt"/>
                  <a:ea typeface="+mn-ea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kumimoji="1" sz="2000" b="1">
                  <a:solidFill>
                    <a:srgbClr val="66FFFF"/>
                  </a:solidFill>
                  <a:latin typeface="+mn-lt"/>
                  <a:ea typeface="+mn-ea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kumimoji="1" sz="2000" b="1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kumimoji="1" sz="2000" b="1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kumimoji="1" sz="2000" b="1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kumimoji="1" sz="2000" b="1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kumimoji="1" sz="2000" b="1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>
                <a:buFontTx/>
                <a:buChar char="-"/>
              </a:pPr>
              <a:r>
                <a:rPr lang="en-US" altLang="zh-TW" sz="1400" kern="0" dirty="0">
                  <a:solidFill>
                    <a:srgbClr val="FF0000"/>
                  </a:solidFill>
                </a:rPr>
                <a:t>3mA</a:t>
              </a:r>
            </a:p>
            <a:p>
              <a:pPr>
                <a:buFontTx/>
                <a:buChar char="-"/>
              </a:pPr>
              <a:r>
                <a:rPr lang="en-US" altLang="zh-TW" sz="1400" kern="0" dirty="0">
                  <a:solidFill>
                    <a:srgbClr val="0707B9"/>
                  </a:solidFill>
                </a:rPr>
                <a:t>5mA</a:t>
              </a:r>
            </a:p>
            <a:p>
              <a:pPr>
                <a:buFontTx/>
                <a:buChar char="-"/>
              </a:pPr>
              <a:r>
                <a:rPr lang="en-US" altLang="zh-TW" sz="1400" kern="0" dirty="0">
                  <a:solidFill>
                    <a:srgbClr val="FF0066"/>
                  </a:solidFill>
                </a:rPr>
                <a:t>11mA</a:t>
              </a:r>
              <a:endParaRPr lang="zh-TW" altLang="en-US" sz="1400" kern="0" dirty="0">
                <a:solidFill>
                  <a:srgbClr val="FF0066"/>
                </a:solidFill>
              </a:endParaRPr>
            </a:p>
          </p:txBody>
        </p:sp>
        <p:sp>
          <p:nvSpPr>
            <p:cNvPr id="48" name="文字方塊 47"/>
            <p:cNvSpPr txBox="1"/>
            <p:nvPr/>
          </p:nvSpPr>
          <p:spPr>
            <a:xfrm>
              <a:off x="821264" y="6695682"/>
              <a:ext cx="1055747" cy="492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800" dirty="0">
                  <a:solidFill>
                    <a:srgbClr val="FF0000"/>
                  </a:solidFill>
                </a:rPr>
                <a:t>(b)</a:t>
              </a:r>
              <a:endParaRPr lang="zh-TW" altLang="en-US" sz="1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群組 2"/>
          <p:cNvGrpSpPr/>
          <p:nvPr/>
        </p:nvGrpSpPr>
        <p:grpSpPr>
          <a:xfrm>
            <a:off x="7722831" y="1094196"/>
            <a:ext cx="2975288" cy="3698152"/>
            <a:chOff x="3625035" y="3419465"/>
            <a:chExt cx="2975288" cy="3698152"/>
          </a:xfrm>
        </p:grpSpPr>
        <p:pic>
          <p:nvPicPr>
            <p:cNvPr id="37" name="圖片 36"/>
            <p:cNvPicPr>
              <a:picLocks noChangeAspect="1"/>
            </p:cNvPicPr>
            <p:nvPr/>
          </p:nvPicPr>
          <p:blipFill rotWithShape="1">
            <a:blip r:embed="rId6"/>
            <a:srcRect l="17731" t="1648" r="3313" b="18847"/>
            <a:stretch/>
          </p:blipFill>
          <p:spPr>
            <a:xfrm>
              <a:off x="3625035" y="3419465"/>
              <a:ext cx="2975288" cy="2975288"/>
            </a:xfrm>
            <a:prstGeom prst="rect">
              <a:avLst/>
            </a:prstGeom>
          </p:spPr>
        </p:pic>
        <p:sp>
          <p:nvSpPr>
            <p:cNvPr id="43" name="內容版面配置區 2"/>
            <p:cNvSpPr txBox="1">
              <a:spLocks/>
            </p:cNvSpPr>
            <p:nvPr/>
          </p:nvSpPr>
          <p:spPr bwMode="auto">
            <a:xfrm>
              <a:off x="4166166" y="3785159"/>
              <a:ext cx="1427082" cy="1122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kumimoji="1" sz="3200" b="1">
                  <a:solidFill>
                    <a:srgbClr val="003366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kumimoji="1" sz="2800" b="1">
                  <a:solidFill>
                    <a:srgbClr val="006699"/>
                  </a:solidFill>
                  <a:latin typeface="+mn-lt"/>
                  <a:ea typeface="+mn-ea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kumimoji="1" sz="2400" b="1">
                  <a:solidFill>
                    <a:srgbClr val="33CCCC"/>
                  </a:solidFill>
                  <a:latin typeface="+mn-lt"/>
                  <a:ea typeface="+mn-ea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kumimoji="1" sz="2000" b="1">
                  <a:solidFill>
                    <a:srgbClr val="66FFFF"/>
                  </a:solidFill>
                  <a:latin typeface="+mn-lt"/>
                  <a:ea typeface="+mn-ea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kumimoji="1" sz="2000" b="1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kumimoji="1" sz="2000" b="1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kumimoji="1" sz="2000" b="1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kumimoji="1" sz="2000" b="1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kumimoji="1" sz="2000" b="1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>
                <a:buFontTx/>
                <a:buChar char="-"/>
              </a:pPr>
              <a:r>
                <a:rPr lang="en-US" altLang="zh-TW" sz="1400" kern="0" dirty="0">
                  <a:solidFill>
                    <a:srgbClr val="FF0000"/>
                  </a:solidFill>
                </a:rPr>
                <a:t>4mA</a:t>
              </a:r>
            </a:p>
            <a:p>
              <a:pPr>
                <a:buFontTx/>
                <a:buChar char="-"/>
              </a:pPr>
              <a:r>
                <a:rPr lang="en-US" altLang="zh-TW" sz="1400" kern="0" dirty="0">
                  <a:solidFill>
                    <a:srgbClr val="0707B9"/>
                  </a:solidFill>
                </a:rPr>
                <a:t>7mA</a:t>
              </a:r>
            </a:p>
            <a:p>
              <a:pPr>
                <a:buFontTx/>
                <a:buChar char="-"/>
              </a:pPr>
              <a:r>
                <a:rPr lang="en-US" altLang="zh-TW" sz="1400" kern="0" dirty="0">
                  <a:solidFill>
                    <a:srgbClr val="FF0066"/>
                  </a:solidFill>
                </a:rPr>
                <a:t>14mA</a:t>
              </a:r>
              <a:endParaRPr lang="zh-TW" altLang="en-US" sz="1400" kern="0" dirty="0">
                <a:solidFill>
                  <a:srgbClr val="FF0066"/>
                </a:solidFill>
              </a:endParaRPr>
            </a:p>
          </p:txBody>
        </p:sp>
        <p:sp>
          <p:nvSpPr>
            <p:cNvPr id="50" name="文字方塊 49"/>
            <p:cNvSpPr txBox="1"/>
            <p:nvPr/>
          </p:nvSpPr>
          <p:spPr>
            <a:xfrm>
              <a:off x="4449740" y="6625347"/>
              <a:ext cx="17876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800" dirty="0">
                  <a:solidFill>
                    <a:srgbClr val="FF0000"/>
                  </a:solidFill>
                </a:rPr>
                <a:t>Device C (9um)</a:t>
              </a:r>
              <a:endParaRPr lang="zh-TW" altLang="en-US" sz="1800" dirty="0">
                <a:solidFill>
                  <a:srgbClr val="FF0000"/>
                </a:solidFill>
              </a:endParaRPr>
            </a:p>
          </p:txBody>
        </p:sp>
        <p:sp>
          <p:nvSpPr>
            <p:cNvPr id="51" name="文字方塊 50"/>
            <p:cNvSpPr txBox="1"/>
            <p:nvPr/>
          </p:nvSpPr>
          <p:spPr>
            <a:xfrm>
              <a:off x="4056168" y="6625347"/>
              <a:ext cx="1055747" cy="492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800" dirty="0">
                  <a:solidFill>
                    <a:srgbClr val="FF0000"/>
                  </a:solidFill>
                </a:rPr>
                <a:t>(c)</a:t>
              </a:r>
              <a:endParaRPr lang="zh-TW" altLang="en-US" sz="1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" name="群組 3"/>
          <p:cNvGrpSpPr/>
          <p:nvPr/>
        </p:nvGrpSpPr>
        <p:grpSpPr>
          <a:xfrm>
            <a:off x="7497353" y="2406265"/>
            <a:ext cx="2267426" cy="3062887"/>
            <a:chOff x="7497353" y="2406265"/>
            <a:chExt cx="2267426" cy="3062887"/>
          </a:xfrm>
        </p:grpSpPr>
        <p:grpSp>
          <p:nvGrpSpPr>
            <p:cNvPr id="2" name="群組 1"/>
            <p:cNvGrpSpPr/>
            <p:nvPr/>
          </p:nvGrpSpPr>
          <p:grpSpPr>
            <a:xfrm>
              <a:off x="7497353" y="3427235"/>
              <a:ext cx="1978453" cy="2041917"/>
              <a:chOff x="7497353" y="3427235"/>
              <a:chExt cx="1978453" cy="2041917"/>
            </a:xfrm>
          </p:grpSpPr>
          <p:cxnSp>
            <p:nvCxnSpPr>
              <p:cNvPr id="24" name="直線單箭頭接點 23"/>
              <p:cNvCxnSpPr/>
              <p:nvPr/>
            </p:nvCxnSpPr>
            <p:spPr bwMode="auto">
              <a:xfrm flipH="1">
                <a:off x="7951180" y="3427235"/>
                <a:ext cx="668271" cy="1081920"/>
              </a:xfrm>
              <a:prstGeom prst="straightConnector1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 type="triangle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5" name="文字方塊 24"/>
              <p:cNvSpPr txBox="1"/>
              <p:nvPr/>
            </p:nvSpPr>
            <p:spPr>
              <a:xfrm>
                <a:off x="7497353" y="4761266"/>
                <a:ext cx="197845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000" dirty="0"/>
                  <a:t>Close to 50 Ohm matching</a:t>
                </a:r>
                <a:endParaRPr lang="zh-TW" altLang="en-US" sz="2000" dirty="0"/>
              </a:p>
            </p:txBody>
          </p:sp>
        </p:grpSp>
        <p:sp>
          <p:nvSpPr>
            <p:cNvPr id="23" name="橢圓 22"/>
            <p:cNvSpPr/>
            <p:nvPr/>
          </p:nvSpPr>
          <p:spPr bwMode="auto">
            <a:xfrm>
              <a:off x="8569580" y="2406265"/>
              <a:ext cx="1195199" cy="1195199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sysDash"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2000" dirty="0">
                <a:solidFill>
                  <a:srgbClr val="3232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58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400" dirty="0"/>
              <a:t> High-speed E-O performance</a:t>
            </a:r>
            <a:endParaRPr lang="zh-TW" altLang="en-US" sz="4400" dirty="0"/>
          </a:p>
        </p:txBody>
      </p:sp>
      <p:graphicFrame>
        <p:nvGraphicFramePr>
          <p:cNvPr id="15" name="物件 14"/>
          <p:cNvGraphicFramePr>
            <a:graphicFrameLocks noChangeAspect="1"/>
          </p:cNvGraphicFramePr>
          <p:nvPr/>
        </p:nvGraphicFramePr>
        <p:xfrm>
          <a:off x="5731066" y="1169261"/>
          <a:ext cx="4596668" cy="32487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586" name="Graph" r:id="rId3" imgW="4276800" imgH="3022560" progId="Origin50.Graph">
                  <p:embed/>
                </p:oleObj>
              </mc:Choice>
              <mc:Fallback>
                <p:oleObj name="Graph" r:id="rId3" imgW="4276800" imgH="3022560" progId="Origin50.Graph">
                  <p:embed/>
                  <p:pic>
                    <p:nvPicPr>
                      <p:cNvPr id="15" name="物件 1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31066" y="1169261"/>
                        <a:ext cx="4596668" cy="32487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物件 15"/>
          <p:cNvGraphicFramePr>
            <a:graphicFrameLocks noChangeAspect="1"/>
          </p:cNvGraphicFramePr>
          <p:nvPr/>
        </p:nvGraphicFramePr>
        <p:xfrm>
          <a:off x="2456179" y="1169261"/>
          <a:ext cx="4596677" cy="32487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587" name="Graph" r:id="rId5" imgW="4276800" imgH="3022560" progId="Origin50.Graph">
                  <p:embed/>
                </p:oleObj>
              </mc:Choice>
              <mc:Fallback>
                <p:oleObj name="Graph" r:id="rId5" imgW="4276800" imgH="3022560" progId="Origin50.Graph">
                  <p:embed/>
                  <p:pic>
                    <p:nvPicPr>
                      <p:cNvPr id="16" name="物件 1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56179" y="1169261"/>
                        <a:ext cx="4596677" cy="32487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文字方塊 40"/>
          <p:cNvSpPr txBox="1"/>
          <p:nvPr/>
        </p:nvSpPr>
        <p:spPr>
          <a:xfrm>
            <a:off x="568738" y="1367190"/>
            <a:ext cx="1295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>
                <a:solidFill>
                  <a:srgbClr val="FF0000"/>
                </a:solidFill>
              </a:rPr>
              <a:t>2~3um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graphicFrame>
        <p:nvGraphicFramePr>
          <p:cNvPr id="42" name="物件 41"/>
          <p:cNvGraphicFramePr>
            <a:graphicFrameLocks noChangeAspect="1"/>
          </p:cNvGraphicFramePr>
          <p:nvPr/>
        </p:nvGraphicFramePr>
        <p:xfrm>
          <a:off x="2610075" y="3804305"/>
          <a:ext cx="4176825" cy="295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588" name="Graph" r:id="rId7" imgW="4276800" imgH="3022560" progId="Origin50.Graph">
                  <p:embed/>
                </p:oleObj>
              </mc:Choice>
              <mc:Fallback>
                <p:oleObj name="Graph" r:id="rId7" imgW="4276800" imgH="3022560" progId="Origin50.Graph">
                  <p:embed/>
                  <p:pic>
                    <p:nvPicPr>
                      <p:cNvPr id="42" name="物件 4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610075" y="3804305"/>
                        <a:ext cx="4176825" cy="2951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物件 42"/>
          <p:cNvGraphicFramePr>
            <a:graphicFrameLocks noChangeAspect="1"/>
          </p:cNvGraphicFramePr>
          <p:nvPr/>
        </p:nvGraphicFramePr>
        <p:xfrm>
          <a:off x="5940988" y="3804294"/>
          <a:ext cx="4176825" cy="2951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589" name="Graph" r:id="rId9" imgW="4276800" imgH="3022560" progId="Origin50.Graph">
                  <p:embed/>
                </p:oleObj>
              </mc:Choice>
              <mc:Fallback>
                <p:oleObj name="Graph" r:id="rId9" imgW="4276800" imgH="3022560" progId="Origin50.Graph">
                  <p:embed/>
                  <p:pic>
                    <p:nvPicPr>
                      <p:cNvPr id="43" name="物件 42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940988" y="3804294"/>
                        <a:ext cx="4176825" cy="2951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文字方塊 43"/>
          <p:cNvSpPr txBox="1"/>
          <p:nvPr/>
        </p:nvSpPr>
        <p:spPr>
          <a:xfrm>
            <a:off x="154242" y="1921279"/>
            <a:ext cx="2319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rgbClr val="FF0000"/>
                </a:solidFill>
              </a:rPr>
              <a:t>Room temperature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矩形 44"/>
              <p:cNvSpPr/>
              <p:nvPr/>
            </p:nvSpPr>
            <p:spPr>
              <a:xfrm>
                <a:off x="9714498" y="1859724"/>
                <a:ext cx="80663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2400" dirty="0">
                    <a:solidFill>
                      <a:srgbClr val="FF0000"/>
                    </a:solidFill>
                  </a:rPr>
                  <a:t>85</a:t>
                </a:r>
                <a14:m>
                  <m:oMath xmlns:m="http://schemas.openxmlformats.org/officeDocument/2006/math">
                    <m:r>
                      <a:rPr lang="en-US" altLang="zh-TW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endParaRPr lang="zh-TW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5" name="矩形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4498" y="1859724"/>
                <a:ext cx="806631" cy="461665"/>
              </a:xfrm>
              <a:prstGeom prst="rect">
                <a:avLst/>
              </a:prstGeom>
              <a:blipFill>
                <a:blip r:embed="rId11"/>
                <a:stretch>
                  <a:fillRect l="-12121" t="-9211" r="-758" b="-3026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圓角矩形 21"/>
              <p:cNvSpPr/>
              <p:nvPr/>
            </p:nvSpPr>
            <p:spPr bwMode="auto">
              <a:xfrm>
                <a:off x="2035735" y="4146693"/>
                <a:ext cx="9036813" cy="1736646"/>
              </a:xfrm>
              <a:prstGeom prst="roundRect">
                <a:avLst/>
              </a:prstGeom>
              <a:solidFill>
                <a:srgbClr val="FFFF00"/>
              </a:solidFill>
              <a:ln w="381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rtlCol="0" anchor="ctr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en-US" altLang="zh-TW" sz="2400" b="1" dirty="0">
                    <a:solidFill>
                      <a:schemeClr val="tx1"/>
                    </a:solidFill>
                  </a:rPr>
                  <a:t>A can be as high as 40 GHz under RT operation with a slight degradation to 32 GHz when the ambient temperature reaches 85</a:t>
                </a:r>
                <a14:m>
                  <m:oMath xmlns:m="http://schemas.openxmlformats.org/officeDocument/2006/math">
                    <m:r>
                      <a:rPr lang="en-US" altLang="zh-TW" sz="24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℃</m:t>
                    </m:r>
                    <m:r>
                      <a:rPr lang="en-US" altLang="zh-TW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sz="2400" b="1" u="sng" dirty="0">
                    <a:solidFill>
                      <a:srgbClr val="FF0000"/>
                    </a:solidFill>
                  </a:rPr>
                  <a:t>(Record-high E-O bandwidth among all the reported VCSELs !!).</a:t>
                </a:r>
                <a:endParaRPr lang="zh-TW" altLang="en-US" sz="2800" b="1" u="sng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圓角矩形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35735" y="4146693"/>
                <a:ext cx="9036813" cy="1736646"/>
              </a:xfrm>
              <a:prstGeom prst="roundRect">
                <a:avLst/>
              </a:prstGeom>
              <a:blipFill>
                <a:blip r:embed="rId12"/>
                <a:stretch>
                  <a:fillRect r="-739" b="-2062"/>
                </a:stretch>
              </a:blipFill>
              <a:ln w="38100">
                <a:solidFill>
                  <a:srgbClr val="FF0000"/>
                </a:solidFill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群組 22"/>
          <p:cNvGrpSpPr/>
          <p:nvPr/>
        </p:nvGrpSpPr>
        <p:grpSpPr>
          <a:xfrm>
            <a:off x="3818049" y="2481721"/>
            <a:ext cx="2118250" cy="1664972"/>
            <a:chOff x="2156347" y="2780928"/>
            <a:chExt cx="2118250" cy="1664972"/>
          </a:xfrm>
        </p:grpSpPr>
        <p:sp>
          <p:nvSpPr>
            <p:cNvPr id="24" name="橢圓 23"/>
            <p:cNvSpPr/>
            <p:nvPr/>
          </p:nvSpPr>
          <p:spPr bwMode="auto">
            <a:xfrm>
              <a:off x="2156347" y="2780928"/>
              <a:ext cx="926053" cy="90075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rtlCol="0" anchor="ctr">
              <a:sp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2000" dirty="0">
                <a:solidFill>
                  <a:srgbClr val="3232FF"/>
                </a:solidFill>
              </a:endParaRPr>
            </a:p>
          </p:txBody>
        </p:sp>
        <p:cxnSp>
          <p:nvCxnSpPr>
            <p:cNvPr id="25" name="直線單箭頭接點 24"/>
            <p:cNvCxnSpPr/>
            <p:nvPr/>
          </p:nvCxnSpPr>
          <p:spPr bwMode="auto">
            <a:xfrm>
              <a:off x="2959017" y="3545964"/>
              <a:ext cx="1315580" cy="899936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6" name="群組 25"/>
          <p:cNvGrpSpPr/>
          <p:nvPr/>
        </p:nvGrpSpPr>
        <p:grpSpPr>
          <a:xfrm rot="5400000">
            <a:off x="6414851" y="2516852"/>
            <a:ext cx="1793758" cy="1465914"/>
            <a:chOff x="2156347" y="2780928"/>
            <a:chExt cx="1793758" cy="1465914"/>
          </a:xfrm>
        </p:grpSpPr>
        <p:sp>
          <p:nvSpPr>
            <p:cNvPr id="27" name="橢圓 26"/>
            <p:cNvSpPr/>
            <p:nvPr/>
          </p:nvSpPr>
          <p:spPr bwMode="auto">
            <a:xfrm>
              <a:off x="2156347" y="2780928"/>
              <a:ext cx="926053" cy="90075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rtlCol="0" anchor="ctr">
              <a:sp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2000" dirty="0">
                <a:solidFill>
                  <a:srgbClr val="3232FF"/>
                </a:solidFill>
              </a:endParaRPr>
            </a:p>
          </p:txBody>
        </p:sp>
        <p:cxnSp>
          <p:nvCxnSpPr>
            <p:cNvPr id="28" name="直線單箭頭接點 27"/>
            <p:cNvCxnSpPr/>
            <p:nvPr/>
          </p:nvCxnSpPr>
          <p:spPr bwMode="auto">
            <a:xfrm rot="16200000" flipH="1">
              <a:off x="3120049" y="3416786"/>
              <a:ext cx="677830" cy="982282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72410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圖片 163"/>
          <p:cNvPicPr>
            <a:picLocks noChangeAspect="1"/>
          </p:cNvPicPr>
          <p:nvPr/>
        </p:nvPicPr>
        <p:blipFill rotWithShape="1">
          <a:blip r:embed="rId2"/>
          <a:srcRect r="365" b="10024"/>
          <a:stretch/>
        </p:blipFill>
        <p:spPr>
          <a:xfrm>
            <a:off x="4732054" y="4748043"/>
            <a:ext cx="7459946" cy="1184564"/>
          </a:xfrm>
          <a:prstGeom prst="rect">
            <a:avLst/>
          </a:prstGeom>
        </p:spPr>
      </p:pic>
      <p:sp>
        <p:nvSpPr>
          <p:cNvPr id="9" name="標題 2"/>
          <p:cNvSpPr txBox="1">
            <a:spLocks/>
          </p:cNvSpPr>
          <p:nvPr/>
        </p:nvSpPr>
        <p:spPr bwMode="auto">
          <a:xfrm>
            <a:off x="0" y="360000"/>
            <a:ext cx="12192000" cy="57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9pPr>
          </a:lstStyle>
          <a:p>
            <a:endParaRPr lang="zh-TW" altLang="en-US" sz="36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11720945" y="645789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A153CB8-4996-4BD5-B8E4-2867512292BC}" type="slidenum">
              <a:rPr lang="en-US" altLang="zh-TW" sz="2400" b="1" smtClean="0">
                <a:solidFill>
                  <a:schemeClr val="bg1"/>
                </a:solidFill>
              </a:rPr>
              <a:t>44</a:t>
            </a:fld>
            <a:endParaRPr lang="en-US" altLang="zh-TW" sz="2400" b="1" dirty="0">
              <a:solidFill>
                <a:schemeClr val="bg1"/>
              </a:solidFill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167" b="-60"/>
          <a:stretch/>
        </p:blipFill>
        <p:spPr>
          <a:xfrm>
            <a:off x="335566" y="1034686"/>
            <a:ext cx="4187910" cy="5177976"/>
          </a:xfrm>
          <a:prstGeom prst="rect">
            <a:avLst/>
          </a:prstGeom>
        </p:spPr>
      </p:pic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-309207" y="458424"/>
            <a:ext cx="13215582" cy="612000"/>
          </a:xfrm>
        </p:spPr>
        <p:txBody>
          <a:bodyPr/>
          <a:lstStyle/>
          <a:p>
            <a:r>
              <a:rPr lang="en-US" altLang="zh-TW" sz="3200" dirty="0"/>
              <a:t>The 50 and 60 </a:t>
            </a:r>
            <a:r>
              <a:rPr lang="en-US" altLang="zh-TW" sz="3200" dirty="0" err="1"/>
              <a:t>Gbit</a:t>
            </a:r>
            <a:r>
              <a:rPr lang="en-US" altLang="zh-TW" sz="3200" dirty="0"/>
              <a:t>/sec on-off keying transmission</a:t>
            </a:r>
            <a:endParaRPr lang="zh-TW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圓角矩形 1"/>
              <p:cNvSpPr/>
              <p:nvPr/>
            </p:nvSpPr>
            <p:spPr bwMode="auto">
              <a:xfrm>
                <a:off x="6747317" y="3767564"/>
                <a:ext cx="5177229" cy="1123712"/>
              </a:xfrm>
              <a:prstGeom prst="roundRect">
                <a:avLst/>
              </a:prstGeom>
              <a:solidFill>
                <a:srgbClr val="FFFF00"/>
              </a:solidFill>
              <a:ln w="381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rtlCol="0" anchor="ctr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en-US" altLang="zh-TW" sz="2000" dirty="0"/>
                  <a:t>corresponding bathtub curves for the device under RT and 85</a:t>
                </a:r>
                <a14:m>
                  <m:oMath xmlns:m="http://schemas.openxmlformats.org/officeDocument/2006/math">
                    <m:r>
                      <a:rPr lang="en-US" altLang="zh-TW" sz="2000">
                        <a:latin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lang="en-US" altLang="zh-TW" sz="2000" dirty="0"/>
                  <a:t> operation over a 1 meter OM5 fiber (back-to-back; b2b)</a:t>
                </a:r>
                <a:endParaRPr lang="zh-TW" altLang="en-US" sz="2400" dirty="0">
                  <a:solidFill>
                    <a:srgbClr val="3232FF"/>
                  </a:solidFill>
                </a:endParaRPr>
              </a:p>
            </p:txBody>
          </p:sp>
        </mc:Choice>
        <mc:Fallback xmlns="">
          <p:sp>
            <p:nvSpPr>
              <p:cNvPr id="2" name="圓角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47317" y="3767564"/>
                <a:ext cx="5177229" cy="1123712"/>
              </a:xfrm>
              <a:prstGeom prst="roundRect">
                <a:avLst/>
              </a:prstGeom>
              <a:blipFill>
                <a:blip r:embed="rId5"/>
                <a:stretch>
                  <a:fillRect r="-702" b="-3684"/>
                </a:stretch>
              </a:blipFill>
              <a:ln w="38100">
                <a:solidFill>
                  <a:srgbClr val="FF0000"/>
                </a:solidFill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76" t="16757" r="14684" b="26062"/>
          <a:stretch/>
        </p:blipFill>
        <p:spPr>
          <a:xfrm>
            <a:off x="8356326" y="936262"/>
            <a:ext cx="3720807" cy="2823934"/>
          </a:xfrm>
          <a:prstGeom prst="rect">
            <a:avLst/>
          </a:prstGeom>
        </p:spPr>
      </p:pic>
      <p:sp>
        <p:nvSpPr>
          <p:cNvPr id="161" name="圓角矩形 160"/>
          <p:cNvSpPr/>
          <p:nvPr/>
        </p:nvSpPr>
        <p:spPr bwMode="auto">
          <a:xfrm>
            <a:off x="4977784" y="1548262"/>
            <a:ext cx="6527349" cy="1464231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000" dirty="0">
                <a:solidFill>
                  <a:srgbClr val="FF0000"/>
                </a:solidFill>
              </a:rPr>
              <a:t>50 </a:t>
            </a:r>
            <a:r>
              <a:rPr lang="en-US" altLang="zh-TW" sz="2000" dirty="0" err="1">
                <a:solidFill>
                  <a:srgbClr val="FF0000"/>
                </a:solidFill>
              </a:rPr>
              <a:t>Gbit</a:t>
            </a:r>
            <a:r>
              <a:rPr lang="en-US" altLang="zh-TW" sz="2000" dirty="0">
                <a:solidFill>
                  <a:srgbClr val="FF0000"/>
                </a:solidFill>
              </a:rPr>
              <a:t>/sec bit-error-free (BER &lt; 1×10-12) transmission can be successfully achieved from RT to 85℃ operations without using any pre-emphasis or equalization techniques.</a:t>
            </a:r>
          </a:p>
        </p:txBody>
      </p:sp>
      <p:sp>
        <p:nvSpPr>
          <p:cNvPr id="162" name="圓角矩形 161"/>
          <p:cNvSpPr/>
          <p:nvPr/>
        </p:nvSpPr>
        <p:spPr bwMode="auto">
          <a:xfrm>
            <a:off x="4514283" y="5036045"/>
            <a:ext cx="7562850" cy="919401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2400" b="1" dirty="0"/>
              <a:t>The maximum error-free data rate can be boosted up to </a:t>
            </a:r>
            <a:r>
              <a:rPr lang="en-US" altLang="zh-TW" sz="2400" b="1" dirty="0">
                <a:solidFill>
                  <a:srgbClr val="FF0000"/>
                </a:solidFill>
              </a:rPr>
              <a:t>60 </a:t>
            </a:r>
            <a:r>
              <a:rPr lang="en-US" altLang="zh-TW" sz="2400" b="1" dirty="0" err="1">
                <a:solidFill>
                  <a:srgbClr val="FF0000"/>
                </a:solidFill>
              </a:rPr>
              <a:t>Gbit</a:t>
            </a:r>
            <a:r>
              <a:rPr lang="en-US" altLang="zh-TW" sz="2400" b="1" dirty="0">
                <a:solidFill>
                  <a:srgbClr val="FF0000"/>
                </a:solidFill>
              </a:rPr>
              <a:t>/sec </a:t>
            </a:r>
            <a:r>
              <a:rPr lang="en-US" altLang="zh-TW" sz="2400" b="1" dirty="0"/>
              <a:t>under RT operation</a:t>
            </a:r>
            <a:endParaRPr lang="zh-TW" altLang="en-US" sz="2800" b="1" dirty="0">
              <a:solidFill>
                <a:srgbClr val="32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8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1" grpId="0" animBg="1"/>
      <p:bldP spid="16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19151"/>
            <a:ext cx="7663171" cy="3672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295" y="666238"/>
            <a:ext cx="6254438" cy="4788000"/>
          </a:xfrm>
          <a:prstGeom prst="rect">
            <a:avLst/>
          </a:prstGeom>
        </p:spPr>
      </p:pic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252566" y="404813"/>
            <a:ext cx="12148984" cy="1143000"/>
          </a:xfrm>
        </p:spPr>
        <p:txBody>
          <a:bodyPr/>
          <a:lstStyle/>
          <a:p>
            <a:r>
              <a:rPr lang="en-US" altLang="zh-TW" sz="1800" dirty="0"/>
              <a:t> </a:t>
            </a:r>
            <a:r>
              <a:rPr lang="en-US" altLang="zh-TW" sz="2800" dirty="0"/>
              <a:t>B2B and 100 meter OM5 fiber transmission </a:t>
            </a:r>
            <a:r>
              <a:rPr lang="en-US" altLang="zh-TW" sz="1800" dirty="0"/>
              <a:t> </a:t>
            </a:r>
            <a:r>
              <a:rPr lang="en-US" altLang="zh-TW" sz="2800" dirty="0"/>
              <a:t>result with FFE </a:t>
            </a:r>
            <a:endParaRPr lang="zh-TW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圓角矩形 1"/>
              <p:cNvSpPr/>
              <p:nvPr/>
            </p:nvSpPr>
            <p:spPr bwMode="auto">
              <a:xfrm>
                <a:off x="924077" y="4572663"/>
                <a:ext cx="10277323" cy="1123712"/>
              </a:xfrm>
              <a:prstGeom prst="roundRect">
                <a:avLst/>
              </a:prstGeom>
              <a:solidFill>
                <a:srgbClr val="FFFF00"/>
              </a:solidFill>
              <a:ln w="381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rtlCol="0" anchor="ctr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en-US" altLang="zh-TW" sz="2000" dirty="0"/>
                  <a:t>In order to  improve the 100 meter transmission </a:t>
                </a:r>
                <a:r>
                  <a:rPr lang="en-US" altLang="zh-TW" sz="2000" dirty="0" err="1"/>
                  <a:t>result,invariant</a:t>
                </a:r>
                <a:r>
                  <a:rPr lang="en-US" altLang="zh-TW" sz="2000" dirty="0"/>
                  <a:t> 50 </a:t>
                </a:r>
                <a:r>
                  <a:rPr lang="en-US" altLang="zh-TW" sz="2000" dirty="0" err="1"/>
                  <a:t>Gbps</a:t>
                </a:r>
                <a:r>
                  <a:rPr lang="en-US" altLang="zh-TW" sz="2000" dirty="0"/>
                  <a:t> transmission performance from RT to 85 </a:t>
                </a:r>
                <a14:m>
                  <m:oMath xmlns:m="http://schemas.openxmlformats.org/officeDocument/2006/math">
                    <m:r>
                      <a:rPr lang="en-US" altLang="zh-TW" sz="2000">
                        <a:latin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lang="en-US" altLang="zh-TW" sz="2000" dirty="0"/>
                  <a:t> operation can be achieved  with  standard 5 tap FFE (Feed-Forward Equalization )</a:t>
                </a:r>
              </a:p>
            </p:txBody>
          </p:sp>
        </mc:Choice>
        <mc:Fallback xmlns="">
          <p:sp>
            <p:nvSpPr>
              <p:cNvPr id="2" name="圓角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4077" y="4572663"/>
                <a:ext cx="10277323" cy="1123712"/>
              </a:xfrm>
              <a:prstGeom prst="roundRect">
                <a:avLst/>
              </a:prstGeom>
              <a:blipFill>
                <a:blip r:embed="rId4"/>
                <a:stretch>
                  <a:fillRect b="-3684"/>
                </a:stretch>
              </a:blipFill>
              <a:ln w="38100">
                <a:solidFill>
                  <a:srgbClr val="FF0000"/>
                </a:solidFill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65292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906580" y="1728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4300" dirty="0">
                <a:ln>
                  <a:gradFill flip="none" rotWithShape="1">
                    <a:gsLst>
                      <a:gs pos="0">
                        <a:srgbClr val="825600"/>
                      </a:gs>
                      <a:gs pos="13000">
                        <a:srgbClr val="FFA800"/>
                      </a:gs>
                      <a:gs pos="28000">
                        <a:srgbClr val="825600"/>
                      </a:gs>
                      <a:gs pos="42999">
                        <a:srgbClr val="FFA800"/>
                      </a:gs>
                      <a:gs pos="58000">
                        <a:srgbClr val="825600"/>
                      </a:gs>
                      <a:gs pos="72000">
                        <a:srgbClr val="FFA800"/>
                      </a:gs>
                      <a:gs pos="87000">
                        <a:srgbClr val="825600"/>
                      </a:gs>
                      <a:gs pos="100000">
                        <a:srgbClr val="FFA800"/>
                      </a:gs>
                    </a:gsLst>
                    <a:lin ang="5400000" scaled="0"/>
                    <a:tileRect r="-100000" b="-100000"/>
                  </a:gradFill>
                </a:ln>
                <a:gradFill>
                  <a:gsLst>
                    <a:gs pos="69000">
                      <a:schemeClr val="bg1">
                        <a:lumMod val="95000"/>
                      </a:schemeClr>
                    </a:gs>
                    <a:gs pos="31000">
                      <a:srgbClr val="FFFF00"/>
                    </a:gs>
                    <a:gs pos="64999">
                      <a:srgbClr val="92D050"/>
                    </a:gs>
                    <a:gs pos="89999">
                      <a:srgbClr val="C00000"/>
                    </a:gs>
                    <a:gs pos="52000">
                      <a:srgbClr val="FF8200"/>
                    </a:gs>
                  </a:gsLst>
                  <a:lin ang="5400000" scaled="0"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ea typeface="+mn-ea"/>
                <a:cs typeface="+mn-cs"/>
              </a:rPr>
              <a:t>Achievements 2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1097280" y="2484120"/>
            <a:ext cx="93573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u="sng" dirty="0">
                <a:solidFill>
                  <a:srgbClr val="FF0000"/>
                </a:solidFill>
              </a:rPr>
              <a:t>High-Temperature and High-Speed VCSELs (Novel MQWs)</a:t>
            </a:r>
            <a:endParaRPr lang="zh-TW" altLang="en-US" sz="44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5516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7179" y="616416"/>
            <a:ext cx="8521123" cy="591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8714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633" y="619760"/>
            <a:ext cx="8369307" cy="581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709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715" y="404641"/>
            <a:ext cx="9105326" cy="645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976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081" y="508784"/>
            <a:ext cx="8514079" cy="606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1174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0120" y="1463040"/>
            <a:ext cx="7491346" cy="507492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207692" y="878265"/>
            <a:ext cx="10222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i="1" u="sng" dirty="0">
                <a:solidFill>
                  <a:srgbClr val="008000"/>
                </a:solidFill>
              </a:rPr>
              <a:t>State-of-the-art super high-T/high-speed VCSEL !!</a:t>
            </a:r>
            <a:endParaRPr lang="zh-TW" altLang="en-US" sz="3200" b="1" i="1" u="sng" dirty="0">
              <a:solidFill>
                <a:srgbClr val="008000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2340533" y="5800785"/>
            <a:ext cx="8627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i="1" u="sng" dirty="0">
                <a:solidFill>
                  <a:srgbClr val="008000"/>
                </a:solidFill>
              </a:rPr>
              <a:t>No DSP and no pre-emphasis  !!</a:t>
            </a:r>
            <a:endParaRPr lang="zh-TW" altLang="en-US" sz="3200" b="1" i="1" u="sng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8962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906580" y="1728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4300" dirty="0">
                <a:ln>
                  <a:gradFill flip="none" rotWithShape="1">
                    <a:gsLst>
                      <a:gs pos="0">
                        <a:srgbClr val="825600"/>
                      </a:gs>
                      <a:gs pos="13000">
                        <a:srgbClr val="FFA800"/>
                      </a:gs>
                      <a:gs pos="28000">
                        <a:srgbClr val="825600"/>
                      </a:gs>
                      <a:gs pos="42999">
                        <a:srgbClr val="FFA800"/>
                      </a:gs>
                      <a:gs pos="58000">
                        <a:srgbClr val="825600"/>
                      </a:gs>
                      <a:gs pos="72000">
                        <a:srgbClr val="FFA800"/>
                      </a:gs>
                      <a:gs pos="87000">
                        <a:srgbClr val="825600"/>
                      </a:gs>
                      <a:gs pos="100000">
                        <a:srgbClr val="FFA800"/>
                      </a:gs>
                    </a:gsLst>
                    <a:lin ang="5400000" scaled="0"/>
                    <a:tileRect r="-100000" b="-100000"/>
                  </a:gradFill>
                </a:ln>
                <a:gradFill>
                  <a:gsLst>
                    <a:gs pos="69000">
                      <a:schemeClr val="bg1">
                        <a:lumMod val="95000"/>
                      </a:schemeClr>
                    </a:gs>
                    <a:gs pos="31000">
                      <a:srgbClr val="FFFF00"/>
                    </a:gs>
                    <a:gs pos="64999">
                      <a:srgbClr val="92D050"/>
                    </a:gs>
                    <a:gs pos="89999">
                      <a:srgbClr val="C00000"/>
                    </a:gs>
                    <a:gs pos="52000">
                      <a:srgbClr val="FF8200"/>
                    </a:gs>
                  </a:gsLst>
                  <a:lin ang="5400000" scaled="0"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ea typeface="+mn-ea"/>
                <a:cs typeface="+mn-cs"/>
              </a:rPr>
              <a:t>Achievements 2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1097280" y="2484120"/>
            <a:ext cx="93573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u="sng" dirty="0">
                <a:solidFill>
                  <a:srgbClr val="FF0000"/>
                </a:solidFill>
              </a:rPr>
              <a:t>High-Brightness and High-Speed VCSELs Array </a:t>
            </a:r>
            <a:endParaRPr lang="zh-TW" altLang="en-US" sz="44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098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文字方塊 46"/>
          <p:cNvSpPr txBox="1"/>
          <p:nvPr/>
        </p:nvSpPr>
        <p:spPr>
          <a:xfrm>
            <a:off x="7170756" y="1348647"/>
            <a:ext cx="1013477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>
                <a:solidFill>
                  <a:schemeClr val="bg1"/>
                </a:solidFill>
              </a:rPr>
              <a:t>Wz</a:t>
            </a:r>
            <a:endParaRPr lang="zh-TW" altLang="en-US" sz="2000" b="1" dirty="0">
              <a:solidFill>
                <a:schemeClr val="bg1"/>
              </a:solidFill>
            </a:endParaRPr>
          </a:p>
        </p:txBody>
      </p:sp>
      <p:grpSp>
        <p:nvGrpSpPr>
          <p:cNvPr id="6" name="群組 12"/>
          <p:cNvGrpSpPr/>
          <p:nvPr/>
        </p:nvGrpSpPr>
        <p:grpSpPr>
          <a:xfrm>
            <a:off x="3982144" y="1677162"/>
            <a:ext cx="4786651" cy="2327902"/>
            <a:chOff x="2695077" y="1616001"/>
            <a:chExt cx="3746339" cy="1355530"/>
          </a:xfrm>
        </p:grpSpPr>
        <p:sp>
          <p:nvSpPr>
            <p:cNvPr id="7" name="Rectangle 3" descr="深色水平線"/>
            <p:cNvSpPr>
              <a:spLocks noChangeArrowheads="1"/>
            </p:cNvSpPr>
            <p:nvPr/>
          </p:nvSpPr>
          <p:spPr bwMode="auto">
            <a:xfrm>
              <a:off x="2696999" y="2569327"/>
              <a:ext cx="3742496" cy="402204"/>
            </a:xfrm>
            <a:prstGeom prst="rect">
              <a:avLst/>
            </a:prstGeom>
            <a:pattFill prst="dkHorz">
              <a:fgClr>
                <a:srgbClr val="000000"/>
              </a:fgClr>
              <a:bgClr>
                <a:srgbClr val="FFFFFF"/>
              </a:bgClr>
            </a:patt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 sz="2400" b="1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2696999" y="2404645"/>
              <a:ext cx="3744416" cy="164682"/>
            </a:xfrm>
            <a:prstGeom prst="rect">
              <a:avLst/>
            </a:prstGeom>
            <a:solidFill>
              <a:srgbClr val="CC00CC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 sz="2400" b="1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9" name="Rectangle 5" descr="深色水平線"/>
            <p:cNvSpPr>
              <a:spLocks noChangeArrowheads="1"/>
            </p:cNvSpPr>
            <p:nvPr/>
          </p:nvSpPr>
          <p:spPr bwMode="auto">
            <a:xfrm>
              <a:off x="2696999" y="1616001"/>
              <a:ext cx="3742496" cy="788644"/>
            </a:xfrm>
            <a:prstGeom prst="rect">
              <a:avLst/>
            </a:prstGeom>
            <a:pattFill prst="dkHorz">
              <a:fgClr>
                <a:srgbClr val="000000"/>
              </a:fgClr>
              <a:bgClr>
                <a:srgbClr val="FFFFFF"/>
              </a:bgClr>
            </a:patt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 sz="2400" b="1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10" name="AutoShape 7"/>
            <p:cNvSpPr>
              <a:spLocks noChangeArrowheads="1"/>
            </p:cNvSpPr>
            <p:nvPr/>
          </p:nvSpPr>
          <p:spPr bwMode="auto">
            <a:xfrm>
              <a:off x="2696998" y="1616001"/>
              <a:ext cx="1660317" cy="251783"/>
            </a:xfrm>
            <a:prstGeom prst="roundRect">
              <a:avLst>
                <a:gd name="adj" fmla="val 16667"/>
              </a:avLst>
            </a:prstGeom>
            <a:solidFill>
              <a:srgbClr val="339933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 sz="2400" b="1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11" name="AutoShape 8"/>
            <p:cNvSpPr>
              <a:spLocks noChangeArrowheads="1"/>
            </p:cNvSpPr>
            <p:nvPr/>
          </p:nvSpPr>
          <p:spPr bwMode="auto">
            <a:xfrm>
              <a:off x="4834394" y="1616002"/>
              <a:ext cx="1607022" cy="241862"/>
            </a:xfrm>
            <a:prstGeom prst="roundRect">
              <a:avLst>
                <a:gd name="adj" fmla="val 16667"/>
              </a:avLst>
            </a:prstGeom>
            <a:solidFill>
              <a:srgbClr val="339933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zh-TW" sz="2400" b="1" ker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12" name="AutoShape 12"/>
            <p:cNvSpPr>
              <a:spLocks noChangeArrowheads="1"/>
            </p:cNvSpPr>
            <p:nvPr/>
          </p:nvSpPr>
          <p:spPr bwMode="auto">
            <a:xfrm rot="10800000">
              <a:off x="5144494" y="2207922"/>
              <a:ext cx="1296739" cy="51699"/>
            </a:xfrm>
            <a:prstGeom prst="homePlate">
              <a:avLst>
                <a:gd name="adj" fmla="val 327775"/>
              </a:avLst>
            </a:prstGeom>
            <a:pattFill prst="lgConfetti">
              <a:fgClr>
                <a:srgbClr val="FF0000"/>
              </a:fgClr>
              <a:bgClr>
                <a:srgbClr val="FFFFFF"/>
              </a:bgClr>
            </a:patt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zh-TW" altLang="en-US" sz="2400" b="1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13" name="AutoShape 9"/>
            <p:cNvSpPr>
              <a:spLocks noChangeArrowheads="1"/>
            </p:cNvSpPr>
            <p:nvPr/>
          </p:nvSpPr>
          <p:spPr bwMode="auto">
            <a:xfrm>
              <a:off x="2695077" y="2214982"/>
              <a:ext cx="1312381" cy="54560"/>
            </a:xfrm>
            <a:prstGeom prst="homePlate">
              <a:avLst>
                <a:gd name="adj" fmla="val 327780"/>
              </a:avLst>
            </a:prstGeom>
            <a:pattFill prst="lgConfetti">
              <a:fgClr>
                <a:srgbClr val="FF0000"/>
              </a:fgClr>
              <a:bgClr>
                <a:srgbClr val="FFFFFF"/>
              </a:bgClr>
            </a:patt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 sz="2400" b="1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</p:grpSp>
      <p:sp>
        <p:nvSpPr>
          <p:cNvPr id="14" name="迴轉箭號 23"/>
          <p:cNvSpPr/>
          <p:nvPr/>
        </p:nvSpPr>
        <p:spPr bwMode="auto">
          <a:xfrm>
            <a:off x="6970043" y="2207198"/>
            <a:ext cx="531026" cy="716376"/>
          </a:xfrm>
          <a:prstGeom prst="utur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z="1400">
              <a:latin typeface="Arial" charset="0"/>
              <a:ea typeface="新細明體" pitchFamily="18" charset="-120"/>
            </a:endParaRPr>
          </a:p>
        </p:txBody>
      </p:sp>
      <p:sp>
        <p:nvSpPr>
          <p:cNvPr id="15" name="橢圓 22"/>
          <p:cNvSpPr/>
          <p:nvPr/>
        </p:nvSpPr>
        <p:spPr bwMode="auto">
          <a:xfrm>
            <a:off x="5427048" y="2504722"/>
            <a:ext cx="1884962" cy="607890"/>
          </a:xfrm>
          <a:prstGeom prst="ellipse">
            <a:avLst/>
          </a:prstGeom>
          <a:noFill/>
          <a:ln w="3810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z="1400">
              <a:latin typeface="Arial" charset="0"/>
              <a:ea typeface="新細明體" pitchFamily="18" charset="-120"/>
            </a:endParaRPr>
          </a:p>
        </p:txBody>
      </p:sp>
      <p:sp>
        <p:nvSpPr>
          <p:cNvPr id="16" name="迴轉箭號 26"/>
          <p:cNvSpPr/>
          <p:nvPr/>
        </p:nvSpPr>
        <p:spPr bwMode="auto">
          <a:xfrm flipH="1">
            <a:off x="5345401" y="2207198"/>
            <a:ext cx="531026" cy="671901"/>
          </a:xfrm>
          <a:prstGeom prst="utur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z="1400">
              <a:latin typeface="Arial" charset="0"/>
              <a:ea typeface="新細明體" pitchFamily="18" charset="-120"/>
            </a:endParaRPr>
          </a:p>
        </p:txBody>
      </p:sp>
      <p:sp>
        <p:nvSpPr>
          <p:cNvPr id="17" name="向上箭號 24"/>
          <p:cNvSpPr/>
          <p:nvPr/>
        </p:nvSpPr>
        <p:spPr bwMode="auto">
          <a:xfrm>
            <a:off x="6117482" y="2185552"/>
            <a:ext cx="531026" cy="1362932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z="1400">
              <a:latin typeface="Arial" charset="0"/>
              <a:ea typeface="新細明體" pitchFamily="18" charset="-120"/>
            </a:endParaRPr>
          </a:p>
        </p:txBody>
      </p:sp>
      <p:sp>
        <p:nvSpPr>
          <p:cNvPr id="18" name="橢圓 11"/>
          <p:cNvSpPr/>
          <p:nvPr/>
        </p:nvSpPr>
        <p:spPr bwMode="auto">
          <a:xfrm>
            <a:off x="5941612" y="1631417"/>
            <a:ext cx="872381" cy="53295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z="1400">
              <a:latin typeface="Arial" charset="0"/>
              <a:ea typeface="新細明體" pitchFamily="18" charset="-12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793745" y="3016922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0000CC"/>
                </a:solidFill>
                <a:latin typeface="+mj-lt"/>
              </a:rPr>
              <a:t>Electric field</a:t>
            </a:r>
            <a:endParaRPr lang="zh-TW" altLang="en-US" dirty="0">
              <a:solidFill>
                <a:srgbClr val="0000CC"/>
              </a:solidFill>
              <a:latin typeface="+mj-lt"/>
            </a:endParaRPr>
          </a:p>
        </p:txBody>
      </p:sp>
      <p:cxnSp>
        <p:nvCxnSpPr>
          <p:cNvPr id="20" name="直線單箭頭接點 2"/>
          <p:cNvCxnSpPr/>
          <p:nvPr/>
        </p:nvCxnSpPr>
        <p:spPr bwMode="auto">
          <a:xfrm>
            <a:off x="3493538" y="1755192"/>
            <a:ext cx="49106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文字方塊 4"/>
          <p:cNvSpPr txBox="1"/>
          <p:nvPr/>
        </p:nvSpPr>
        <p:spPr>
          <a:xfrm>
            <a:off x="1858212" y="1546620"/>
            <a:ext cx="15201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/>
              <a:t>Zn-diffusion</a:t>
            </a:r>
            <a:endParaRPr lang="zh-TW" altLang="en-US" sz="2000" dirty="0"/>
          </a:p>
        </p:txBody>
      </p:sp>
      <p:cxnSp>
        <p:nvCxnSpPr>
          <p:cNvPr id="22" name="直線單箭頭接點 6"/>
          <p:cNvCxnSpPr/>
          <p:nvPr/>
        </p:nvCxnSpPr>
        <p:spPr bwMode="auto">
          <a:xfrm>
            <a:off x="3493538" y="2599914"/>
            <a:ext cx="49106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文字方塊 7"/>
          <p:cNvSpPr txBox="1"/>
          <p:nvPr/>
        </p:nvSpPr>
        <p:spPr>
          <a:xfrm>
            <a:off x="1957220" y="2402219"/>
            <a:ext cx="1481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/>
              <a:t>Oxide layer</a:t>
            </a:r>
            <a:endParaRPr lang="zh-TW" altLang="en-US" sz="2000" dirty="0"/>
          </a:p>
        </p:txBody>
      </p:sp>
      <p:cxnSp>
        <p:nvCxnSpPr>
          <p:cNvPr id="24" name="直線單箭頭接點 9"/>
          <p:cNvCxnSpPr>
            <a:endCxn id="8" idx="1"/>
          </p:cNvCxnSpPr>
          <p:nvPr/>
        </p:nvCxnSpPr>
        <p:spPr bwMode="auto">
          <a:xfrm>
            <a:off x="3493539" y="3034771"/>
            <a:ext cx="491061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文字方塊 10"/>
          <p:cNvSpPr txBox="1"/>
          <p:nvPr/>
        </p:nvSpPr>
        <p:spPr>
          <a:xfrm>
            <a:off x="2859257" y="2834715"/>
            <a:ext cx="625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/>
              <a:t>QW</a:t>
            </a:r>
            <a:endParaRPr lang="zh-TW" altLang="en-US" sz="2000" dirty="0"/>
          </a:p>
        </p:txBody>
      </p:sp>
      <p:sp>
        <p:nvSpPr>
          <p:cNvPr id="26" name="矩形 25"/>
          <p:cNvSpPr/>
          <p:nvPr/>
        </p:nvSpPr>
        <p:spPr>
          <a:xfrm>
            <a:off x="6793745" y="1763030"/>
            <a:ext cx="1723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+mj-lt"/>
              </a:rPr>
              <a:t>Optical field</a:t>
            </a:r>
            <a:endParaRPr lang="zh-TW" altLang="en-US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7" name="橢圓 28"/>
          <p:cNvSpPr/>
          <p:nvPr/>
        </p:nvSpPr>
        <p:spPr bwMode="auto">
          <a:xfrm>
            <a:off x="5131304" y="2107422"/>
            <a:ext cx="872381" cy="532955"/>
          </a:xfrm>
          <a:prstGeom prst="ellipse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z="1400">
              <a:latin typeface="Arial" charset="0"/>
              <a:ea typeface="新細明體" pitchFamily="18" charset="-120"/>
            </a:endParaRPr>
          </a:p>
        </p:txBody>
      </p:sp>
      <p:sp>
        <p:nvSpPr>
          <p:cNvPr id="28" name="橢圓 29"/>
          <p:cNvSpPr/>
          <p:nvPr/>
        </p:nvSpPr>
        <p:spPr bwMode="auto">
          <a:xfrm>
            <a:off x="6793745" y="2104936"/>
            <a:ext cx="872381" cy="532955"/>
          </a:xfrm>
          <a:prstGeom prst="ellipse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z="1400">
              <a:latin typeface="Arial" charset="0"/>
              <a:ea typeface="新細明體" pitchFamily="18" charset="-120"/>
            </a:endParaRPr>
          </a:p>
        </p:txBody>
      </p:sp>
      <p:cxnSp>
        <p:nvCxnSpPr>
          <p:cNvPr id="30" name="直線接點 8"/>
          <p:cNvCxnSpPr/>
          <p:nvPr/>
        </p:nvCxnSpPr>
        <p:spPr bwMode="auto">
          <a:xfrm flipV="1">
            <a:off x="6105965" y="1352715"/>
            <a:ext cx="0" cy="540059"/>
          </a:xfrm>
          <a:prstGeom prst="line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" name="直線接點 30"/>
          <p:cNvCxnSpPr/>
          <p:nvPr/>
        </p:nvCxnSpPr>
        <p:spPr bwMode="auto">
          <a:xfrm flipV="1">
            <a:off x="6715523" y="1352715"/>
            <a:ext cx="0" cy="540059"/>
          </a:xfrm>
          <a:prstGeom prst="line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直線單箭頭接點 31"/>
          <p:cNvCxnSpPr/>
          <p:nvPr/>
        </p:nvCxnSpPr>
        <p:spPr bwMode="auto">
          <a:xfrm>
            <a:off x="5658958" y="1559736"/>
            <a:ext cx="458525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直線接點 44"/>
          <p:cNvCxnSpPr/>
          <p:nvPr/>
        </p:nvCxnSpPr>
        <p:spPr bwMode="auto">
          <a:xfrm>
            <a:off x="6728545" y="1559736"/>
            <a:ext cx="518266" cy="0"/>
          </a:xfrm>
          <a:prstGeom prst="line">
            <a:avLst/>
          </a:prstGeom>
          <a:ln>
            <a:headEnd type="arrow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5" name="直線接點 48"/>
          <p:cNvCxnSpPr>
            <a:stCxn id="13" idx="3"/>
          </p:cNvCxnSpPr>
          <p:nvPr/>
        </p:nvCxnSpPr>
        <p:spPr bwMode="auto">
          <a:xfrm>
            <a:off x="5658957" y="2614497"/>
            <a:ext cx="0" cy="1399039"/>
          </a:xfrm>
          <a:prstGeom prst="line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6" name="直線接點 50"/>
          <p:cNvCxnSpPr/>
          <p:nvPr/>
        </p:nvCxnSpPr>
        <p:spPr bwMode="auto">
          <a:xfrm>
            <a:off x="7078230" y="2599915"/>
            <a:ext cx="8376" cy="1413621"/>
          </a:xfrm>
          <a:prstGeom prst="line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7" name="直線接點 54"/>
          <p:cNvCxnSpPr/>
          <p:nvPr/>
        </p:nvCxnSpPr>
        <p:spPr bwMode="auto">
          <a:xfrm>
            <a:off x="7078230" y="3919952"/>
            <a:ext cx="727462" cy="0"/>
          </a:xfrm>
          <a:prstGeom prst="line">
            <a:avLst/>
          </a:prstGeom>
          <a:ln>
            <a:headEnd type="arrow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8" name="直線單箭頭接點 57"/>
          <p:cNvCxnSpPr/>
          <p:nvPr/>
        </p:nvCxnSpPr>
        <p:spPr bwMode="auto">
          <a:xfrm>
            <a:off x="4831938" y="3927207"/>
            <a:ext cx="824373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9" name="文字方塊 59"/>
          <p:cNvSpPr txBox="1"/>
          <p:nvPr/>
        </p:nvSpPr>
        <p:spPr>
          <a:xfrm>
            <a:off x="5862791" y="3573017"/>
            <a:ext cx="1013477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dirty="0" err="1">
                <a:solidFill>
                  <a:schemeClr val="bg1"/>
                </a:solidFill>
              </a:rPr>
              <a:t>Wo</a:t>
            </a:r>
            <a:endParaRPr lang="zh-TW" altLang="en-US" sz="1400" b="1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711600" y="2351877"/>
            <a:ext cx="1050525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IN" altLang="zh-TW" dirty="0">
                <a:solidFill>
                  <a:srgbClr val="FF0000"/>
                </a:solidFill>
              </a:rPr>
              <a:t>Loss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43" name="Oval 42"/>
          <p:cNvSpPr/>
          <p:nvPr/>
        </p:nvSpPr>
        <p:spPr bwMode="auto">
          <a:xfrm>
            <a:off x="7480183" y="2347652"/>
            <a:ext cx="1518408" cy="56263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1561706" y="1936819"/>
            <a:ext cx="3238150" cy="562630"/>
            <a:chOff x="5486401" y="4856943"/>
            <a:chExt cx="3238150" cy="562630"/>
          </a:xfrm>
        </p:grpSpPr>
        <p:sp>
          <p:nvSpPr>
            <p:cNvPr id="44" name="TextBox 43"/>
            <p:cNvSpPr txBox="1"/>
            <p:nvPr/>
          </p:nvSpPr>
          <p:spPr>
            <a:xfrm>
              <a:off x="5806565" y="4892283"/>
              <a:ext cx="25601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altLang="zh-TW" sz="2400" dirty="0">
                  <a:solidFill>
                    <a:srgbClr val="FF0000"/>
                  </a:solidFill>
                </a:rPr>
                <a:t> Optical  Power </a:t>
              </a:r>
              <a:endParaRPr lang="zh-TW" alt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45" name="Down Arrow 44"/>
            <p:cNvSpPr/>
            <p:nvPr/>
          </p:nvSpPr>
          <p:spPr bwMode="auto">
            <a:xfrm>
              <a:off x="5705232" y="4920155"/>
              <a:ext cx="285225" cy="469761"/>
            </a:xfrm>
            <a:prstGeom prst="downArrow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tlCol="0" anchor="ctr">
              <a:sp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2000" dirty="0">
                <a:solidFill>
                  <a:srgbClr val="3232FF"/>
                </a:solidFill>
              </a:endParaRPr>
            </a:p>
          </p:txBody>
        </p:sp>
        <p:sp>
          <p:nvSpPr>
            <p:cNvPr id="46" name="Oval 45"/>
            <p:cNvSpPr/>
            <p:nvPr/>
          </p:nvSpPr>
          <p:spPr bwMode="auto">
            <a:xfrm>
              <a:off x="5486401" y="4856943"/>
              <a:ext cx="3238150" cy="56263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rtlCol="0" anchor="ctr">
              <a:sp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2000" dirty="0">
                <a:solidFill>
                  <a:srgbClr val="3232FF"/>
                </a:solidFill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262197" y="2802110"/>
            <a:ext cx="2321915" cy="570451"/>
            <a:chOff x="4563611" y="5738070"/>
            <a:chExt cx="2407640" cy="570451"/>
          </a:xfrm>
        </p:grpSpPr>
        <p:sp>
          <p:nvSpPr>
            <p:cNvPr id="2" name="Oval 1"/>
            <p:cNvSpPr/>
            <p:nvPr/>
          </p:nvSpPr>
          <p:spPr bwMode="auto">
            <a:xfrm>
              <a:off x="4563611" y="5738070"/>
              <a:ext cx="2407640" cy="57045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tlCol="0" anchor="ctr">
              <a:sp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2000" dirty="0">
                <a:solidFill>
                  <a:srgbClr val="3232FF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293454" y="5763237"/>
              <a:ext cx="6543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altLang="zh-TW" dirty="0">
                  <a:solidFill>
                    <a:srgbClr val="FF0000"/>
                  </a:solidFill>
                </a:rPr>
                <a:t>I</a:t>
              </a:r>
              <a:r>
                <a:rPr lang="en-IN" altLang="zh-TW" baseline="-25000" dirty="0">
                  <a:solidFill>
                    <a:srgbClr val="FF0000"/>
                  </a:solidFill>
                </a:rPr>
                <a:t>th</a:t>
              </a:r>
              <a:r>
                <a:rPr lang="en-IN" altLang="zh-TW" dirty="0"/>
                <a:t> </a:t>
              </a:r>
              <a:endParaRPr lang="zh-TW" altLang="en-US" dirty="0"/>
            </a:p>
          </p:txBody>
        </p:sp>
        <p:sp>
          <p:nvSpPr>
            <p:cNvPr id="5" name="Up Arrow 4"/>
            <p:cNvSpPr/>
            <p:nvPr/>
          </p:nvSpPr>
          <p:spPr bwMode="auto">
            <a:xfrm flipH="1">
              <a:off x="6031685" y="5828736"/>
              <a:ext cx="134223" cy="431066"/>
            </a:xfrm>
            <a:prstGeom prst="upArrow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tlCol="0" anchor="ctr">
              <a:sp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2000" dirty="0">
                <a:solidFill>
                  <a:srgbClr val="3232FF"/>
                </a:solidFill>
              </a:endParaRP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1559496" y="116634"/>
            <a:ext cx="9145016" cy="830997"/>
          </a:xfrm>
          <a:prstGeom prst="rect">
            <a:avLst/>
          </a:prstGeom>
          <a:solidFill>
            <a:srgbClr val="99FFCC"/>
          </a:solidFill>
          <a:ln w="38100">
            <a:solidFill>
              <a:schemeClr val="tx1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IN" altLang="zh-TW" sz="2400" dirty="0">
                <a:solidFill>
                  <a:srgbClr val="FF0000"/>
                </a:solidFill>
              </a:rPr>
              <a:t>Our approach to achieve large area single mode array</a:t>
            </a:r>
            <a:r>
              <a:rPr lang="en-IN" altLang="zh-TW" sz="2400" dirty="0">
                <a:solidFill>
                  <a:srgbClr val="0070C0"/>
                </a:solidFill>
              </a:rPr>
              <a:t>: Using Zn–diffusion technique</a:t>
            </a:r>
            <a:endParaRPr lang="zh-TW" altLang="en-US" sz="2400" dirty="0">
              <a:solidFill>
                <a:srgbClr val="0070C0"/>
              </a:solidFill>
            </a:endParaRPr>
          </a:p>
        </p:txBody>
      </p:sp>
      <p:sp>
        <p:nvSpPr>
          <p:cNvPr id="73" name="爆炸 1 39"/>
          <p:cNvSpPr/>
          <p:nvPr/>
        </p:nvSpPr>
        <p:spPr bwMode="auto">
          <a:xfrm>
            <a:off x="3287688" y="1679259"/>
            <a:ext cx="5976664" cy="2333863"/>
          </a:xfrm>
          <a:prstGeom prst="irregularSeal1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 dirty="0">
                <a:solidFill>
                  <a:srgbClr val="3232FF"/>
                </a:solidFill>
              </a:rPr>
              <a:t> intra-cavity loss is necessary </a:t>
            </a:r>
            <a:endParaRPr lang="zh-TW" altLang="en-US" sz="2400" dirty="0">
              <a:solidFill>
                <a:srgbClr val="3232FF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10148204" y="6474822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altLang="zh-TW" sz="1600" dirty="0"/>
              <a:t>12</a:t>
            </a:r>
            <a:endParaRPr lang="zh-TW" altLang="en-US" sz="1600" dirty="0"/>
          </a:p>
        </p:txBody>
      </p:sp>
      <p:grpSp>
        <p:nvGrpSpPr>
          <p:cNvPr id="3" name="Group 2"/>
          <p:cNvGrpSpPr/>
          <p:nvPr/>
        </p:nvGrpSpPr>
        <p:grpSpPr>
          <a:xfrm>
            <a:off x="1524000" y="4182469"/>
            <a:ext cx="4248472" cy="1910829"/>
            <a:chOff x="-36512" y="4324997"/>
            <a:chExt cx="4752528" cy="1984323"/>
          </a:xfrm>
        </p:grpSpPr>
        <p:pic>
          <p:nvPicPr>
            <p:cNvPr id="66" name="Picture 65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68" t="20388" r="14213" b="40877"/>
            <a:stretch/>
          </p:blipFill>
          <p:spPr bwMode="auto">
            <a:xfrm>
              <a:off x="-36512" y="4437112"/>
              <a:ext cx="4752528" cy="187220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7" name="Oval 76"/>
            <p:cNvSpPr/>
            <p:nvPr/>
          </p:nvSpPr>
          <p:spPr bwMode="auto">
            <a:xfrm>
              <a:off x="1547664" y="4324997"/>
              <a:ext cx="792088" cy="58427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rtlCol="0" anchor="ctr">
              <a:sp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51" name="Oval 50"/>
            <p:cNvSpPr/>
            <p:nvPr/>
          </p:nvSpPr>
          <p:spPr bwMode="auto">
            <a:xfrm>
              <a:off x="4020726" y="4361002"/>
              <a:ext cx="695290" cy="58427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rtlCol="0" anchor="ctr">
              <a:sp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2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2240" y="3933056"/>
            <a:ext cx="4665761" cy="2574432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1703512" y="6567156"/>
            <a:ext cx="73448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altLang="zh-TW" sz="1000" i="1" dirty="0">
                <a:solidFill>
                  <a:srgbClr val="002060"/>
                </a:solidFill>
              </a:rPr>
              <a:t>J.W.-Shi et.al, Single mode VCSEL array with high power and narrow far-field divergence angle, IEEE phot. J., 2013 </a:t>
            </a:r>
            <a:endParaRPr lang="zh-TW" altLang="en-US" sz="10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02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44444E-6 L 0.00105 -0.2013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1006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7" grpId="1" animBg="1"/>
      <p:bldP spid="18" grpId="0" animBg="1"/>
      <p:bldP spid="19" grpId="0"/>
      <p:bldP spid="26" grpId="0"/>
      <p:bldP spid="27" grpId="0" animBg="1"/>
      <p:bldP spid="28" grpId="0" animBg="1"/>
      <p:bldP spid="7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1" y="403109"/>
            <a:ext cx="8676824" cy="627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7561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3"/>
          <p:cNvSpPr txBox="1">
            <a:spLocks noChangeArrowheads="1"/>
          </p:cNvSpPr>
          <p:nvPr/>
        </p:nvSpPr>
        <p:spPr bwMode="auto">
          <a:xfrm>
            <a:off x="1919537" y="332657"/>
            <a:ext cx="3024187" cy="5238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kumimoji="1" sz="3200" b="1">
                <a:solidFill>
                  <a:srgbClr val="003366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Blip>
                <a:blip r:embed="rId2"/>
              </a:buBlip>
              <a:defRPr kumimoji="1" sz="2800" b="1">
                <a:solidFill>
                  <a:srgbClr val="006699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Blip>
                <a:blip r:embed="rId2"/>
              </a:buBlip>
              <a:defRPr kumimoji="1" sz="2400" b="1">
                <a:solidFill>
                  <a:srgbClr val="33CCCC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Blip>
                <a:blip r:embed="rId2"/>
              </a:buBlip>
              <a:defRPr kumimoji="1" sz="2000" b="1">
                <a:solidFill>
                  <a:srgbClr val="66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Blip>
                <a:blip r:embed="rId2"/>
              </a:buBlip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IN" altLang="zh-TW" sz="2800" dirty="0">
                <a:solidFill>
                  <a:srgbClr val="FF0000"/>
                </a:solidFill>
              </a:rPr>
              <a:t>Device structure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29700" name="TextBox 5"/>
          <p:cNvSpPr txBox="1">
            <a:spLocks noChangeArrowheads="1"/>
          </p:cNvSpPr>
          <p:nvPr/>
        </p:nvSpPr>
        <p:spPr bwMode="auto">
          <a:xfrm>
            <a:off x="5591944" y="5055568"/>
            <a:ext cx="5040560" cy="46166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kumimoji="1" sz="3200" b="1">
                <a:solidFill>
                  <a:srgbClr val="003366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Blip>
                <a:blip r:embed="rId2"/>
              </a:buBlip>
              <a:defRPr kumimoji="1" sz="2800" b="1">
                <a:solidFill>
                  <a:srgbClr val="006699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Blip>
                <a:blip r:embed="rId2"/>
              </a:buBlip>
              <a:defRPr kumimoji="1" sz="2400" b="1">
                <a:solidFill>
                  <a:srgbClr val="33CCCC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Blip>
                <a:blip r:embed="rId2"/>
              </a:buBlip>
              <a:defRPr kumimoji="1" sz="2000" b="1">
                <a:solidFill>
                  <a:srgbClr val="66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Blip>
                <a:blip r:embed="rId2"/>
              </a:buBlip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IN" altLang="zh-TW" sz="2400" dirty="0">
                <a:solidFill>
                  <a:srgbClr val="FF0000"/>
                </a:solidFill>
              </a:rPr>
              <a:t>Conceptual Cross-sectional view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9703" name="TextBox 8"/>
          <p:cNvSpPr txBox="1">
            <a:spLocks noChangeArrowheads="1"/>
          </p:cNvSpPr>
          <p:nvPr/>
        </p:nvSpPr>
        <p:spPr bwMode="auto">
          <a:xfrm>
            <a:off x="3503712" y="5013177"/>
            <a:ext cx="1512168" cy="46166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kumimoji="1" sz="3200" b="1">
                <a:solidFill>
                  <a:srgbClr val="003366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Blip>
                <a:blip r:embed="rId2"/>
              </a:buBlip>
              <a:defRPr kumimoji="1" sz="2800" b="1">
                <a:solidFill>
                  <a:srgbClr val="006699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Blip>
                <a:blip r:embed="rId2"/>
              </a:buBlip>
              <a:defRPr kumimoji="1" sz="2400" b="1">
                <a:solidFill>
                  <a:srgbClr val="33CCCC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Blip>
                <a:blip r:embed="rId2"/>
              </a:buBlip>
              <a:defRPr kumimoji="1" sz="2000" b="1">
                <a:solidFill>
                  <a:srgbClr val="66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Blip>
                <a:blip r:embed="rId2"/>
              </a:buBlip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IN" altLang="zh-TW" sz="2400" dirty="0">
                <a:solidFill>
                  <a:srgbClr val="FF0000"/>
                </a:solidFill>
              </a:rPr>
              <a:t>Top-View</a:t>
            </a:r>
          </a:p>
        </p:txBody>
      </p:sp>
      <p:sp>
        <p:nvSpPr>
          <p:cNvPr id="29704" name="TextBox 1"/>
          <p:cNvSpPr txBox="1">
            <a:spLocks noChangeArrowheads="1"/>
          </p:cNvSpPr>
          <p:nvPr/>
        </p:nvSpPr>
        <p:spPr bwMode="auto">
          <a:xfrm>
            <a:off x="5448301" y="3860800"/>
            <a:ext cx="2663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kumimoji="1" sz="3200" b="1">
                <a:solidFill>
                  <a:srgbClr val="003366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Blip>
                <a:blip r:embed="rId2"/>
              </a:buBlip>
              <a:defRPr kumimoji="1" sz="2800" b="1">
                <a:solidFill>
                  <a:srgbClr val="006699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Blip>
                <a:blip r:embed="rId2"/>
              </a:buBlip>
              <a:defRPr kumimoji="1" sz="2400" b="1">
                <a:solidFill>
                  <a:srgbClr val="33CCCC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Blip>
                <a:blip r:embed="rId2"/>
              </a:buBlip>
              <a:defRPr kumimoji="1" sz="2000" b="1">
                <a:solidFill>
                  <a:srgbClr val="66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Blip>
                <a:blip r:embed="rId2"/>
              </a:buBlip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IN" altLang="zh-TW" sz="1800">
                <a:solidFill>
                  <a:schemeClr val="bg1"/>
                </a:solidFill>
              </a:rPr>
              <a:t>Optical Waveguide </a:t>
            </a:r>
            <a:endParaRPr lang="zh-TW" altLang="en-US" sz="1800">
              <a:solidFill>
                <a:schemeClr val="bg1"/>
              </a:solidFill>
            </a:endParaRPr>
          </a:p>
        </p:txBody>
      </p:sp>
      <p:pic>
        <p:nvPicPr>
          <p:cNvPr id="9" name="Picture 8" descr="圖片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7"/>
          <a:stretch>
            <a:fillRect/>
          </a:stretch>
        </p:blipFill>
        <p:spPr bwMode="auto">
          <a:xfrm>
            <a:off x="1775520" y="1772816"/>
            <a:ext cx="8496944" cy="309634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0128448" y="630932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altLang="zh-TW" dirty="0"/>
              <a:t>16</a:t>
            </a:r>
            <a:endParaRPr lang="zh-TW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079776" y="3717032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altLang="zh-TW" dirty="0">
                <a:solidFill>
                  <a:schemeClr val="bg1"/>
                </a:solidFill>
              </a:rPr>
              <a:t>~570 emitters</a:t>
            </a:r>
            <a:endParaRPr lang="zh-TW" altLang="en-US" dirty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168008" y="2695534"/>
            <a:ext cx="4176464" cy="877483"/>
            <a:chOff x="4644008" y="2695533"/>
            <a:chExt cx="4176464" cy="877483"/>
          </a:xfrm>
        </p:grpSpPr>
        <p:sp>
          <p:nvSpPr>
            <p:cNvPr id="10" name="TextBox 9"/>
            <p:cNvSpPr txBox="1"/>
            <p:nvPr/>
          </p:nvSpPr>
          <p:spPr>
            <a:xfrm>
              <a:off x="4644008" y="2852936"/>
              <a:ext cx="4176464" cy="720080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IN" altLang="zh-TW" sz="2000" dirty="0">
                  <a:solidFill>
                    <a:srgbClr val="FF0000"/>
                  </a:solidFill>
                </a:rPr>
                <a:t>Lattice constant of Cu     lattice constant of GaAs</a:t>
              </a:r>
              <a:endParaRPr lang="zh-TW" alt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3" name="Not Equal 2"/>
            <p:cNvSpPr/>
            <p:nvPr/>
          </p:nvSpPr>
          <p:spPr bwMode="auto">
            <a:xfrm>
              <a:off x="7380312" y="2695533"/>
              <a:ext cx="360040" cy="674846"/>
            </a:xfrm>
            <a:prstGeom prst="mathNotEqual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tlCol="0" anchor="ctr">
              <a:sp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2000" dirty="0">
                <a:solidFill>
                  <a:srgbClr val="3232FF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879976" y="3571659"/>
            <a:ext cx="1656184" cy="794802"/>
            <a:chOff x="4355976" y="3571659"/>
            <a:chExt cx="1656184" cy="794802"/>
          </a:xfrm>
        </p:grpSpPr>
        <p:sp>
          <p:nvSpPr>
            <p:cNvPr id="12" name="TextBox 11"/>
            <p:cNvSpPr txBox="1"/>
            <p:nvPr/>
          </p:nvSpPr>
          <p:spPr>
            <a:xfrm>
              <a:off x="4355976" y="3717032"/>
              <a:ext cx="1080120" cy="461665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IN" altLang="zh-TW" sz="2400" dirty="0"/>
                <a:t>Strain</a:t>
              </a:r>
              <a:endParaRPr lang="zh-TW" altLang="en-US" sz="2400" dirty="0"/>
            </a:p>
          </p:txBody>
        </p:sp>
        <p:sp>
          <p:nvSpPr>
            <p:cNvPr id="13" name="Right Arrow 12"/>
            <p:cNvSpPr/>
            <p:nvPr/>
          </p:nvSpPr>
          <p:spPr bwMode="auto">
            <a:xfrm rot="10800000">
              <a:off x="5364089" y="3571659"/>
              <a:ext cx="648071" cy="794802"/>
            </a:xfrm>
            <a:prstGeom prst="rightArrow">
              <a:avLst/>
            </a:prstGeom>
            <a:solidFill>
              <a:srgbClr val="3232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2000" dirty="0">
                <a:solidFill>
                  <a:srgbClr val="3232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98027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 animBg="1"/>
      <p:bldP spid="29700" grpId="0" animBg="1"/>
      <p:bldP spid="29703" grpId="0" animBg="1"/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1489216" y="567545"/>
          <a:ext cx="6334976" cy="44819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22" name="Graph" r:id="rId3" imgW="4276800" imgH="3025440" progId="Origin50.Graph">
                  <p:embed/>
                </p:oleObj>
              </mc:Choice>
              <mc:Fallback>
                <p:oleObj name="Graph" r:id="rId3" imgW="4276800" imgH="3025440" progId="Origin50.Graph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89216" y="567545"/>
                        <a:ext cx="6334976" cy="44819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536735" y="188640"/>
            <a:ext cx="57606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IN" altLang="zh-TW" dirty="0"/>
              <a:t>CW</a:t>
            </a:r>
            <a:endParaRPr lang="zh-TW" altLang="en-US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1631504" y="3284985"/>
          <a:ext cx="6821184" cy="482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23" name="Graph" r:id="rId5" imgW="4276800" imgH="3025440" progId="Origin50.Graph">
                  <p:embed/>
                </p:oleObj>
              </mc:Choice>
              <mc:Fallback>
                <p:oleObj name="Graph" r:id="rId5" imgW="4276800" imgH="3025440" progId="Origin50.Graph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31504" y="3284985"/>
                        <a:ext cx="6821184" cy="4825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583832" y="3203684"/>
            <a:ext cx="57606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IN" altLang="zh-TW" dirty="0"/>
              <a:t>PW</a:t>
            </a:r>
            <a:endParaRPr lang="zh-TW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791744" y="2636912"/>
            <a:ext cx="1224136" cy="40011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N" altLang="zh-TW" sz="2000" dirty="0" err="1">
                <a:solidFill>
                  <a:srgbClr val="FF0000"/>
                </a:solidFill>
              </a:rPr>
              <a:t>Ith</a:t>
            </a:r>
            <a:r>
              <a:rPr lang="en-IN" altLang="zh-TW" sz="2000" dirty="0">
                <a:solidFill>
                  <a:srgbClr val="FF0000"/>
                </a:solidFill>
              </a:rPr>
              <a:t>: 0.3A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00431" y="44624"/>
            <a:ext cx="1440160" cy="40011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IN" altLang="zh-TW" sz="2000" dirty="0"/>
              <a:t>Array(L-I)</a:t>
            </a:r>
            <a:endParaRPr lang="zh-TW" alt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3503712" y="5549170"/>
            <a:ext cx="2376264" cy="40011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N" altLang="zh-TW" sz="2000" dirty="0" err="1">
                <a:solidFill>
                  <a:srgbClr val="FF0000"/>
                </a:solidFill>
              </a:rPr>
              <a:t>Ith</a:t>
            </a:r>
            <a:r>
              <a:rPr lang="en-IN" altLang="zh-TW" sz="2000" dirty="0">
                <a:solidFill>
                  <a:srgbClr val="FF0000"/>
                </a:solidFill>
              </a:rPr>
              <a:t>: 0.45 vs 0.38A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744072" y="4707504"/>
            <a:ext cx="5193492" cy="3113985"/>
            <a:chOff x="5220072" y="4707503"/>
            <a:chExt cx="5193492" cy="3113985"/>
          </a:xfrm>
        </p:grpSpPr>
        <p:graphicFrame>
          <p:nvGraphicFramePr>
            <p:cNvPr id="14" name="Object 13"/>
            <p:cNvGraphicFramePr>
              <a:graphicFrameLocks noChangeAspect="1"/>
            </p:cNvGraphicFramePr>
            <p:nvPr/>
          </p:nvGraphicFramePr>
          <p:xfrm>
            <a:off x="6012160" y="4707503"/>
            <a:ext cx="4401404" cy="31139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624" name="Graph" r:id="rId7" imgW="4276800" imgH="3025440" progId="Origin50.Graph">
                    <p:embed/>
                  </p:oleObj>
                </mc:Choice>
                <mc:Fallback>
                  <p:oleObj name="Graph" r:id="rId7" imgW="4276800" imgH="3025440" progId="Origin50.Graph">
                    <p:embed/>
                    <p:pic>
                      <p:nvPicPr>
                        <p:cNvPr id="14" name="Object 13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6012160" y="4707503"/>
                          <a:ext cx="4401404" cy="311398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TextBox 17"/>
            <p:cNvSpPr txBox="1"/>
            <p:nvPr/>
          </p:nvSpPr>
          <p:spPr>
            <a:xfrm>
              <a:off x="5580112" y="5579948"/>
              <a:ext cx="576064" cy="36933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IN" altLang="zh-TW" dirty="0"/>
                <a:t>SD</a:t>
              </a:r>
              <a:endParaRPr lang="zh-TW" altLang="en-US" dirty="0"/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6372200" y="6171738"/>
              <a:ext cx="648071" cy="56263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rtlCol="0" anchor="ctr">
              <a:sp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220072" y="6309320"/>
              <a:ext cx="1224136" cy="338554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IN" altLang="zh-TW" sz="1600" dirty="0" err="1">
                  <a:solidFill>
                    <a:srgbClr val="FF0000"/>
                  </a:solidFill>
                </a:rPr>
                <a:t>Ith</a:t>
              </a:r>
              <a:r>
                <a:rPr lang="en-IN" altLang="zh-TW" sz="1600" dirty="0">
                  <a:solidFill>
                    <a:srgbClr val="FF0000"/>
                  </a:solidFill>
                </a:rPr>
                <a:t>: 1.3mA</a:t>
              </a:r>
              <a:endParaRPr lang="zh-TW" altLang="en-US" sz="1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6" name="Oval 25"/>
          <p:cNvSpPr/>
          <p:nvPr/>
        </p:nvSpPr>
        <p:spPr bwMode="auto">
          <a:xfrm>
            <a:off x="4431432" y="3687745"/>
            <a:ext cx="1376536" cy="56263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663952" y="2996952"/>
            <a:ext cx="2880320" cy="92333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N" altLang="zh-TW" dirty="0">
                <a:solidFill>
                  <a:srgbClr val="FF0000"/>
                </a:solidFill>
              </a:rPr>
              <a:t>Average bias threshold current per unit device ~0.8 mA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735960" y="3945830"/>
            <a:ext cx="2880320" cy="92333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N" altLang="zh-TW" dirty="0">
                <a:solidFill>
                  <a:srgbClr val="FF0000"/>
                </a:solidFill>
              </a:rPr>
              <a:t>Average bias threshold current per unit device ~0.7 mA</a:t>
            </a:r>
          </a:p>
        </p:txBody>
      </p:sp>
      <p:cxnSp>
        <p:nvCxnSpPr>
          <p:cNvPr id="30" name="Straight Arrow Connector 29"/>
          <p:cNvCxnSpPr/>
          <p:nvPr/>
        </p:nvCxnSpPr>
        <p:spPr bwMode="auto">
          <a:xfrm flipV="1">
            <a:off x="5159896" y="3284984"/>
            <a:ext cx="648072" cy="504056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Arrow Connector 30"/>
          <p:cNvCxnSpPr/>
          <p:nvPr/>
        </p:nvCxnSpPr>
        <p:spPr bwMode="auto">
          <a:xfrm>
            <a:off x="4511824" y="4293096"/>
            <a:ext cx="1152128" cy="36004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TextBox 35"/>
          <p:cNvSpPr txBox="1"/>
          <p:nvPr/>
        </p:nvSpPr>
        <p:spPr>
          <a:xfrm>
            <a:off x="8544272" y="357301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altLang="zh-TW" dirty="0"/>
              <a:t>&lt;</a:t>
            </a:r>
            <a:endParaRPr lang="zh-TW" alt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8904312" y="3284985"/>
            <a:ext cx="1763688" cy="1200329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N" altLang="zh-TW" dirty="0" err="1">
                <a:solidFill>
                  <a:srgbClr val="FF0000"/>
                </a:solidFill>
              </a:rPr>
              <a:t>Ith</a:t>
            </a:r>
            <a:r>
              <a:rPr lang="en-IN" altLang="zh-TW" dirty="0">
                <a:solidFill>
                  <a:srgbClr val="FF0000"/>
                </a:solidFill>
              </a:rPr>
              <a:t>: 1.3mA for single reference device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2135561" y="5631961"/>
            <a:ext cx="1008111" cy="56263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832880" y="2524834"/>
            <a:ext cx="2783401" cy="369332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N" altLang="zh-TW" dirty="0">
                <a:solidFill>
                  <a:srgbClr val="FF0000"/>
                </a:solidFill>
              </a:rPr>
              <a:t>Wo/</a:t>
            </a:r>
            <a:r>
              <a:rPr lang="en-IN" altLang="zh-TW" dirty="0" err="1">
                <a:solidFill>
                  <a:srgbClr val="FF0000"/>
                </a:solidFill>
              </a:rPr>
              <a:t>Wz</a:t>
            </a:r>
            <a:r>
              <a:rPr lang="en-IN" altLang="zh-TW" dirty="0">
                <a:solidFill>
                  <a:srgbClr val="FF0000"/>
                </a:solidFill>
              </a:rPr>
              <a:t>/d-9.5/7.5/1.7µm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0128448" y="630932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altLang="zh-TW" dirty="0"/>
              <a:t>19</a:t>
            </a:r>
            <a:endParaRPr lang="zh-TW" alt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7896200" y="332656"/>
            <a:ext cx="2823096" cy="2088232"/>
            <a:chOff x="6176888" y="476672"/>
            <a:chExt cx="2967112" cy="2254728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76888" y="476672"/>
              <a:ext cx="2967112" cy="2254728"/>
            </a:xfrm>
            <a:prstGeom prst="rect">
              <a:avLst/>
            </a:prstGeom>
          </p:spPr>
        </p:pic>
        <p:sp>
          <p:nvSpPr>
            <p:cNvPr id="33" name="Oval 32"/>
            <p:cNvSpPr/>
            <p:nvPr/>
          </p:nvSpPr>
          <p:spPr bwMode="auto">
            <a:xfrm>
              <a:off x="6876257" y="2081140"/>
              <a:ext cx="1080119" cy="60748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rtlCol="0" anchor="ctr">
              <a:sp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2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159896" y="260649"/>
            <a:ext cx="2753668" cy="2147474"/>
            <a:chOff x="3635896" y="260649"/>
            <a:chExt cx="2753668" cy="2147474"/>
          </a:xfrm>
        </p:grpSpPr>
        <p:grpSp>
          <p:nvGrpSpPr>
            <p:cNvPr id="4" name="Group 3"/>
            <p:cNvGrpSpPr/>
            <p:nvPr/>
          </p:nvGrpSpPr>
          <p:grpSpPr>
            <a:xfrm>
              <a:off x="3635896" y="260649"/>
              <a:ext cx="2753668" cy="2147474"/>
              <a:chOff x="3707904" y="260649"/>
              <a:chExt cx="2753668" cy="2147474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707904" y="260649"/>
                <a:ext cx="2753668" cy="2147474"/>
              </a:xfrm>
              <a:prstGeom prst="rect">
                <a:avLst/>
              </a:prstGeom>
            </p:spPr>
          </p:pic>
          <p:sp>
            <p:nvSpPr>
              <p:cNvPr id="34" name="Oval 33"/>
              <p:cNvSpPr/>
              <p:nvPr/>
            </p:nvSpPr>
            <p:spPr bwMode="auto">
              <a:xfrm>
                <a:off x="4427985" y="1743529"/>
                <a:ext cx="1008111" cy="562630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prstDash val="sys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tlCol="0" anchor="ctr">
                <a:spAutoFit/>
              </a:bodyPr>
              <a:lstStyle/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20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35" name="Right Arrow 34"/>
            <p:cNvSpPr/>
            <p:nvPr/>
          </p:nvSpPr>
          <p:spPr bwMode="auto">
            <a:xfrm rot="10800000">
              <a:off x="3851920" y="1411419"/>
              <a:ext cx="504057" cy="794802"/>
            </a:xfrm>
            <a:prstGeom prst="rightArrow">
              <a:avLst/>
            </a:prstGeom>
            <a:solidFill>
              <a:srgbClr val="3232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2000" dirty="0">
                <a:solidFill>
                  <a:srgbClr val="3232FF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283968" y="1412776"/>
              <a:ext cx="862620" cy="369332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IN" altLang="zh-TW" dirty="0"/>
                <a:t>Strain</a:t>
              </a:r>
              <a:endParaRPr lang="zh-TW" altLang="en-US" dirty="0"/>
            </a:p>
          </p:txBody>
        </p:sp>
      </p:grpSp>
      <p:sp>
        <p:nvSpPr>
          <p:cNvPr id="44" name="爆炸 1 39"/>
          <p:cNvSpPr/>
          <p:nvPr/>
        </p:nvSpPr>
        <p:spPr bwMode="auto">
          <a:xfrm>
            <a:off x="2999656" y="2294243"/>
            <a:ext cx="6264696" cy="3716893"/>
          </a:xfrm>
          <a:prstGeom prst="irregularSeal1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r>
              <a:rPr lang="en-IN" altLang="zh-TW" sz="2000" dirty="0">
                <a:solidFill>
                  <a:srgbClr val="3232FF"/>
                </a:solidFill>
              </a:rPr>
              <a:t>We achieved high power, single-mode large-area array only by strain without enhancing intra-cavity loss</a:t>
            </a:r>
            <a:endParaRPr lang="en-US" altLang="zh-TW" sz="2000" dirty="0">
              <a:solidFill>
                <a:srgbClr val="32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0532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17" grpId="0" animBg="1"/>
      <p:bldP spid="23" grpId="0" animBg="1"/>
      <p:bldP spid="26" grpId="0" animBg="1"/>
      <p:bldP spid="27" grpId="0" animBg="1"/>
      <p:bldP spid="28" grpId="0" animBg="1"/>
      <p:bldP spid="36" grpId="0"/>
      <p:bldP spid="37" grpId="0" animBg="1"/>
      <p:bldP spid="38" grpId="0" animBg="1"/>
      <p:bldP spid="39" grpId="0" animBg="1"/>
      <p:bldP spid="4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6600056" y="44625"/>
            <a:ext cx="3960440" cy="707886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N" altLang="zh-TW" sz="2000" dirty="0">
                <a:solidFill>
                  <a:srgbClr val="FF0000"/>
                </a:solidFill>
              </a:rPr>
              <a:t>Quasi-single mode at every bias currents(Pulse operation)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grpSp>
        <p:nvGrpSpPr>
          <p:cNvPr id="4" name="群組 1"/>
          <p:cNvGrpSpPr/>
          <p:nvPr/>
        </p:nvGrpSpPr>
        <p:grpSpPr>
          <a:xfrm>
            <a:off x="1524000" y="786432"/>
            <a:ext cx="8183824" cy="6071568"/>
            <a:chOff x="190832" y="596348"/>
            <a:chExt cx="10664682" cy="726208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79161" y="2797006"/>
              <a:ext cx="2422752" cy="2154733"/>
            </a:xfrm>
            <a:prstGeom prst="rect">
              <a:avLst/>
            </a:prstGeom>
          </p:spPr>
        </p:pic>
        <p:graphicFrame>
          <p:nvGraphicFramePr>
            <p:cNvPr id="6" name="Object 6"/>
            <p:cNvGraphicFramePr>
              <a:graphicFrameLocks noChangeAspect="1"/>
            </p:cNvGraphicFramePr>
            <p:nvPr/>
          </p:nvGraphicFramePr>
          <p:xfrm>
            <a:off x="190832" y="673385"/>
            <a:ext cx="4676026" cy="33048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6670" name="Graph" r:id="rId4" imgW="4276800" imgH="3022560" progId="Origin50.Graph">
                    <p:embed/>
                  </p:oleObj>
                </mc:Choice>
                <mc:Fallback>
                  <p:oleObj name="Graph" r:id="rId4" imgW="4276800" imgH="3022560" progId="Origin50.Graph">
                    <p:embed/>
                    <p:pic>
                      <p:nvPicPr>
                        <p:cNvPr id="6" name="Object 6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90832" y="673385"/>
                          <a:ext cx="4676026" cy="330480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7"/>
            <p:cNvGraphicFramePr>
              <a:graphicFrameLocks noChangeAspect="1"/>
            </p:cNvGraphicFramePr>
            <p:nvPr/>
          </p:nvGraphicFramePr>
          <p:xfrm>
            <a:off x="5911109" y="596348"/>
            <a:ext cx="4944405" cy="34944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6671" name="Graph" r:id="rId6" imgW="4276800" imgH="3022560" progId="Origin50.Graph">
                    <p:embed/>
                  </p:oleObj>
                </mc:Choice>
                <mc:Fallback>
                  <p:oleObj name="Graph" r:id="rId6" imgW="4276800" imgH="3022560" progId="Origin50.Graph">
                    <p:embed/>
                    <p:pic>
                      <p:nvPicPr>
                        <p:cNvPr id="7" name="Object 7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911109" y="596348"/>
                          <a:ext cx="4944405" cy="34944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8"/>
            <p:cNvGraphicFramePr>
              <a:graphicFrameLocks noChangeAspect="1"/>
            </p:cNvGraphicFramePr>
            <p:nvPr/>
          </p:nvGraphicFramePr>
          <p:xfrm>
            <a:off x="5820889" y="4357314"/>
            <a:ext cx="4953782" cy="35011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6672" name="Graph" r:id="rId7" imgW="4276800" imgH="3022560" progId="Origin50.Graph">
                    <p:embed/>
                  </p:oleObj>
                </mc:Choice>
                <mc:Fallback>
                  <p:oleObj name="Graph" r:id="rId7" imgW="4276800" imgH="3022560" progId="Origin50.Graph">
                    <p:embed/>
                    <p:pic>
                      <p:nvPicPr>
                        <p:cNvPr id="8" name="Object 8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820889" y="4357314"/>
                          <a:ext cx="4953782" cy="350111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9"/>
            <p:cNvGraphicFramePr>
              <a:graphicFrameLocks noChangeAspect="1"/>
            </p:cNvGraphicFramePr>
            <p:nvPr/>
          </p:nvGraphicFramePr>
          <p:xfrm>
            <a:off x="3015851" y="644057"/>
            <a:ext cx="4672522" cy="33023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6673" name="Graph" r:id="rId8" imgW="4276800" imgH="3022560" progId="Origin50.Graph">
                    <p:embed/>
                  </p:oleObj>
                </mc:Choice>
                <mc:Fallback>
                  <p:oleObj name="Graph" r:id="rId8" imgW="4276800" imgH="3022560" progId="Origin50.Graph">
                    <p:embed/>
                    <p:pic>
                      <p:nvPicPr>
                        <p:cNvPr id="9" name="Object 9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3015851" y="644057"/>
                          <a:ext cx="4672522" cy="330233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11"/>
            <p:cNvGraphicFramePr>
              <a:graphicFrameLocks noChangeAspect="1"/>
            </p:cNvGraphicFramePr>
            <p:nvPr/>
          </p:nvGraphicFramePr>
          <p:xfrm>
            <a:off x="336825" y="4373221"/>
            <a:ext cx="4740025" cy="33500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6674" name="Graph" r:id="rId10" imgW="4276800" imgH="3022560" progId="Origin50.Graph">
                    <p:embed/>
                  </p:oleObj>
                </mc:Choice>
                <mc:Fallback>
                  <p:oleObj name="Graph" r:id="rId10" imgW="4276800" imgH="3022560" progId="Origin50.Graph">
                    <p:embed/>
                    <p:pic>
                      <p:nvPicPr>
                        <p:cNvPr id="10" name="Object 11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336825" y="4373221"/>
                          <a:ext cx="4740025" cy="335004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Oval 12"/>
            <p:cNvSpPr/>
            <p:nvPr/>
          </p:nvSpPr>
          <p:spPr bwMode="auto">
            <a:xfrm>
              <a:off x="4325510" y="3507982"/>
              <a:ext cx="580445" cy="67295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tlCol="0" anchor="ctr">
              <a:sp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2000" dirty="0">
                <a:solidFill>
                  <a:srgbClr val="3232FF"/>
                </a:solidFill>
              </a:endParaRPr>
            </a:p>
          </p:txBody>
        </p:sp>
        <p:sp>
          <p:nvSpPr>
            <p:cNvPr id="12" name="Oval 13"/>
            <p:cNvSpPr/>
            <p:nvPr/>
          </p:nvSpPr>
          <p:spPr bwMode="auto">
            <a:xfrm>
              <a:off x="5049078" y="2832121"/>
              <a:ext cx="580445" cy="67295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tlCol="0" anchor="ctr">
              <a:sp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2000" dirty="0">
                <a:solidFill>
                  <a:srgbClr val="3232FF"/>
                </a:solidFill>
              </a:endParaRPr>
            </a:p>
          </p:txBody>
        </p:sp>
        <p:sp>
          <p:nvSpPr>
            <p:cNvPr id="13" name="Oval 14"/>
            <p:cNvSpPr/>
            <p:nvPr/>
          </p:nvSpPr>
          <p:spPr bwMode="auto">
            <a:xfrm>
              <a:off x="3586036" y="2800315"/>
              <a:ext cx="580445" cy="67295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tlCol="0" anchor="ctr">
              <a:sp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2000" dirty="0">
                <a:solidFill>
                  <a:srgbClr val="3232FF"/>
                </a:solidFill>
              </a:endParaRPr>
            </a:p>
          </p:txBody>
        </p:sp>
        <p:sp>
          <p:nvSpPr>
            <p:cNvPr id="14" name="Oval 15"/>
            <p:cNvSpPr/>
            <p:nvPr/>
          </p:nvSpPr>
          <p:spPr bwMode="auto">
            <a:xfrm>
              <a:off x="4977516" y="4223600"/>
              <a:ext cx="580445" cy="67295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tlCol="0" anchor="ctr">
              <a:sp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2000" dirty="0">
                <a:solidFill>
                  <a:srgbClr val="3232FF"/>
                </a:solidFill>
              </a:endParaRPr>
            </a:p>
          </p:txBody>
        </p:sp>
        <p:sp>
          <p:nvSpPr>
            <p:cNvPr id="15" name="Oval 16"/>
            <p:cNvSpPr/>
            <p:nvPr/>
          </p:nvSpPr>
          <p:spPr bwMode="auto">
            <a:xfrm>
              <a:off x="3601942" y="4279256"/>
              <a:ext cx="580445" cy="67295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tlCol="0" anchor="ctr">
              <a:sp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2000" dirty="0">
                <a:solidFill>
                  <a:srgbClr val="3232FF"/>
                </a:solidFill>
              </a:endParaRPr>
            </a:p>
          </p:txBody>
        </p:sp>
        <p:cxnSp>
          <p:nvCxnSpPr>
            <p:cNvPr id="16" name="Straight Arrow Connector 17"/>
            <p:cNvCxnSpPr/>
            <p:nvPr/>
          </p:nvCxnSpPr>
          <p:spPr bwMode="auto">
            <a:xfrm flipH="1" flipV="1">
              <a:off x="4579951" y="2313830"/>
              <a:ext cx="19879" cy="1335818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Straight Arrow Connector 18"/>
            <p:cNvCxnSpPr/>
            <p:nvPr/>
          </p:nvCxnSpPr>
          <p:spPr bwMode="auto">
            <a:xfrm flipV="1">
              <a:off x="5569890" y="2266122"/>
              <a:ext cx="878618" cy="850789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Straight Arrow Connector 20"/>
            <p:cNvCxnSpPr/>
            <p:nvPr/>
          </p:nvCxnSpPr>
          <p:spPr bwMode="auto">
            <a:xfrm flipH="1" flipV="1">
              <a:off x="2878372" y="2226365"/>
              <a:ext cx="838863" cy="834887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Straight Arrow Connector 22"/>
            <p:cNvCxnSpPr/>
            <p:nvPr/>
          </p:nvCxnSpPr>
          <p:spPr bwMode="auto">
            <a:xfrm>
              <a:off x="5459897" y="4613082"/>
              <a:ext cx="948854" cy="801756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Straight Arrow Connector 24"/>
            <p:cNvCxnSpPr/>
            <p:nvPr/>
          </p:nvCxnSpPr>
          <p:spPr bwMode="auto">
            <a:xfrm flipH="1">
              <a:off x="3013544" y="4573327"/>
              <a:ext cx="633455" cy="777901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1" name="TextBox 28"/>
            <p:cNvSpPr txBox="1"/>
            <p:nvPr/>
          </p:nvSpPr>
          <p:spPr>
            <a:xfrm>
              <a:off x="4420928" y="3593991"/>
              <a:ext cx="302149" cy="552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altLang="zh-TW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zh-TW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9"/>
            <p:cNvSpPr txBox="1"/>
            <p:nvPr/>
          </p:nvSpPr>
          <p:spPr>
            <a:xfrm>
              <a:off x="5137873" y="2935360"/>
              <a:ext cx="302149" cy="552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altLang="zh-TW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zh-TW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30"/>
            <p:cNvSpPr txBox="1"/>
            <p:nvPr/>
          </p:nvSpPr>
          <p:spPr>
            <a:xfrm>
              <a:off x="3692060" y="2904875"/>
              <a:ext cx="302149" cy="552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altLang="zh-TW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zh-TW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31"/>
            <p:cNvSpPr txBox="1"/>
            <p:nvPr/>
          </p:nvSpPr>
          <p:spPr>
            <a:xfrm>
              <a:off x="3698685" y="4374544"/>
              <a:ext cx="302149" cy="552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altLang="zh-TW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zh-TW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32"/>
            <p:cNvSpPr txBox="1"/>
            <p:nvPr/>
          </p:nvSpPr>
          <p:spPr>
            <a:xfrm>
              <a:off x="5083535" y="4328163"/>
              <a:ext cx="302149" cy="552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altLang="zh-TW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endParaRPr lang="zh-TW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487488" y="116633"/>
            <a:ext cx="5040560" cy="40011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IN" altLang="zh-TW" sz="2000" dirty="0"/>
              <a:t>Optical spectrum(Before Electroplating)</a:t>
            </a:r>
            <a:endParaRPr lang="zh-TW" altLang="en-US" sz="2000" dirty="0"/>
          </a:p>
        </p:txBody>
      </p:sp>
      <p:sp>
        <p:nvSpPr>
          <p:cNvPr id="28" name="Oval 27"/>
          <p:cNvSpPr/>
          <p:nvPr/>
        </p:nvSpPr>
        <p:spPr bwMode="auto">
          <a:xfrm rot="16200000">
            <a:off x="6348030" y="1275477"/>
            <a:ext cx="1728191" cy="56263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184232" y="4509120"/>
            <a:ext cx="2088232" cy="720080"/>
          </a:xfrm>
          <a:prstGeom prst="rect">
            <a:avLst/>
          </a:prstGeom>
          <a:solidFill>
            <a:srgbClr val="00FF64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N" altLang="zh-TW" sz="2000" dirty="0">
                <a:solidFill>
                  <a:srgbClr val="FF0000"/>
                </a:solidFill>
              </a:rPr>
              <a:t>Without using electroplating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128448" y="630932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altLang="zh-TW" dirty="0"/>
              <a:t>20</a:t>
            </a:r>
            <a:endParaRPr lang="zh-TW" altLang="en-US" dirty="0"/>
          </a:p>
        </p:txBody>
      </p:sp>
      <p:grpSp>
        <p:nvGrpSpPr>
          <p:cNvPr id="32" name="Group 31"/>
          <p:cNvGrpSpPr/>
          <p:nvPr/>
        </p:nvGrpSpPr>
        <p:grpSpPr>
          <a:xfrm>
            <a:off x="7968208" y="2492896"/>
            <a:ext cx="2627784" cy="1966696"/>
            <a:chOff x="6176888" y="476672"/>
            <a:chExt cx="2967112" cy="2254728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176888" y="476672"/>
              <a:ext cx="2967112" cy="2254728"/>
            </a:xfrm>
            <a:prstGeom prst="rect">
              <a:avLst/>
            </a:prstGeom>
          </p:spPr>
        </p:pic>
        <p:sp>
          <p:nvSpPr>
            <p:cNvPr id="34" name="Oval 33"/>
            <p:cNvSpPr/>
            <p:nvPr/>
          </p:nvSpPr>
          <p:spPr bwMode="auto">
            <a:xfrm>
              <a:off x="6876257" y="2062369"/>
              <a:ext cx="1080119" cy="64503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rtlCol="0" anchor="ctr">
              <a:sp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20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60821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6" grpId="0" animBg="1"/>
      <p:bldP spid="28" grpId="0" animBg="1"/>
      <p:bldP spid="30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03512" y="44624"/>
            <a:ext cx="3240360" cy="70788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IN" altLang="zh-TW" sz="2000" dirty="0"/>
              <a:t>Optical spectrum</a:t>
            </a:r>
          </a:p>
          <a:p>
            <a:r>
              <a:rPr lang="en-IN" altLang="zh-TW" sz="2000" dirty="0"/>
              <a:t>(After Electroplating)</a:t>
            </a:r>
            <a:r>
              <a:rPr lang="en-IN" altLang="zh-TW" dirty="0"/>
              <a:t> </a:t>
            </a:r>
            <a:endParaRPr lang="zh-TW" altLang="en-US" dirty="0"/>
          </a:p>
        </p:txBody>
      </p:sp>
      <p:pic>
        <p:nvPicPr>
          <p:cNvPr id="6" name="Picture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1" t="9233" r="15292" b="2396"/>
          <a:stretch/>
        </p:blipFill>
        <p:spPr bwMode="auto">
          <a:xfrm>
            <a:off x="1487488" y="980728"/>
            <a:ext cx="6582520" cy="48965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8544272" y="2204864"/>
            <a:ext cx="2088232" cy="338554"/>
          </a:xfrm>
          <a:prstGeom prst="rect">
            <a:avLst/>
          </a:prstGeom>
          <a:solidFill>
            <a:srgbClr val="00FF64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N" altLang="zh-TW" sz="1600" dirty="0">
                <a:solidFill>
                  <a:srgbClr val="FF0000"/>
                </a:solidFill>
              </a:rPr>
              <a:t>With electroplating</a:t>
            </a:r>
            <a:endParaRPr lang="zh-TW" altLang="en-US" sz="1600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 bwMode="auto">
          <a:xfrm rot="16200000">
            <a:off x="4079777" y="1383488"/>
            <a:ext cx="1656185" cy="56263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59896" y="188642"/>
            <a:ext cx="2736304" cy="830997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N" altLang="zh-TW" sz="1200" dirty="0">
                <a:solidFill>
                  <a:srgbClr val="FF0000"/>
                </a:solidFill>
              </a:rPr>
              <a:t>Optical spectrum switches to highly single mode at every bias currents(Pulse operation) without incorporating extra intra-cavity loss</a:t>
            </a:r>
            <a:endParaRPr lang="zh-TW" altLang="en-US" sz="1200" dirty="0">
              <a:solidFill>
                <a:srgbClr val="FF0000"/>
              </a:solidFill>
            </a:endParaRPr>
          </a:p>
        </p:txBody>
      </p:sp>
      <p:sp>
        <p:nvSpPr>
          <p:cNvPr id="20" name="Oval 19"/>
          <p:cNvSpPr/>
          <p:nvPr/>
        </p:nvSpPr>
        <p:spPr bwMode="auto">
          <a:xfrm rot="16200000">
            <a:off x="1960239" y="4556032"/>
            <a:ext cx="1647801" cy="56263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24000" y="5733256"/>
            <a:ext cx="4176464" cy="1036568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N" altLang="zh-TW" sz="2000" dirty="0">
                <a:solidFill>
                  <a:srgbClr val="FF0000"/>
                </a:solidFill>
              </a:rPr>
              <a:t>Significant blue shift due to tensile strain resulting from backside electroplating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 bwMode="auto">
          <a:xfrm rot="16200000">
            <a:off x="6996099" y="4422322"/>
            <a:ext cx="432049" cy="56263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35960" y="5733256"/>
            <a:ext cx="4932040" cy="92333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N" altLang="zh-TW" dirty="0">
                <a:solidFill>
                  <a:srgbClr val="FF0000"/>
                </a:solidFill>
              </a:rPr>
              <a:t>red shift is more due to difference in thermal expansion coefficient of remaining GaAs and electroplated substrate ten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4" name="Oval 23"/>
          <p:cNvSpPr/>
          <p:nvPr/>
        </p:nvSpPr>
        <p:spPr bwMode="auto">
          <a:xfrm rot="16200000">
            <a:off x="6636059" y="4926380"/>
            <a:ext cx="432049" cy="56263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128448" y="630932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altLang="zh-TW" dirty="0"/>
              <a:t>21</a:t>
            </a:r>
            <a:endParaRPr lang="zh-TW" altLang="en-US" dirty="0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8472264" y="4640643"/>
          <a:ext cx="3430660" cy="22114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646" name="Graph" r:id="rId4" imgW="4276800" imgH="3022560" progId="Origin50.Graph">
                  <p:embed/>
                </p:oleObj>
              </mc:Choice>
              <mc:Fallback>
                <p:oleObj name="Graph" r:id="rId4" imgW="4276800" imgH="3022560" progId="Origin50.Graph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472264" y="4640643"/>
                        <a:ext cx="3430660" cy="22114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7968209" y="5063950"/>
            <a:ext cx="1238185" cy="472685"/>
          </a:xfrm>
          <a:prstGeom prst="rect">
            <a:avLst/>
          </a:prstGeom>
          <a:solidFill>
            <a:srgbClr val="00FF64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N" altLang="zh-TW" sz="1200" dirty="0">
                <a:solidFill>
                  <a:srgbClr val="FF0000"/>
                </a:solidFill>
              </a:rPr>
              <a:t>SD W/O Electroplating</a:t>
            </a:r>
            <a:endParaRPr lang="zh-TW" altLang="en-US" sz="1200" dirty="0">
              <a:solidFill>
                <a:srgbClr val="FF0000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7968208" y="0"/>
            <a:ext cx="2699792" cy="2132856"/>
            <a:chOff x="3635896" y="260649"/>
            <a:chExt cx="2753668" cy="2147474"/>
          </a:xfrm>
        </p:grpSpPr>
        <p:grpSp>
          <p:nvGrpSpPr>
            <p:cNvPr id="28" name="Group 27"/>
            <p:cNvGrpSpPr/>
            <p:nvPr/>
          </p:nvGrpSpPr>
          <p:grpSpPr>
            <a:xfrm>
              <a:off x="3635896" y="260649"/>
              <a:ext cx="2753668" cy="2147474"/>
              <a:chOff x="3707904" y="260649"/>
              <a:chExt cx="2753668" cy="2147474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07904" y="260649"/>
                <a:ext cx="2753668" cy="2147474"/>
              </a:xfrm>
              <a:prstGeom prst="rect">
                <a:avLst/>
              </a:prstGeom>
            </p:spPr>
          </p:pic>
          <p:sp>
            <p:nvSpPr>
              <p:cNvPr id="32" name="Oval 31"/>
              <p:cNvSpPr/>
              <p:nvPr/>
            </p:nvSpPr>
            <p:spPr bwMode="auto">
              <a:xfrm>
                <a:off x="4427985" y="1741601"/>
                <a:ext cx="1008111" cy="566486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prstDash val="sys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tlCol="0" anchor="ctr">
                <a:spAutoFit/>
              </a:bodyPr>
              <a:lstStyle/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20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9" name="Right Arrow 28"/>
            <p:cNvSpPr/>
            <p:nvPr/>
          </p:nvSpPr>
          <p:spPr bwMode="auto">
            <a:xfrm rot="10800000">
              <a:off x="3851920" y="1408696"/>
              <a:ext cx="504057" cy="800249"/>
            </a:xfrm>
            <a:prstGeom prst="rightArrow">
              <a:avLst/>
            </a:prstGeom>
            <a:solidFill>
              <a:srgbClr val="3232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2000" dirty="0">
                <a:solidFill>
                  <a:srgbClr val="3232FF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283968" y="1412776"/>
              <a:ext cx="862620" cy="369332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IN" altLang="zh-TW" dirty="0"/>
                <a:t>Strain</a:t>
              </a:r>
              <a:endParaRPr lang="zh-TW" altLang="en-US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844904" y="2584306"/>
            <a:ext cx="2823096" cy="2088232"/>
            <a:chOff x="6176888" y="3042389"/>
            <a:chExt cx="2967112" cy="2254728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76888" y="3042389"/>
              <a:ext cx="2967112" cy="2254728"/>
            </a:xfrm>
            <a:prstGeom prst="rect">
              <a:avLst/>
            </a:prstGeom>
          </p:spPr>
        </p:pic>
        <p:sp>
          <p:nvSpPr>
            <p:cNvPr id="35" name="Oval 34"/>
            <p:cNvSpPr/>
            <p:nvPr/>
          </p:nvSpPr>
          <p:spPr bwMode="auto">
            <a:xfrm>
              <a:off x="6876257" y="4675569"/>
              <a:ext cx="1080119" cy="60748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rtlCol="0" anchor="ctr">
              <a:sp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2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6" name="爆炸 1 39"/>
          <p:cNvSpPr/>
          <p:nvPr/>
        </p:nvSpPr>
        <p:spPr bwMode="auto">
          <a:xfrm>
            <a:off x="2999656" y="1862046"/>
            <a:ext cx="6264696" cy="4581287"/>
          </a:xfrm>
          <a:prstGeom prst="irregularSeal1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r>
              <a:rPr lang="en-IN" altLang="zh-TW" sz="2000" dirty="0">
                <a:solidFill>
                  <a:srgbClr val="3232FF"/>
                </a:solidFill>
              </a:rPr>
              <a:t>We achieved highly single-mode large-area array only by strain (electroplating) without enhancing intra-cavity loss</a:t>
            </a:r>
            <a:endParaRPr lang="en-US" altLang="zh-TW" sz="2000" dirty="0">
              <a:solidFill>
                <a:srgbClr val="32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50107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3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240016" y="2060849"/>
            <a:ext cx="4260876" cy="2699891"/>
            <a:chOff x="3890096" y="3426690"/>
            <a:chExt cx="2964732" cy="1619771"/>
          </a:xfrm>
        </p:grpSpPr>
        <p:pic>
          <p:nvPicPr>
            <p:cNvPr id="15" name="圖片 2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6" t="5424" r="29033" b="33771"/>
            <a:stretch/>
          </p:blipFill>
          <p:spPr bwMode="auto">
            <a:xfrm>
              <a:off x="3890096" y="3456421"/>
              <a:ext cx="2508250" cy="159004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6" name="Picture 15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66" t="17805" r="38599" b="19182"/>
            <a:stretch/>
          </p:blipFill>
          <p:spPr bwMode="auto">
            <a:xfrm>
              <a:off x="6410038" y="3426690"/>
              <a:ext cx="444790" cy="145010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1847528" y="1916832"/>
            <a:ext cx="4078448" cy="2880578"/>
            <a:chOff x="4747491" y="1145309"/>
            <a:chExt cx="4222464" cy="3024594"/>
          </a:xfrm>
        </p:grpSpPr>
        <p:pic>
          <p:nvPicPr>
            <p:cNvPr id="18" name="圖片 26" descr="C:\Users\User\Desktop\圖片10.emf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7491" y="1145309"/>
              <a:ext cx="4156077" cy="30245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Picture 18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66" t="17805" r="38599" b="19182"/>
            <a:stretch/>
          </p:blipFill>
          <p:spPr bwMode="auto">
            <a:xfrm>
              <a:off x="8442036" y="1477819"/>
              <a:ext cx="527919" cy="222596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22" name="TextBox 21"/>
          <p:cNvSpPr txBox="1"/>
          <p:nvPr/>
        </p:nvSpPr>
        <p:spPr>
          <a:xfrm>
            <a:off x="1775520" y="116632"/>
            <a:ext cx="3024336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IN" altLang="zh-TW" dirty="0"/>
              <a:t>Far-field pattern </a:t>
            </a:r>
            <a:endParaRPr lang="zh-TW" alt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351584" y="1804754"/>
            <a:ext cx="3096344" cy="400110"/>
          </a:xfrm>
          <a:prstGeom prst="rect">
            <a:avLst/>
          </a:prstGeom>
          <a:solidFill>
            <a:srgbClr val="00FF64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N" altLang="zh-TW" sz="2000" dirty="0">
                <a:solidFill>
                  <a:srgbClr val="FF0000"/>
                </a:solidFill>
              </a:rPr>
              <a:t>Without electroplating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28048" y="1772816"/>
            <a:ext cx="2664296" cy="400110"/>
          </a:xfrm>
          <a:prstGeom prst="rect">
            <a:avLst/>
          </a:prstGeom>
          <a:solidFill>
            <a:srgbClr val="00FF64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N" altLang="zh-TW" sz="2000" dirty="0">
                <a:solidFill>
                  <a:srgbClr val="FF0000"/>
                </a:solidFill>
              </a:rPr>
              <a:t>With electroplating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25" name="Oval 24"/>
          <p:cNvSpPr/>
          <p:nvPr/>
        </p:nvSpPr>
        <p:spPr bwMode="auto">
          <a:xfrm rot="16200000">
            <a:off x="2891644" y="3111679"/>
            <a:ext cx="2232249" cy="56263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FF0000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2495601" y="764704"/>
            <a:ext cx="2912729" cy="1323439"/>
            <a:chOff x="6516216" y="2430488"/>
            <a:chExt cx="2805665" cy="1411669"/>
          </a:xfrm>
        </p:grpSpPr>
        <p:sp>
          <p:nvSpPr>
            <p:cNvPr id="27" name="Flowchart: Connector 26"/>
            <p:cNvSpPr/>
            <p:nvPr/>
          </p:nvSpPr>
          <p:spPr bwMode="auto">
            <a:xfrm>
              <a:off x="6516216" y="2552866"/>
              <a:ext cx="2736304" cy="600139"/>
            </a:xfrm>
            <a:prstGeom prst="flowChartConnector">
              <a:avLst/>
            </a:prstGeom>
            <a:solidFill>
              <a:srgbClr val="00B0F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txBody>
            <a:bodyPr rtlCol="0" anchor="ctr">
              <a:sp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2000" dirty="0">
                <a:solidFill>
                  <a:srgbClr val="3232FF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766105" y="2430488"/>
              <a:ext cx="2555776" cy="1411669"/>
            </a:xfrm>
            <a:prstGeom prst="rect">
              <a:avLst/>
            </a:prstGeom>
            <a:noFill/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IN" altLang="zh-TW" sz="2000" dirty="0"/>
                <a:t>Shallow dip(&lt;20%) 1/e2:&lt;12 degree</a:t>
              </a:r>
              <a:endParaRPr lang="zh-TW" altLang="en-US" sz="2000" dirty="0"/>
            </a:p>
            <a:p>
              <a:endParaRPr lang="en-IN" altLang="zh-TW" sz="2000" dirty="0"/>
            </a:p>
            <a:p>
              <a:endParaRPr lang="zh-TW" altLang="en-US" sz="2000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495640" y="692698"/>
            <a:ext cx="2840721" cy="707886"/>
            <a:chOff x="6516216" y="2507298"/>
            <a:chExt cx="2736304" cy="755078"/>
          </a:xfrm>
        </p:grpSpPr>
        <p:sp>
          <p:nvSpPr>
            <p:cNvPr id="30" name="Flowchart: Connector 29"/>
            <p:cNvSpPr/>
            <p:nvPr/>
          </p:nvSpPr>
          <p:spPr bwMode="auto">
            <a:xfrm>
              <a:off x="6516216" y="2552867"/>
              <a:ext cx="2736304" cy="600139"/>
            </a:xfrm>
            <a:prstGeom prst="flowChartConnector">
              <a:avLst/>
            </a:prstGeom>
            <a:solidFill>
              <a:srgbClr val="00B0F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txBody>
            <a:bodyPr rtlCol="0" anchor="ctr">
              <a:sp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2000" dirty="0">
                <a:solidFill>
                  <a:srgbClr val="3232FF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696744" y="2507298"/>
              <a:ext cx="2555776" cy="755078"/>
            </a:xfrm>
            <a:prstGeom prst="rect">
              <a:avLst/>
            </a:prstGeom>
            <a:noFill/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IN" altLang="zh-TW" sz="2000" dirty="0"/>
                <a:t>Perfectly Gaussian</a:t>
              </a:r>
            </a:p>
            <a:p>
              <a:r>
                <a:rPr lang="en-IN" altLang="zh-TW" sz="2000" dirty="0"/>
                <a:t>1/e2:&lt;10 degree</a:t>
              </a:r>
              <a:endParaRPr lang="zh-TW" altLang="en-US" sz="2000" dirty="0"/>
            </a:p>
          </p:txBody>
        </p:sp>
      </p:grpSp>
      <p:sp>
        <p:nvSpPr>
          <p:cNvPr id="32" name="Oval 31"/>
          <p:cNvSpPr/>
          <p:nvPr/>
        </p:nvSpPr>
        <p:spPr bwMode="auto">
          <a:xfrm rot="16200000">
            <a:off x="6852085" y="3111682"/>
            <a:ext cx="2232249" cy="56263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128448" y="630932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altLang="zh-TW" dirty="0"/>
              <a:t>22</a:t>
            </a:r>
            <a:endParaRPr lang="zh-TW" alt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6816080" y="4699108"/>
            <a:ext cx="2699792" cy="2132856"/>
            <a:chOff x="3635896" y="260649"/>
            <a:chExt cx="2753668" cy="2147474"/>
          </a:xfrm>
        </p:grpSpPr>
        <p:grpSp>
          <p:nvGrpSpPr>
            <p:cNvPr id="35" name="Group 34"/>
            <p:cNvGrpSpPr/>
            <p:nvPr/>
          </p:nvGrpSpPr>
          <p:grpSpPr>
            <a:xfrm>
              <a:off x="3635896" y="260649"/>
              <a:ext cx="2753668" cy="2147474"/>
              <a:chOff x="3707904" y="260649"/>
              <a:chExt cx="2753668" cy="2147474"/>
            </a:xfrm>
          </p:grpSpPr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07904" y="260649"/>
                <a:ext cx="2753668" cy="2147474"/>
              </a:xfrm>
              <a:prstGeom prst="rect">
                <a:avLst/>
              </a:prstGeom>
            </p:spPr>
          </p:pic>
          <p:sp>
            <p:nvSpPr>
              <p:cNvPr id="39" name="Oval 38"/>
              <p:cNvSpPr/>
              <p:nvPr/>
            </p:nvSpPr>
            <p:spPr bwMode="auto">
              <a:xfrm>
                <a:off x="4427985" y="1741601"/>
                <a:ext cx="1008111" cy="566486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prstDash val="sys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tlCol="0" anchor="ctr">
                <a:spAutoFit/>
              </a:bodyPr>
              <a:lstStyle/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20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36" name="Right Arrow 35"/>
            <p:cNvSpPr/>
            <p:nvPr/>
          </p:nvSpPr>
          <p:spPr bwMode="auto">
            <a:xfrm rot="10800000">
              <a:off x="3851920" y="1408696"/>
              <a:ext cx="504057" cy="800249"/>
            </a:xfrm>
            <a:prstGeom prst="rightArrow">
              <a:avLst/>
            </a:prstGeom>
            <a:solidFill>
              <a:srgbClr val="3232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2000" dirty="0">
                <a:solidFill>
                  <a:srgbClr val="3232FF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283968" y="1412776"/>
              <a:ext cx="862620" cy="369332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IN" altLang="zh-TW" dirty="0"/>
                <a:t>Strain</a:t>
              </a:r>
              <a:endParaRPr lang="zh-TW" altLang="en-US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711624" y="4725144"/>
            <a:ext cx="2823096" cy="2088232"/>
            <a:chOff x="6176888" y="3042389"/>
            <a:chExt cx="2967112" cy="2254728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76888" y="3042389"/>
              <a:ext cx="2967112" cy="2254728"/>
            </a:xfrm>
            <a:prstGeom prst="rect">
              <a:avLst/>
            </a:prstGeom>
          </p:spPr>
        </p:pic>
        <p:sp>
          <p:nvSpPr>
            <p:cNvPr id="42" name="Oval 41"/>
            <p:cNvSpPr/>
            <p:nvPr/>
          </p:nvSpPr>
          <p:spPr bwMode="auto">
            <a:xfrm>
              <a:off x="6876257" y="4675569"/>
              <a:ext cx="1080119" cy="60748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rtlCol="0" anchor="ctr">
              <a:sp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20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20654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3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3872" y="2924944"/>
            <a:ext cx="1004922" cy="913920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557168" y="836712"/>
          <a:ext cx="8139232" cy="56853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18" name="Graph" r:id="rId4" imgW="4154400" imgH="2901600" progId="Origin50.Graph">
                  <p:embed/>
                </p:oleObj>
              </mc:Choice>
              <mc:Fallback>
                <p:oleObj name="Graph" r:id="rId4" imgW="4154400" imgH="2901600" progId="Origin50.Graph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57168" y="836712"/>
                        <a:ext cx="8139232" cy="56853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Arrow Connector 13"/>
          <p:cNvCxnSpPr/>
          <p:nvPr/>
        </p:nvCxnSpPr>
        <p:spPr bwMode="auto">
          <a:xfrm flipV="1">
            <a:off x="5015880" y="3068960"/>
            <a:ext cx="720080" cy="648072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4" name="Group 13"/>
          <p:cNvGrpSpPr/>
          <p:nvPr/>
        </p:nvGrpSpPr>
        <p:grpSpPr>
          <a:xfrm>
            <a:off x="4710272" y="2636912"/>
            <a:ext cx="1601753" cy="1368152"/>
            <a:chOff x="6796600" y="3278767"/>
            <a:chExt cx="1601753" cy="1368152"/>
          </a:xfrm>
        </p:grpSpPr>
        <p:cxnSp>
          <p:nvCxnSpPr>
            <p:cNvPr id="7" name="Straight Arrow Connector 9"/>
            <p:cNvCxnSpPr/>
            <p:nvPr/>
          </p:nvCxnSpPr>
          <p:spPr bwMode="auto">
            <a:xfrm>
              <a:off x="7092731" y="4394971"/>
              <a:ext cx="736815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" name="Rectangle 15"/>
            <p:cNvSpPr/>
            <p:nvPr/>
          </p:nvSpPr>
          <p:spPr>
            <a:xfrm>
              <a:off x="7780285" y="4246809"/>
              <a:ext cx="52748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TW" sz="2000" kern="100" dirty="0">
                  <a:solidFill>
                    <a:srgbClr val="FF0000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0</a:t>
              </a:r>
              <a:r>
                <a:rPr lang="en-US" altLang="zh-TW" sz="2000" kern="100" baseline="30000" dirty="0">
                  <a:solidFill>
                    <a:srgbClr val="FF0000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0</a:t>
              </a:r>
              <a:endParaRPr lang="zh-TW" altLang="zh-TW" sz="2000" kern="1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6796600" y="3278767"/>
              <a:ext cx="1601753" cy="1100668"/>
              <a:chOff x="6796600" y="3278767"/>
              <a:chExt cx="1601753" cy="1100668"/>
            </a:xfrm>
          </p:grpSpPr>
          <p:cxnSp>
            <p:nvCxnSpPr>
              <p:cNvPr id="8" name="Straight Arrow Connector 11"/>
              <p:cNvCxnSpPr/>
              <p:nvPr/>
            </p:nvCxnSpPr>
            <p:spPr bwMode="auto">
              <a:xfrm flipV="1">
                <a:off x="7085134" y="3672599"/>
                <a:ext cx="0" cy="706836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1" name="Rectangle 16"/>
              <p:cNvSpPr/>
              <p:nvPr/>
            </p:nvSpPr>
            <p:spPr>
              <a:xfrm>
                <a:off x="6796600" y="3411814"/>
                <a:ext cx="702645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altLang="zh-TW" sz="2000" kern="100" dirty="0">
                    <a:solidFill>
                      <a:srgbClr val="FF0000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90</a:t>
                </a:r>
                <a:r>
                  <a:rPr lang="en-US" altLang="zh-TW" sz="2000" kern="100" baseline="30000" dirty="0">
                    <a:solidFill>
                      <a:srgbClr val="FF0000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0</a:t>
                </a:r>
                <a:endParaRPr lang="zh-TW" altLang="zh-TW" sz="2000" kern="100" dirty="0">
                  <a:solidFill>
                    <a:srgbClr val="FF0000"/>
                  </a:solidFill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Rectangle 17"/>
              <p:cNvSpPr/>
              <p:nvPr/>
            </p:nvSpPr>
            <p:spPr>
              <a:xfrm>
                <a:off x="7643558" y="3278767"/>
                <a:ext cx="754795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altLang="zh-TW" sz="2000" kern="100" dirty="0">
                    <a:solidFill>
                      <a:srgbClr val="FF0000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54.7</a:t>
                </a:r>
                <a:r>
                  <a:rPr lang="en-US" altLang="zh-TW" sz="2000" kern="100" baseline="30000" dirty="0">
                    <a:solidFill>
                      <a:srgbClr val="FF0000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0</a:t>
                </a:r>
                <a:endParaRPr lang="zh-TW" altLang="zh-TW" sz="2000" kern="100" dirty="0">
                  <a:solidFill>
                    <a:srgbClr val="FF0000"/>
                  </a:solidFill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0" name="Oval 19"/>
          <p:cNvSpPr/>
          <p:nvPr/>
        </p:nvSpPr>
        <p:spPr bwMode="auto">
          <a:xfrm rot="5400000">
            <a:off x="5159896" y="1653520"/>
            <a:ext cx="1188132" cy="56263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75520" y="116632"/>
            <a:ext cx="2304256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IN" altLang="zh-TW" dirty="0"/>
              <a:t>Polarization   </a:t>
            </a:r>
            <a:endParaRPr lang="zh-TW" alt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0128448" y="630932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altLang="zh-TW" dirty="0"/>
              <a:t>25</a:t>
            </a:r>
            <a:endParaRPr lang="zh-TW" alt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6683058" y="-258796"/>
            <a:ext cx="3984943" cy="2293799"/>
            <a:chOff x="6131266" y="1016124"/>
            <a:chExt cx="3596193" cy="4902560"/>
          </a:xfrm>
        </p:grpSpPr>
        <p:sp>
          <p:nvSpPr>
            <p:cNvPr id="23" name="Flowchart: Connector 22"/>
            <p:cNvSpPr/>
            <p:nvPr/>
          </p:nvSpPr>
          <p:spPr bwMode="auto">
            <a:xfrm>
              <a:off x="6131266" y="1016124"/>
              <a:ext cx="3537420" cy="4902560"/>
            </a:xfrm>
            <a:prstGeom prst="flowChartConnector">
              <a:avLst/>
            </a:prstGeom>
            <a:solidFill>
              <a:srgbClr val="00B0F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txBody>
            <a:bodyPr rtlCol="0" anchor="ctr">
              <a:sp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IN" altLang="zh-TW" sz="2000" dirty="0">
                  <a:solidFill>
                    <a:schemeClr val="accent2">
                      <a:lumMod val="50000"/>
                    </a:schemeClr>
                  </a:solidFill>
                </a:rPr>
                <a:t>Array with electroplating exhibits polarization suppression ratio ~9dB</a:t>
              </a:r>
              <a:endParaRPr lang="zh-TW" altLang="en-US" sz="20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39350" y="2762411"/>
              <a:ext cx="3388109" cy="855159"/>
            </a:xfrm>
            <a:prstGeom prst="rect">
              <a:avLst/>
            </a:prstGeom>
            <a:noFill/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endParaRPr lang="en-IN" altLang="zh-TW" sz="2000" dirty="0"/>
            </a:p>
          </p:txBody>
        </p:sp>
      </p:grpSp>
      <p:sp>
        <p:nvSpPr>
          <p:cNvPr id="25" name="Down Arrow 24"/>
          <p:cNvSpPr/>
          <p:nvPr/>
        </p:nvSpPr>
        <p:spPr bwMode="auto">
          <a:xfrm>
            <a:off x="8256240" y="1903023"/>
            <a:ext cx="864096" cy="531674"/>
          </a:xfrm>
          <a:prstGeom prst="downArrow">
            <a:avLst/>
          </a:prstGeom>
          <a:solidFill>
            <a:srgbClr val="FF00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6647562" y="2636912"/>
            <a:ext cx="3984943" cy="1861006"/>
            <a:chOff x="6131266" y="1478630"/>
            <a:chExt cx="3596193" cy="3977544"/>
          </a:xfrm>
        </p:grpSpPr>
        <p:sp>
          <p:nvSpPr>
            <p:cNvPr id="27" name="Flowchart: Connector 26"/>
            <p:cNvSpPr/>
            <p:nvPr/>
          </p:nvSpPr>
          <p:spPr bwMode="auto">
            <a:xfrm>
              <a:off x="6131266" y="1478630"/>
              <a:ext cx="3537420" cy="3977544"/>
            </a:xfrm>
            <a:prstGeom prst="flowChartConnector">
              <a:avLst/>
            </a:prstGeom>
            <a:solidFill>
              <a:srgbClr val="00B0F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txBody>
            <a:bodyPr rtlCol="0" anchor="ctr">
              <a:sp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IN" altLang="zh-TW" sz="2000" dirty="0">
                  <a:solidFill>
                    <a:schemeClr val="accent2">
                      <a:lumMod val="50000"/>
                    </a:schemeClr>
                  </a:solidFill>
                </a:rPr>
                <a:t>Suppressing higher order modes thereby enhancing selectivity of fundamental mode</a:t>
              </a:r>
              <a:endParaRPr lang="zh-TW" altLang="en-US" sz="20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339350" y="2762411"/>
              <a:ext cx="3388109" cy="855159"/>
            </a:xfrm>
            <a:prstGeom prst="rect">
              <a:avLst/>
            </a:prstGeom>
            <a:noFill/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endParaRPr lang="en-IN" altLang="zh-TW" sz="2000" dirty="0"/>
            </a:p>
          </p:txBody>
        </p:sp>
      </p:grpSp>
      <p:sp>
        <p:nvSpPr>
          <p:cNvPr id="30" name="爆炸 1 39"/>
          <p:cNvSpPr/>
          <p:nvPr/>
        </p:nvSpPr>
        <p:spPr bwMode="auto">
          <a:xfrm>
            <a:off x="2423592" y="811086"/>
            <a:ext cx="6336704" cy="6482953"/>
          </a:xfrm>
          <a:prstGeom prst="irregularSeal1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r>
              <a:rPr lang="en-IN" altLang="zh-TW" sz="2400" dirty="0">
                <a:solidFill>
                  <a:srgbClr val="FF0000"/>
                </a:solidFill>
              </a:rPr>
              <a:t> Combining low loss Zn-diffusion aperture and tensile strain resulting from electroplating leads to low intra-cavity loss</a:t>
            </a:r>
            <a:endParaRPr lang="zh-TW" altLang="en-US" sz="2400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400" dirty="0">
              <a:solidFill>
                <a:srgbClr val="32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76717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 animBg="1"/>
      <p:bldP spid="25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989" y="1013956"/>
            <a:ext cx="7670731" cy="5844043"/>
          </a:xfrm>
          <a:prstGeom prst="rect">
            <a:avLst/>
          </a:prstGeom>
        </p:spPr>
      </p:pic>
      <p:sp>
        <p:nvSpPr>
          <p:cNvPr id="4" name="標題 2"/>
          <p:cNvSpPr txBox="1">
            <a:spLocks/>
          </p:cNvSpPr>
          <p:nvPr/>
        </p:nvSpPr>
        <p:spPr bwMode="auto">
          <a:xfrm>
            <a:off x="428044" y="437693"/>
            <a:ext cx="11047676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9pPr>
          </a:lstStyle>
          <a:p>
            <a:r>
              <a:rPr lang="en-US" altLang="zh-TW" sz="3600" dirty="0"/>
              <a:t>Changed from 2006: IBM </a:t>
            </a:r>
            <a:r>
              <a:rPr lang="en-US" altLang="zh-TW" sz="3600" dirty="0" err="1"/>
              <a:t>Terabus</a:t>
            </a:r>
            <a:r>
              <a:rPr lang="en-US" altLang="zh-TW" sz="3600" dirty="0"/>
              <a:t> project 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08201185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9032"/>
            <a:ext cx="12192000" cy="1152128"/>
          </a:xfrm>
        </p:spPr>
        <p:txBody>
          <a:bodyPr/>
          <a:lstStyle/>
          <a:p>
            <a:r>
              <a:rPr lang="en-US" altLang="zh-TW" sz="3150" dirty="0"/>
              <a:t>Parasitic –</a:t>
            </a:r>
            <a:r>
              <a:rPr lang="en-US" altLang="zh-TW" sz="1800" dirty="0"/>
              <a:t>Device structure with low </a:t>
            </a:r>
            <a:r>
              <a:rPr lang="en-US" altLang="zh-TW" sz="1800" dirty="0" err="1"/>
              <a:t>parasitics</a:t>
            </a:r>
            <a:endParaRPr lang="en-US" altLang="zh-TW" sz="1800" dirty="0"/>
          </a:p>
        </p:txBody>
      </p:sp>
      <p:graphicFrame>
        <p:nvGraphicFramePr>
          <p:cNvPr id="141316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1" y="885096"/>
          <a:ext cx="6354430" cy="50860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546" name="點陣圖影像" r:id="rId3" imgW="5819048" imgH="4657143" progId="Paint.Picture">
                  <p:embed/>
                </p:oleObj>
              </mc:Choice>
              <mc:Fallback>
                <p:oleObj name="點陣圖影像" r:id="rId3" imgW="5819048" imgH="4657143" progId="Paint.Picture">
                  <p:embed/>
                  <p:pic>
                    <p:nvPicPr>
                      <p:cNvPr id="14131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885096"/>
                        <a:ext cx="6354430" cy="50860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5926462" y="766599"/>
          <a:ext cx="6048375" cy="589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547" name="點陣圖影像" r:id="rId5" imgW="5390476" imgH="5257143" progId="Paint.Picture">
                  <p:embed/>
                </p:oleObj>
              </mc:Choice>
              <mc:Fallback>
                <p:oleObj name="點陣圖影像" r:id="rId5" imgW="5390476" imgH="5257143" progId="Paint.Picture">
                  <p:embed/>
                  <p:pic>
                    <p:nvPicPr>
                      <p:cNvPr id="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6462" y="766599"/>
                        <a:ext cx="6048375" cy="589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文字方塊 1"/>
          <p:cNvSpPr txBox="1"/>
          <p:nvPr/>
        </p:nvSpPr>
        <p:spPr>
          <a:xfrm>
            <a:off x="6527489" y="4582160"/>
            <a:ext cx="50041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u="sng" dirty="0">
                <a:solidFill>
                  <a:srgbClr val="FF0000"/>
                </a:solidFill>
              </a:rPr>
              <a:t>With a Larger Capacitance (area), smaller inductance is required </a:t>
            </a:r>
            <a:endParaRPr lang="zh-TW" altLang="en-US" sz="20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4211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1"/>
          <p:cNvSpPr txBox="1"/>
          <p:nvPr/>
        </p:nvSpPr>
        <p:spPr>
          <a:xfrm>
            <a:off x="1325816" y="279194"/>
            <a:ext cx="9145016" cy="830997"/>
          </a:xfrm>
          <a:prstGeom prst="rect">
            <a:avLst/>
          </a:prstGeom>
          <a:solidFill>
            <a:srgbClr val="99FFCC"/>
          </a:solidFill>
          <a:ln w="38100">
            <a:solidFill>
              <a:schemeClr val="tx1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70C0"/>
                </a:solidFill>
              </a:rPr>
              <a:t>Dynamic Responses of our high-brightness VCSEL array with oxide-relief (2W@3A)</a:t>
            </a:r>
            <a:endParaRPr lang="zh-TW" altLang="en-US" sz="2400" dirty="0">
              <a:solidFill>
                <a:srgbClr val="0070C0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7336900" y="1451937"/>
            <a:ext cx="38912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TW" sz="2400" b="1" u="sng" dirty="0">
                <a:solidFill>
                  <a:srgbClr val="FF0000"/>
                </a:solidFill>
              </a:rPr>
              <a:t>“Ten times” faster (0.1 vs. 1 ns) than that of commercial available high-power 940nm VCSEL array (the same power level) !! </a:t>
            </a:r>
            <a:endParaRPr lang="zh-TW" altLang="en-US" sz="2400" b="1" u="sng" dirty="0">
              <a:solidFill>
                <a:srgbClr val="FF0000"/>
              </a:solidFill>
            </a:endParaRPr>
          </a:p>
        </p:txBody>
      </p:sp>
      <p:graphicFrame>
        <p:nvGraphicFramePr>
          <p:cNvPr id="5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9655103"/>
              </p:ext>
            </p:extLst>
          </p:nvPr>
        </p:nvGraphicFramePr>
        <p:xfrm>
          <a:off x="0" y="1272751"/>
          <a:ext cx="7186696" cy="50845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3783" name="Graph" r:id="rId3" imgW="4276800" imgH="3025440" progId="Origin50.Graph">
                  <p:embed/>
                </p:oleObj>
              </mc:Choice>
              <mc:Fallback>
                <p:oleObj name="Graph" r:id="rId3" imgW="4276800" imgH="3025440" progId="Origin50.Graph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272751"/>
                        <a:ext cx="7186696" cy="50845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圖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2240" y="3815038"/>
            <a:ext cx="3040600" cy="213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2866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 txBox="1">
            <a:spLocks noChangeArrowheads="1"/>
          </p:cNvSpPr>
          <p:nvPr/>
        </p:nvSpPr>
        <p:spPr>
          <a:xfrm>
            <a:off x="1837303" y="248778"/>
            <a:ext cx="8229600" cy="490538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5400" kern="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1171775" y="1328052"/>
            <a:ext cx="1054916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TW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VCSEL for Short-Reach ?</a:t>
            </a:r>
          </a:p>
          <a:p>
            <a:pPr marL="571500" indent="-571500"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TW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Progress in High-Speed VCSEL</a:t>
            </a:r>
          </a:p>
          <a:p>
            <a:pPr marL="571500" indent="-571500"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TW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High-Brightness/High-Speed VCSEL for 3-D sensing ?</a:t>
            </a:r>
          </a:p>
          <a:p>
            <a:pPr marL="571500" indent="-571500"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TW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Unique Device Structure and Achievements</a:t>
            </a:r>
          </a:p>
          <a:p>
            <a:pPr marL="571500" indent="-571500"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TW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zh-TW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1720945" y="645789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FB6208C-2062-4915-BF15-2BB03DC837E5}" type="slidenum">
              <a:rPr lang="en-US" altLang="zh-TW" sz="2400" b="1" smtClean="0">
                <a:solidFill>
                  <a:schemeClr val="bg1"/>
                </a:solidFill>
              </a:rPr>
              <a:t>62</a:t>
            </a:fld>
            <a:endParaRPr lang="en-US" altLang="zh-TW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42687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24777" y="1157239"/>
            <a:ext cx="11667345" cy="4525962"/>
          </a:xfrm>
        </p:spPr>
        <p:txBody>
          <a:bodyPr/>
          <a:lstStyle/>
          <a:p>
            <a:pPr>
              <a:lnSpc>
                <a:spcPts val="3500"/>
              </a:lnSpc>
              <a:spcBef>
                <a:spcPts val="600"/>
              </a:spcBef>
            </a:pPr>
            <a:r>
              <a:rPr lang="en-US" altLang="zh-TW" sz="2400" dirty="0">
                <a:solidFill>
                  <a:srgbClr val="002060"/>
                </a:solidFill>
              </a:rPr>
              <a:t>We demonstrate a novel 940 nm VCSEL for the application of short wavelength division multiplexing (SWDM) over MMF for </a:t>
            </a:r>
            <a:r>
              <a:rPr lang="en-US" altLang="zh-TW" sz="2400" dirty="0">
                <a:solidFill>
                  <a:srgbClr val="FF0000"/>
                </a:solidFill>
              </a:rPr>
              <a:t>a</a:t>
            </a:r>
            <a:r>
              <a:rPr lang="en-US" altLang="zh-TW" sz="2400" dirty="0">
                <a:solidFill>
                  <a:srgbClr val="002060"/>
                </a:solidFill>
              </a:rPr>
              <a:t> </a:t>
            </a:r>
            <a:r>
              <a:rPr lang="en-US" altLang="zh-TW" sz="2400" dirty="0">
                <a:solidFill>
                  <a:srgbClr val="FF0000"/>
                </a:solidFill>
              </a:rPr>
              <a:t>40 and 32 GHz 3-dB E-O bandwidth under RT and 85°C operations </a:t>
            </a:r>
            <a:r>
              <a:rPr lang="en-US" altLang="zh-TW" sz="2400" dirty="0">
                <a:solidFill>
                  <a:srgbClr val="002060"/>
                </a:solidFill>
              </a:rPr>
              <a:t>by utilizing </a:t>
            </a:r>
            <a:r>
              <a:rPr lang="en-US" altLang="zh-TW" sz="2400" dirty="0">
                <a:solidFill>
                  <a:srgbClr val="FF0000"/>
                </a:solidFill>
              </a:rPr>
              <a:t>oxide-relief and Zn-</a:t>
            </a:r>
            <a:r>
              <a:rPr lang="en-US" altLang="zh-TW" sz="2400" dirty="0" err="1">
                <a:solidFill>
                  <a:srgbClr val="FF0000"/>
                </a:solidFill>
              </a:rPr>
              <a:t>diffsuion</a:t>
            </a:r>
            <a:r>
              <a:rPr lang="en-US" altLang="zh-TW" sz="2400" dirty="0">
                <a:solidFill>
                  <a:srgbClr val="FF0000"/>
                </a:solidFill>
              </a:rPr>
              <a:t> apertures.</a:t>
            </a:r>
            <a:endParaRPr lang="en-US" altLang="zh-TW" sz="2400" dirty="0">
              <a:solidFill>
                <a:srgbClr val="002060"/>
              </a:solidFill>
            </a:endParaRPr>
          </a:p>
          <a:p>
            <a:pPr>
              <a:lnSpc>
                <a:spcPts val="3500"/>
              </a:lnSpc>
              <a:spcBef>
                <a:spcPts val="600"/>
              </a:spcBef>
            </a:pPr>
            <a:r>
              <a:rPr lang="en-US" altLang="zh-TW" sz="2400" dirty="0">
                <a:solidFill>
                  <a:srgbClr val="002060"/>
                </a:solidFill>
              </a:rPr>
              <a:t>54 </a:t>
            </a:r>
            <a:r>
              <a:rPr lang="en-US" altLang="zh-TW" sz="2400" dirty="0" err="1">
                <a:solidFill>
                  <a:srgbClr val="002060"/>
                </a:solidFill>
              </a:rPr>
              <a:t>Gbit</a:t>
            </a:r>
            <a:r>
              <a:rPr lang="en-US" altLang="zh-TW" sz="2400" dirty="0">
                <a:solidFill>
                  <a:srgbClr val="002060"/>
                </a:solidFill>
              </a:rPr>
              <a:t>/sec error-free </a:t>
            </a:r>
            <a:r>
              <a:rPr lang="en-US" altLang="zh-TW" sz="2400" dirty="0" err="1">
                <a:solidFill>
                  <a:srgbClr val="002060"/>
                </a:solidFill>
              </a:rPr>
              <a:t>transmision</a:t>
            </a:r>
            <a:r>
              <a:rPr lang="en-US" altLang="zh-TW" sz="2400" dirty="0">
                <a:solidFill>
                  <a:srgbClr val="002060"/>
                </a:solidFill>
              </a:rPr>
              <a:t> over 1 km OM4 fiber at 850 nm wavelength </a:t>
            </a:r>
          </a:p>
          <a:p>
            <a:pPr>
              <a:lnSpc>
                <a:spcPts val="3500"/>
              </a:lnSpc>
              <a:spcBef>
                <a:spcPts val="600"/>
              </a:spcBef>
            </a:pPr>
            <a:r>
              <a:rPr lang="en-US" altLang="zh-TW" sz="2400" dirty="0">
                <a:solidFill>
                  <a:srgbClr val="FF0000"/>
                </a:solidFill>
              </a:rPr>
              <a:t>25.78 </a:t>
            </a:r>
            <a:r>
              <a:rPr lang="en-US" altLang="zh-TW" sz="2400" dirty="0" err="1">
                <a:solidFill>
                  <a:srgbClr val="FF0000"/>
                </a:solidFill>
              </a:rPr>
              <a:t>Gbit</a:t>
            </a:r>
            <a:r>
              <a:rPr lang="en-US" altLang="zh-TW" sz="2400" dirty="0">
                <a:solidFill>
                  <a:srgbClr val="FF0000"/>
                </a:solidFill>
              </a:rPr>
              <a:t>/sec 1.7 km MMF error-free transmission at 85 degree </a:t>
            </a:r>
            <a:r>
              <a:rPr lang="en-US" altLang="zh-TW" sz="2400" dirty="0">
                <a:solidFill>
                  <a:srgbClr val="002060"/>
                </a:solidFill>
              </a:rPr>
              <a:t>C can be achieved </a:t>
            </a:r>
          </a:p>
          <a:p>
            <a:pPr>
              <a:lnSpc>
                <a:spcPts val="3500"/>
              </a:lnSpc>
              <a:spcBef>
                <a:spcPts val="600"/>
              </a:spcBef>
            </a:pPr>
            <a:r>
              <a:rPr lang="en-US" altLang="zh-TW" sz="2400" dirty="0">
                <a:solidFill>
                  <a:srgbClr val="002060"/>
                </a:solidFill>
              </a:rPr>
              <a:t>By applying Zn-diffusion/oxide-relief apertures and package induced strain, high-brightness 940 nm VCSEL array </a:t>
            </a:r>
            <a:r>
              <a:rPr lang="en-US" altLang="zh-TW" sz="2400" u="sng" dirty="0">
                <a:solidFill>
                  <a:srgbClr val="FF0000"/>
                </a:solidFill>
              </a:rPr>
              <a:t>with 10</a:t>
            </a:r>
            <a:r>
              <a:rPr lang="en-US" altLang="zh-TW" sz="2400" u="sng" baseline="30000" dirty="0">
                <a:solidFill>
                  <a:srgbClr val="FF0000"/>
                </a:solidFill>
              </a:rPr>
              <a:t>o</a:t>
            </a:r>
            <a:r>
              <a:rPr lang="en-US" altLang="zh-TW" sz="2400" u="sng" dirty="0">
                <a:solidFill>
                  <a:srgbClr val="FF0000"/>
                </a:solidFill>
              </a:rPr>
              <a:t> (1/e^2) far-field angle, 2W@3A, 0.1 ns rise time </a:t>
            </a:r>
            <a:r>
              <a:rPr lang="en-US" altLang="zh-TW" sz="2400" dirty="0">
                <a:solidFill>
                  <a:srgbClr val="002060"/>
                </a:solidFill>
              </a:rPr>
              <a:t>has been demonstrated. </a:t>
            </a:r>
          </a:p>
          <a:p>
            <a:pPr>
              <a:lnSpc>
                <a:spcPts val="3500"/>
              </a:lnSpc>
              <a:spcBef>
                <a:spcPts val="600"/>
              </a:spcBef>
            </a:pPr>
            <a:endParaRPr lang="en-US" altLang="zh-TW" sz="2000" dirty="0">
              <a:solidFill>
                <a:srgbClr val="002060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581175"/>
            <a:ext cx="12192000" cy="1152128"/>
          </a:xfrm>
        </p:spPr>
        <p:txBody>
          <a:bodyPr/>
          <a:lstStyle/>
          <a:p>
            <a:r>
              <a:rPr lang="en-US" altLang="zh-TW" sz="3600" dirty="0"/>
              <a:t>Conclusion </a:t>
            </a:r>
            <a:endParaRPr lang="zh-TW" altLang="en-US" sz="36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11564413" y="6452071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FDE7C100-63EB-4D73-BB7C-45E9EDA0D608}" type="slidenum">
              <a:rPr lang="en-US" altLang="zh-TW" sz="2400" b="1" smtClean="0">
                <a:solidFill>
                  <a:schemeClr val="bg1"/>
                </a:solidFill>
              </a:rPr>
              <a:t>63</a:t>
            </a:fld>
            <a:endParaRPr lang="en-US" altLang="zh-TW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08038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-131948" y="1435208"/>
            <a:ext cx="12192000" cy="1152128"/>
          </a:xfrm>
        </p:spPr>
        <p:txBody>
          <a:bodyPr/>
          <a:lstStyle/>
          <a:p>
            <a:r>
              <a:rPr lang="en-US" altLang="zh-TW" dirty="0"/>
              <a:t>Thank you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4771" y="2587336"/>
            <a:ext cx="1707943" cy="347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77993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75520" y="116633"/>
            <a:ext cx="6552728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IN" altLang="zh-TW" dirty="0"/>
              <a:t>Double-crystal x-ray measurement   </a:t>
            </a:r>
            <a:endParaRPr lang="zh-TW" alt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558329" y="1052736"/>
          <a:ext cx="5018745" cy="7172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737" name="Graph" r:id="rId3" imgW="2900160" imgH="4144320" progId="Origin50.Graph">
                  <p:embed/>
                </p:oleObj>
              </mc:Choice>
              <mc:Fallback>
                <p:oleObj name="Graph" r:id="rId3" imgW="2900160" imgH="4144320" progId="Origin50.Graph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58329" y="1052736"/>
                        <a:ext cx="5018745" cy="71723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Oval 5"/>
          <p:cNvSpPr/>
          <p:nvPr/>
        </p:nvSpPr>
        <p:spPr bwMode="auto">
          <a:xfrm>
            <a:off x="2495601" y="1527505"/>
            <a:ext cx="1008111" cy="56263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567609" y="2823649"/>
            <a:ext cx="1008111" cy="56263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FF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511825" y="1103838"/>
            <a:ext cx="3733423" cy="1029018"/>
            <a:chOff x="6131266" y="2762411"/>
            <a:chExt cx="3596193" cy="1215220"/>
          </a:xfrm>
        </p:grpSpPr>
        <p:sp>
          <p:nvSpPr>
            <p:cNvPr id="9" name="Flowchart: Connector 8"/>
            <p:cNvSpPr/>
            <p:nvPr/>
          </p:nvSpPr>
          <p:spPr bwMode="auto">
            <a:xfrm>
              <a:off x="6131266" y="3135184"/>
              <a:ext cx="3537420" cy="664439"/>
            </a:xfrm>
            <a:prstGeom prst="flowChartConnector">
              <a:avLst/>
            </a:prstGeom>
            <a:solidFill>
              <a:srgbClr val="00B0F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txBody>
            <a:bodyPr rtlCol="0" anchor="ctr">
              <a:sp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2000" dirty="0">
                <a:solidFill>
                  <a:srgbClr val="3232FF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339350" y="2762411"/>
              <a:ext cx="3388109" cy="1215220"/>
            </a:xfrm>
            <a:prstGeom prst="rect">
              <a:avLst/>
            </a:prstGeom>
            <a:noFill/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IN" altLang="zh-TW" sz="2000" dirty="0"/>
                <a:t>Diffraction peak of array with electroplating shifts from 31.43 degree to 31.68</a:t>
              </a:r>
            </a:p>
          </p:txBody>
        </p:sp>
      </p:grpSp>
      <p:sp>
        <p:nvSpPr>
          <p:cNvPr id="11" name="Left Arrow 10"/>
          <p:cNvSpPr/>
          <p:nvPr/>
        </p:nvSpPr>
        <p:spPr bwMode="auto">
          <a:xfrm rot="16200000">
            <a:off x="5987988" y="2707564"/>
            <a:ext cx="648072" cy="794802"/>
          </a:xfrm>
          <a:prstGeom prst="leftArrow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583833" y="3925507"/>
            <a:ext cx="3888433" cy="1015663"/>
            <a:chOff x="6131266" y="2863220"/>
            <a:chExt cx="3745506" cy="1199448"/>
          </a:xfrm>
        </p:grpSpPr>
        <p:sp>
          <p:nvSpPr>
            <p:cNvPr id="13" name="Flowchart: Connector 12"/>
            <p:cNvSpPr/>
            <p:nvPr/>
          </p:nvSpPr>
          <p:spPr bwMode="auto">
            <a:xfrm>
              <a:off x="6131266" y="3135184"/>
              <a:ext cx="3537420" cy="664439"/>
            </a:xfrm>
            <a:prstGeom prst="flowChartConnector">
              <a:avLst/>
            </a:prstGeom>
            <a:solidFill>
              <a:srgbClr val="00B0F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txBody>
            <a:bodyPr rtlCol="0" anchor="ctr">
              <a:sp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2000" dirty="0">
                <a:solidFill>
                  <a:srgbClr val="3232FF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280580" y="2863220"/>
              <a:ext cx="3596192" cy="1199448"/>
            </a:xfrm>
            <a:prstGeom prst="rect">
              <a:avLst/>
            </a:prstGeom>
            <a:noFill/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IN" altLang="zh-TW" sz="2000" dirty="0"/>
                <a:t>Internal strain of Array with electroplating shifts from compressive to tensile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4007769" y="5772766"/>
                <a:ext cx="2455865" cy="680571"/>
              </a:xfrm>
              <a:prstGeom prst="rect">
                <a:avLst/>
              </a:prstGeom>
              <a:solidFill>
                <a:srgbClr val="FF0000"/>
              </a:solidFill>
              <a:ln w="28575"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zh-TW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sz="2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f>
                          <m:fPr>
                            <m:ctrlPr>
                              <a:rPr lang="zh-TW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sz="240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∆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num>
                          <m:den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den>
                        </m:f>
                        <m:r>
                          <a:rPr lang="en-US" altLang="zh-TW" sz="2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b>
                        <m:r>
                          <a:rPr lang="en-US" altLang="zh-TW" sz="2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⊥</m:t>
                        </m:r>
                      </m:sub>
                    </m:sSub>
                    <m:r>
                      <a:rPr lang="en-US" altLang="zh-TW" sz="24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TW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zh-TW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TW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𝑠𝑖𝑛</m:t>
                        </m:r>
                        <m:sSub>
                          <m:sSubPr>
                            <m:ctrlPr>
                              <a:rPr lang="zh-TW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r>
                          <a:rPr lang="en-US" altLang="zh-TW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𝑠𝑖𝑛</m:t>
                        </m:r>
                        <m:sSub>
                          <m:sSubPr>
                            <m:ctrlPr>
                              <a:rPr lang="zh-TW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𝑙</m:t>
                            </m:r>
                          </m:sub>
                        </m:sSub>
                      </m:den>
                    </m:f>
                    <m:r>
                      <a:rPr lang="en-US" altLang="zh-TW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altLang="zh-TW" sz="24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altLang="zh-TW" sz="2400" dirty="0">
                    <a:latin typeface="Times New Roman" panose="02020603050405020304" pitchFamily="18" charset="0"/>
                  </a:rPr>
                  <a:t> 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7769" y="5772766"/>
                <a:ext cx="2455865" cy="68057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6960096" y="5589240"/>
            <a:ext cx="3600400" cy="1189296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N" altLang="zh-TW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a-</a:t>
            </a:r>
            <a:r>
              <a:rPr lang="en-IN" altLang="zh-TW" sz="1400" dirty="0">
                <a:solidFill>
                  <a:srgbClr val="FF0000"/>
                </a:solidFill>
                <a:cs typeface="Arial" panose="020B0604020202020204" pitchFamily="34" charset="0"/>
              </a:rPr>
              <a:t> lattice constant of bulk GaAs wafer</a:t>
            </a:r>
          </a:p>
          <a:p>
            <a:r>
              <a:rPr lang="en-IN" altLang="zh-TW" sz="1400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Δa</a:t>
            </a:r>
            <a:r>
              <a:rPr lang="en-IN" altLang="zh-TW" sz="1400" dirty="0">
                <a:solidFill>
                  <a:srgbClr val="FF0000"/>
                </a:solidFill>
                <a:cs typeface="Arial" panose="020B0604020202020204" pitchFamily="34" charset="0"/>
              </a:rPr>
              <a:t>-change in GaAs lattice constant in vertical direction</a:t>
            </a:r>
          </a:p>
          <a:p>
            <a:r>
              <a:rPr lang="el-GR" altLang="zh-TW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θ</a:t>
            </a:r>
            <a:r>
              <a:rPr lang="en-IN" altLang="zh-TW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l, </a:t>
            </a:r>
            <a:r>
              <a:rPr lang="el-GR" altLang="zh-TW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θ</a:t>
            </a:r>
            <a:r>
              <a:rPr lang="en-IN" altLang="zh-TW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s- </a:t>
            </a:r>
            <a:r>
              <a:rPr lang="en-IN" altLang="zh-TW" sz="1400" dirty="0">
                <a:solidFill>
                  <a:srgbClr val="FF0000"/>
                </a:solidFill>
                <a:cs typeface="Arial" panose="020B0604020202020204" pitchFamily="34" charset="0"/>
              </a:rPr>
              <a:t>measured diffraction angle of epi-layer and substrate </a:t>
            </a:r>
            <a:endParaRPr lang="zh-TW" altLang="en-US" sz="14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6906344" y="2670012"/>
                <a:ext cx="3798168" cy="830997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 w="28575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zh-TW" sz="16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IN" altLang="zh-TW" sz="16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lattice constant of </a:t>
                </a:r>
                <a:r>
                  <a:rPr lang="en-US" altLang="zh-TW" sz="1600" dirty="0">
                    <a:cs typeface="Arial" panose="020B0604020202020204" pitchFamily="34" charset="0"/>
                  </a:rPr>
                  <a:t>our array before (</a:t>
                </a:r>
                <a14:m>
                  <m:oMath xmlns:m="http://schemas.openxmlformats.org/officeDocument/2006/math">
                    <m:r>
                      <a:rPr lang="en-US" altLang="zh-TW" sz="16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5.42×</m:t>
                    </m:r>
                    <m:sSup>
                      <m:sSupPr>
                        <m:ctrlPr>
                          <a:rPr lang="zh-TW" altLang="zh-TW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16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TW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TW" sz="16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zh-TW" sz="1600" dirty="0">
                    <a:cs typeface="Arial" panose="020B0604020202020204" pitchFamily="34" charset="0"/>
                  </a:rPr>
                  <a:t>) and after (</a:t>
                </a:r>
                <a14:m>
                  <m:oMath xmlns:m="http://schemas.openxmlformats.org/officeDocument/2006/math">
                    <m:r>
                      <a:rPr lang="en-US" altLang="zh-TW" sz="16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altLang="zh-TW" sz="16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1.69×</m:t>
                    </m:r>
                    <m:sSup>
                      <m:sSupPr>
                        <m:ctrlPr>
                          <a:rPr lang="zh-TW" altLang="zh-TW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16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TW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TW" sz="16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zh-TW" sz="1600" dirty="0">
                    <a:cs typeface="Arial" panose="020B0604020202020204" pitchFamily="34" charset="0"/>
                  </a:rPr>
                  <a:t>) electroplating</a:t>
                </a:r>
                <a:endParaRPr lang="zh-TW" altLang="en-US" sz="1600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6344" y="2670012"/>
                <a:ext cx="3798168" cy="830997"/>
              </a:xfrm>
              <a:prstGeom prst="rect">
                <a:avLst/>
              </a:prstGeom>
              <a:blipFill>
                <a:blip r:embed="rId6"/>
                <a:stretch>
                  <a:fillRect l="-637" t="-709" b="-6383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爆炸 1 39"/>
          <p:cNvSpPr/>
          <p:nvPr/>
        </p:nvSpPr>
        <p:spPr bwMode="auto">
          <a:xfrm>
            <a:off x="2783632" y="1073492"/>
            <a:ext cx="6840760" cy="5445681"/>
          </a:xfrm>
          <a:prstGeom prst="irregularSeal1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r>
              <a:rPr lang="en-IN" altLang="zh-TW" sz="2400" dirty="0">
                <a:solidFill>
                  <a:srgbClr val="FF0000"/>
                </a:solidFill>
              </a:rPr>
              <a:t>We observe 0.71% thinning of epitaxial layers after electroplating process</a:t>
            </a:r>
            <a:endParaRPr lang="zh-TW" altLang="en-US" sz="2400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400" dirty="0">
              <a:solidFill>
                <a:srgbClr val="3232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128448" y="630932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altLang="zh-TW" dirty="0"/>
              <a:t>23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4002774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1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75520" y="116633"/>
            <a:ext cx="6552728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IN" altLang="zh-TW" dirty="0"/>
              <a:t>Simulated VCSEL reflectivity spectra   </a:t>
            </a:r>
            <a:endParaRPr lang="zh-TW" alt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415480" y="1196752"/>
          <a:ext cx="8550400" cy="60493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768" name="Graph" r:id="rId3" imgW="4276800" imgH="3025440" progId="Origin50.Graph">
                  <p:embed/>
                </p:oleObj>
              </mc:Choice>
              <mc:Fallback>
                <p:oleObj name="Graph" r:id="rId3" imgW="4276800" imgH="3025440" progId="Origin50.Graph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15480" y="1196752"/>
                        <a:ext cx="8550400" cy="60493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Oval 5"/>
          <p:cNvSpPr/>
          <p:nvPr/>
        </p:nvSpPr>
        <p:spPr bwMode="auto">
          <a:xfrm>
            <a:off x="3359696" y="2067565"/>
            <a:ext cx="1872208" cy="562630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FF00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683058" y="1030421"/>
            <a:ext cx="3877439" cy="771683"/>
            <a:chOff x="6131266" y="2762411"/>
            <a:chExt cx="3596193" cy="1109433"/>
          </a:xfrm>
        </p:grpSpPr>
        <p:sp>
          <p:nvSpPr>
            <p:cNvPr id="8" name="Flowchart: Connector 7"/>
            <p:cNvSpPr/>
            <p:nvPr/>
          </p:nvSpPr>
          <p:spPr bwMode="auto">
            <a:xfrm>
              <a:off x="6131266" y="3062962"/>
              <a:ext cx="3537420" cy="808882"/>
            </a:xfrm>
            <a:prstGeom prst="flowChartConnector">
              <a:avLst/>
            </a:prstGeom>
            <a:solidFill>
              <a:srgbClr val="00B0F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txBody>
            <a:bodyPr rtlCol="0" anchor="ctr">
              <a:sp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2000" dirty="0">
                <a:solidFill>
                  <a:srgbClr val="3232FF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339350" y="2762411"/>
              <a:ext cx="3388109" cy="1017714"/>
            </a:xfrm>
            <a:prstGeom prst="rect">
              <a:avLst/>
            </a:prstGeom>
            <a:noFill/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IN" altLang="zh-TW" sz="2000" dirty="0"/>
                <a:t>Using ABCD matrix before and after electroplating process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847528" y="5262300"/>
            <a:ext cx="4752528" cy="830997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N" altLang="zh-TW" sz="2400" dirty="0">
                <a:solidFill>
                  <a:srgbClr val="FF0000"/>
                </a:solidFill>
                <a:cs typeface="Arial" panose="020B0604020202020204" pitchFamily="34" charset="0"/>
              </a:rPr>
              <a:t>Etalon dip(lasing wavelength) shifts to 932 nm from 938 nm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744072" y="5289950"/>
            <a:ext cx="3960440" cy="830997"/>
            <a:chOff x="1979712" y="5659380"/>
            <a:chExt cx="5976664" cy="1075407"/>
          </a:xfrm>
          <a:solidFill>
            <a:srgbClr val="FF00FF"/>
          </a:solidFill>
        </p:grpSpPr>
        <p:sp>
          <p:nvSpPr>
            <p:cNvPr id="12" name="Flowchart: Punched Tape 11"/>
            <p:cNvSpPr/>
            <p:nvPr/>
          </p:nvSpPr>
          <p:spPr bwMode="auto">
            <a:xfrm>
              <a:off x="1979712" y="5664142"/>
              <a:ext cx="5976664" cy="858308"/>
            </a:xfrm>
            <a:prstGeom prst="flowChartPunchedTape">
              <a:avLst/>
            </a:prstGeom>
            <a:grpFill/>
            <a:ln w="38100">
              <a:solidFill>
                <a:srgbClr val="FF00FF"/>
              </a:solidFill>
              <a:prstDash val="sysDash"/>
              <a:miter lim="800000"/>
              <a:headEnd/>
              <a:tailEnd/>
            </a:ln>
          </p:spPr>
          <p:txBody>
            <a:bodyPr rtlCol="0" anchor="ctr">
              <a:sp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2000" dirty="0">
                <a:solidFill>
                  <a:srgbClr val="3232FF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326509" y="5659380"/>
              <a:ext cx="5492474" cy="107540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IN" altLang="zh-TW" sz="2400" dirty="0"/>
                <a:t>Consistent to our optical spectra</a:t>
              </a:r>
              <a:endParaRPr lang="zh-TW" altLang="en-US" sz="2400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0128448" y="630932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altLang="zh-TW" dirty="0"/>
              <a:t>24</a:t>
            </a:r>
            <a:endParaRPr lang="zh-TW" altLang="en-US" dirty="0"/>
          </a:p>
        </p:txBody>
      </p:sp>
      <p:graphicFrame>
        <p:nvGraphicFramePr>
          <p:cNvPr id="15" name="Object 8"/>
          <p:cNvGraphicFramePr>
            <a:graphicFrameLocks noChangeAspect="1"/>
          </p:cNvGraphicFramePr>
          <p:nvPr/>
        </p:nvGraphicFramePr>
        <p:xfrm>
          <a:off x="6888089" y="2492898"/>
          <a:ext cx="5063767" cy="35223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769" name="Graph" r:id="rId5" imgW="4276800" imgH="3022560" progId="Origin50.Graph">
                  <p:embed/>
                </p:oleObj>
              </mc:Choice>
              <mc:Fallback>
                <p:oleObj name="Graph" r:id="rId5" imgW="4276800" imgH="3022560" progId="Origin50.Graph">
                  <p:embed/>
                  <p:pic>
                    <p:nvPicPr>
                      <p:cNvPr id="15" name="Object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888089" y="2492898"/>
                        <a:ext cx="5063767" cy="35223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Oval 15"/>
          <p:cNvSpPr/>
          <p:nvPr/>
        </p:nvSpPr>
        <p:spPr bwMode="auto">
          <a:xfrm>
            <a:off x="7752184" y="3933056"/>
            <a:ext cx="792088" cy="576064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06693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0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9182"/>
            <a:ext cx="7006703" cy="5443978"/>
          </a:xfrm>
          <a:prstGeom prst="rect">
            <a:avLst/>
          </a:prstGeom>
        </p:spPr>
      </p:pic>
      <p:pic>
        <p:nvPicPr>
          <p:cNvPr id="3" name="Inhaltsplatzhalter 3" descr="Power-copper-VCSEL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166810" y="2019508"/>
            <a:ext cx="4905586" cy="349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815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字方塊 19"/>
          <p:cNvSpPr txBox="1"/>
          <p:nvPr/>
        </p:nvSpPr>
        <p:spPr>
          <a:xfrm>
            <a:off x="1631505" y="2674367"/>
            <a:ext cx="5040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sz="1600" b="1" u="sng" dirty="0">
              <a:solidFill>
                <a:srgbClr val="FF0000"/>
              </a:solidFill>
            </a:endParaRPr>
          </a:p>
        </p:txBody>
      </p:sp>
      <p:pic>
        <p:nvPicPr>
          <p:cNvPr id="15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31506" y="1988840"/>
            <a:ext cx="8969107" cy="4032448"/>
          </a:xfrm>
          <a:prstGeom prst="rect">
            <a:avLst/>
          </a:prstGeom>
        </p:spPr>
      </p:pic>
      <p:pic>
        <p:nvPicPr>
          <p:cNvPr id="45670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688" y="1359472"/>
            <a:ext cx="35052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文字方塊 16"/>
          <p:cNvSpPr txBox="1"/>
          <p:nvPr/>
        </p:nvSpPr>
        <p:spPr>
          <a:xfrm>
            <a:off x="10587557" y="2769301"/>
            <a:ext cx="1456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10 Gb/s </a:t>
            </a:r>
          </a:p>
          <a:p>
            <a:pPr algn="ctr"/>
            <a:r>
              <a:rPr lang="en-US" altLang="zh-TW" dirty="0">
                <a:solidFill>
                  <a:srgbClr val="FF0000"/>
                </a:solidFill>
              </a:rPr>
              <a:t>per channel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11720945" y="645789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FD378ED0-8071-4413-83FA-73CC498C4CBD}" type="slidenum">
              <a:rPr lang="en-US" altLang="zh-TW" sz="2400" b="1" smtClean="0">
                <a:solidFill>
                  <a:schemeClr val="bg1"/>
                </a:solidFill>
              </a:rPr>
              <a:t>8</a:t>
            </a:fld>
            <a:endParaRPr lang="en-US" altLang="zh-TW" sz="2400" b="1" dirty="0">
              <a:solidFill>
                <a:schemeClr val="bg1"/>
              </a:solidFill>
            </a:endParaRPr>
          </a:p>
        </p:txBody>
      </p:sp>
      <p:sp>
        <p:nvSpPr>
          <p:cNvPr id="18" name="標題 2"/>
          <p:cNvSpPr txBox="1">
            <a:spLocks/>
          </p:cNvSpPr>
          <p:nvPr/>
        </p:nvSpPr>
        <p:spPr bwMode="auto">
          <a:xfrm>
            <a:off x="1555804" y="555238"/>
            <a:ext cx="9144000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9pPr>
          </a:lstStyle>
          <a:p>
            <a:r>
              <a:rPr lang="en-US" altLang="zh-TW" sz="3600" dirty="0"/>
              <a:t>Evolution of data center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022446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56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132" y="1000237"/>
            <a:ext cx="7823708" cy="5690123"/>
          </a:xfrm>
          <a:prstGeom prst="rect">
            <a:avLst/>
          </a:prstGeom>
        </p:spPr>
      </p:pic>
      <p:sp>
        <p:nvSpPr>
          <p:cNvPr id="3" name="標題 2"/>
          <p:cNvSpPr txBox="1">
            <a:spLocks/>
          </p:cNvSpPr>
          <p:nvPr/>
        </p:nvSpPr>
        <p:spPr bwMode="auto">
          <a:xfrm>
            <a:off x="-200967" y="422561"/>
            <a:ext cx="12359640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9pPr>
          </a:lstStyle>
          <a:p>
            <a:r>
              <a:rPr lang="en-US" altLang="zh-TW" sz="3600" dirty="0"/>
              <a:t>Data center VSR: Very short reach (&lt;50 meter)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245201885"/>
      </p:ext>
    </p:extLst>
  </p:cSld>
  <p:clrMapOvr>
    <a:masterClrMapping/>
  </p:clrMapOvr>
</p:sld>
</file>

<file path=ppt/theme/theme1.xml><?xml version="1.0" encoding="utf-8"?>
<a:theme xmlns:a="http://schemas.openxmlformats.org/drawingml/2006/main" name="佈景主題1">
  <a:themeElements>
    <a:clrScheme name="1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預設簡報設計">
      <a:majorFont>
        <a:latin typeface="Arial Black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ObliqueTopRight"/>
          <a:lightRig rig="legacyFlat3" dir="b"/>
        </a:scene3d>
        <a:sp3d extrusionH="887400" prstMaterial="legacyWireframe">
          <a:bevelT w="13500" h="13500" prst="angle"/>
          <a:bevelB w="13500" h="13500" prst="angle"/>
          <a:extrusionClr>
            <a:schemeClr val="accent1"/>
          </a:extrusionClr>
        </a:sp3d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ObliqueTopRight"/>
          <a:lightRig rig="legacyFlat3" dir="b"/>
        </a:scene3d>
        <a:sp3d extrusionH="887400" prstMaterial="legacyWireframe">
          <a:bevelT w="13500" h="13500" prst="angle"/>
          <a:bevelB w="13500" h="13500" prst="angle"/>
          <a:extrusionClr>
            <a:schemeClr val="accent1"/>
          </a:extrusionClr>
        </a:sp3d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1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佈景主題1" id="{DA821B4D-CEAF-47F9-B189-853896E0F9E7}" vid="{8C8E13DE-165B-43A6-A10C-13452F9BEFDF}"/>
    </a:ext>
  </a:extLst>
</a:theme>
</file>

<file path=ppt/theme/theme2.xml><?xml version="1.0" encoding="utf-8"?>
<a:theme xmlns:a="http://schemas.openxmlformats.org/drawingml/2006/main" name="1_佈景主題1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 Black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8100">
          <a:solidFill>
            <a:srgbClr val="FF0000"/>
          </a:solidFill>
          <a:miter lim="800000"/>
          <a:headEnd/>
          <a:tailEnd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a:spPr>
      <a:bodyPr rtlCol="0" anchor="ctr">
        <a:spAutoFit/>
      </a:bodyPr>
      <a:lstStyle>
        <a:defPPr algn="ctr" eaLnBrk="1" hangingPunct="1">
          <a:spcBef>
            <a:spcPct val="0"/>
          </a:spcBef>
          <a:buFontTx/>
          <a:buNone/>
          <a:defRPr sz="2000" dirty="0">
            <a:solidFill>
              <a:srgbClr val="3232FF"/>
            </a:solidFill>
          </a:defRPr>
        </a:defPPr>
      </a:lstStyle>
    </a:spDef>
    <a:lnDef>
      <a:spPr bwMode="auto"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佈景主題1" id="{1D7A8086-4CDA-4D16-A2AF-71A830A7A434}" vid="{5335493E-5A10-4EA5-B178-C921C89A48FA}"/>
    </a:ext>
  </a:extLst>
</a:theme>
</file>

<file path=ppt/theme/theme3.xml><?xml version="1.0" encoding="utf-8"?>
<a:theme xmlns:a="http://schemas.openxmlformats.org/drawingml/2006/main" name="2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 Black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00"/>
        </a:solidFill>
        <a:ln w="38100">
          <a:solidFill>
            <a:srgbClr val="FF0000"/>
          </a:solidFill>
          <a:miter lim="800000"/>
          <a:headEnd/>
          <a:tailEnd/>
        </a:ln>
      </a:spPr>
      <a:bodyPr rtlCol="0" anchor="ctr">
        <a:spAutoFit/>
      </a:bodyPr>
      <a:lstStyle>
        <a:defPPr algn="ctr" eaLnBrk="1" hangingPunct="1">
          <a:spcBef>
            <a:spcPct val="0"/>
          </a:spcBef>
          <a:buFontTx/>
          <a:buNone/>
          <a:defRPr sz="2000" dirty="0">
            <a:solidFill>
              <a:srgbClr val="3232FF"/>
            </a:solidFill>
          </a:defRPr>
        </a:defPPr>
      </a:lstStyle>
    </a:spDef>
    <a:lnDef>
      <a:spPr bwMode="auto">
        <a:noFill/>
        <a:ln w="28575" algn="ctr">
          <a:solidFill>
            <a:schemeClr val="tx1"/>
          </a:solidFill>
          <a:round/>
          <a:headEnd/>
          <a:tailEnd type="triangle"/>
        </a:ln>
        <a:effectLst/>
        <a:extLst>
          <a:ext uri="{909E8E84-426E-40DD-AFC4-6F175D3DCCD1}">
            <a14:hiddenFill xmlns:a14="http://schemas.microsoft.com/office/drawing/2010/main">
              <a:noFill/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none" rtlCol="0">
        <a:spAutoFit/>
      </a:bodyPr>
      <a:lstStyle>
        <a:defPPr>
          <a:defRPr sz="2000" dirty="0" smtClean="0"/>
        </a:defPPr>
      </a:lstStyle>
    </a:tx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 Black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8100">
          <a:solidFill>
            <a:srgbClr val="FF0000"/>
          </a:solidFill>
          <a:miter lim="800000"/>
          <a:headEnd/>
          <a:tailEnd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a:spPr>
      <a:bodyPr rtlCol="0" anchor="ctr">
        <a:spAutoFit/>
      </a:bodyPr>
      <a:lstStyle>
        <a:defPPr algn="ctr" eaLnBrk="1" hangingPunct="1">
          <a:spcBef>
            <a:spcPct val="0"/>
          </a:spcBef>
          <a:buFontTx/>
          <a:buNone/>
          <a:defRPr sz="2000" dirty="0">
            <a:solidFill>
              <a:srgbClr val="3232FF"/>
            </a:solidFill>
          </a:defRPr>
        </a:defPPr>
      </a:lstStyle>
    </a:spDef>
    <a:lnDef>
      <a:spPr bwMode="auto"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none" rtlCol="0">
        <a:spAutoFit/>
      </a:bodyPr>
      <a:lstStyle>
        <a:defPPr>
          <a:defRPr sz="2000" dirty="0" smtClean="0"/>
        </a:defPPr>
      </a:lstStyle>
    </a:tx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佈景主題1</Template>
  <TotalTime>20765</TotalTime>
  <Words>3966</Words>
  <Application>Microsoft Office PowerPoint</Application>
  <PresentationFormat>寬螢幕</PresentationFormat>
  <Paragraphs>477</Paragraphs>
  <Slides>66</Slides>
  <Notes>24</Notes>
  <HiddenSlides>0</HiddenSlides>
  <MMClips>0</MMClips>
  <ScaleCrop>false</ScaleCrop>
  <HeadingPairs>
    <vt:vector size="8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4</vt:i4>
      </vt:variant>
      <vt:variant>
        <vt:lpstr>內嵌 OLE 伺服程式</vt:lpstr>
      </vt:variant>
      <vt:variant>
        <vt:i4>3</vt:i4>
      </vt:variant>
      <vt:variant>
        <vt:lpstr>投影片標題</vt:lpstr>
      </vt:variant>
      <vt:variant>
        <vt:i4>66</vt:i4>
      </vt:variant>
    </vt:vector>
  </HeadingPairs>
  <TitlesOfParts>
    <vt:vector size="86" baseType="lpstr">
      <vt:lpstr>Malgun Gothic</vt:lpstr>
      <vt:lpstr>MisterEarl BT</vt:lpstr>
      <vt:lpstr>微軟正黑體 Light</vt:lpstr>
      <vt:lpstr>Arial</vt:lpstr>
      <vt:lpstr>Arial Black</vt:lpstr>
      <vt:lpstr>Bodoni MT Condensed</vt:lpstr>
      <vt:lpstr>Calibri</vt:lpstr>
      <vt:lpstr>Cambria Math</vt:lpstr>
      <vt:lpstr>Century Gothic</vt:lpstr>
      <vt:lpstr>Copperplate Gothic Light</vt:lpstr>
      <vt:lpstr>Symbol</vt:lpstr>
      <vt:lpstr>Times New Roman</vt:lpstr>
      <vt:lpstr>Wingdings</vt:lpstr>
      <vt:lpstr>佈景主題1</vt:lpstr>
      <vt:lpstr>1_佈景主題1</vt:lpstr>
      <vt:lpstr>2_預設簡報設計</vt:lpstr>
      <vt:lpstr>3_預設簡報設計</vt:lpstr>
      <vt:lpstr>PhotoImpact</vt:lpstr>
      <vt:lpstr>點陣圖影像</vt:lpstr>
      <vt:lpstr>Graph</vt:lpstr>
      <vt:lpstr>High-Speed VCSEL and its Application in Optical Interconnect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State of the Art Results</vt:lpstr>
      <vt:lpstr>State-of-the-art high-speed VCSELs</vt:lpstr>
      <vt:lpstr>PowerPoint 簡報</vt:lpstr>
      <vt:lpstr>PowerPoint 簡報</vt:lpstr>
      <vt:lpstr>Toward higher Speed : Coupled Cavity (photon-photon resonance !!) </vt:lpstr>
      <vt:lpstr>Toward higher Speed : Coupled Cavity (photon-photon resonance !!) </vt:lpstr>
      <vt:lpstr>PowerPoint 簡報</vt:lpstr>
      <vt:lpstr>PowerPoint 簡報</vt:lpstr>
      <vt:lpstr>PowerPoint 簡報</vt:lpstr>
      <vt:lpstr>PowerPoint 簡報</vt:lpstr>
      <vt:lpstr>Simplest way to increase brightness of VCSEL (Increasing Power)</vt:lpstr>
      <vt:lpstr>How to increase brightness of VCSEL: Single-Mode VCSEL </vt:lpstr>
      <vt:lpstr>PowerPoint 簡報</vt:lpstr>
      <vt:lpstr>PowerPoint 簡報</vt:lpstr>
      <vt:lpstr>How to increase the speed of  VCSELs</vt:lpstr>
      <vt:lpstr>Zinc Diffusion</vt:lpstr>
      <vt:lpstr>Reduction of resistance</vt:lpstr>
      <vt:lpstr>PowerPoint 簡報</vt:lpstr>
      <vt:lpstr>Our Approach: Oxide-relief</vt:lpstr>
      <vt:lpstr>With vs. without oxide-relief</vt:lpstr>
      <vt:lpstr>With vs. Without Oxide-relief</vt:lpstr>
      <vt:lpstr>Reliability Improvements</vt:lpstr>
      <vt:lpstr>PowerPoint 簡報</vt:lpstr>
      <vt:lpstr>PowerPoint 簡報</vt:lpstr>
      <vt:lpstr>PowerPoint 簡報</vt:lpstr>
      <vt:lpstr> High-speed E-O performance</vt:lpstr>
      <vt:lpstr>The 50 and 60 Gbit/sec on-off keying transmission</vt:lpstr>
      <vt:lpstr> B2B and 100 meter OM5 fiber transmission  result with FFE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Parasitic –Device structure with low parasitics</vt:lpstr>
      <vt:lpstr>PowerPoint 簡報</vt:lpstr>
      <vt:lpstr>PowerPoint 簡報</vt:lpstr>
      <vt:lpstr>Conclusion </vt:lpstr>
      <vt:lpstr>Thank you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Series and Parallel quasi-single-mode 850 nm Vertical-Cavity Surface-Emitting Lasers Array with Enhanced Speed and Output Power Performances</dc:title>
  <dc:creator>陳信男</dc:creator>
  <cp:lastModifiedBy>子苓 高</cp:lastModifiedBy>
  <cp:revision>1074</cp:revision>
  <dcterms:created xsi:type="dcterms:W3CDTF">2016-05-06T07:31:30Z</dcterms:created>
  <dcterms:modified xsi:type="dcterms:W3CDTF">2022-05-06T09:14:20Z</dcterms:modified>
</cp:coreProperties>
</file>